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6" r:id="rId4"/>
    <p:sldId id="259" r:id="rId5"/>
    <p:sldId id="269" r:id="rId6"/>
    <p:sldId id="270" r:id="rId7"/>
    <p:sldId id="268" r:id="rId8"/>
    <p:sldId id="278" r:id="rId9"/>
    <p:sldId id="279" r:id="rId10"/>
    <p:sldId id="267" r:id="rId11"/>
    <p:sldId id="263" r:id="rId12"/>
    <p:sldId id="272" r:id="rId13"/>
    <p:sldId id="261" r:id="rId14"/>
    <p:sldId id="273" r:id="rId15"/>
    <p:sldId id="262" r:id="rId16"/>
    <p:sldId id="274" r:id="rId17"/>
    <p:sldId id="275" r:id="rId18"/>
    <p:sldId id="264" r:id="rId19"/>
    <p:sldId id="276" r:id="rId20"/>
    <p:sldId id="260" r:id="rId21"/>
    <p:sldId id="271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FB40B-A90C-4FF0-BFBE-EE1C36DCFE2E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4D454-F1F9-4264-A785-5A8A8BBA7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9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D454-F1F9-4264-A785-5A8A8BBA72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2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792-B069-4F4D-91FD-C1A144607FFF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692-3A8D-457F-B30E-6CCEE21C9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2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792-B069-4F4D-91FD-C1A144607FFF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692-3A8D-457F-B30E-6CCEE21C9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4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792-B069-4F4D-91FD-C1A144607FFF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692-3A8D-457F-B30E-6CCEE21C9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7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792-B069-4F4D-91FD-C1A144607FFF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692-3A8D-457F-B30E-6CCEE21C9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6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792-B069-4F4D-91FD-C1A144607FFF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692-3A8D-457F-B30E-6CCEE21C9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7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792-B069-4F4D-91FD-C1A144607FFF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692-3A8D-457F-B30E-6CCEE21C9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0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792-B069-4F4D-91FD-C1A144607FFF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692-3A8D-457F-B30E-6CCEE21C9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1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792-B069-4F4D-91FD-C1A144607FFF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692-3A8D-457F-B30E-6CCEE21C9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2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792-B069-4F4D-91FD-C1A144607FFF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692-3A8D-457F-B30E-6CCEE21C9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792-B069-4F4D-91FD-C1A144607FFF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692-3A8D-457F-B30E-6CCEE21C9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4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0792-B069-4F4D-91FD-C1A144607FFF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0692-3A8D-457F-B30E-6CCEE21C9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7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0792-B069-4F4D-91FD-C1A144607FFF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0692-3A8D-457F-B30E-6CCEE21C9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4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ku.edu/tlc/courses_we_tutor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csapps.wku.edu/pls/prod/wku_assesment_followup.P_DispCommentForm?comment_type=OVERALL&amp;category_code=FRASM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398" y="1066800"/>
            <a:ext cx="6172200" cy="169545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>Student Academic Success</a:t>
            </a:r>
            <a:br>
              <a:rPr lang="en-US" dirty="0" smtClean="0"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725150"/>
            <a:ext cx="6019800" cy="205665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Georgia" pitchFamily="18" charset="0"/>
              </a:rPr>
              <a:t>Academic Advising &amp; Retention Center</a:t>
            </a:r>
          </a:p>
          <a:p>
            <a:r>
              <a:rPr lang="en-US" sz="2800" dirty="0" smtClean="0">
                <a:latin typeface="Georgia" pitchFamily="18" charset="0"/>
              </a:rPr>
              <a:t>Downing </a:t>
            </a:r>
            <a:r>
              <a:rPr lang="en-US" sz="2800" dirty="0" smtClean="0">
                <a:latin typeface="Georgia" pitchFamily="18" charset="0"/>
              </a:rPr>
              <a:t>Student Union A330</a:t>
            </a: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(270) 745-5065</a:t>
            </a:r>
          </a:p>
          <a:p>
            <a:r>
              <a:rPr lang="en-US" sz="2800" dirty="0">
                <a:latin typeface="Georgia" pitchFamily="18" charset="0"/>
              </a:rPr>
              <a:t>a</a:t>
            </a:r>
            <a:r>
              <a:rPr lang="en-US" sz="2800" dirty="0" smtClean="0">
                <a:latin typeface="Georgia" pitchFamily="18" charset="0"/>
              </a:rPr>
              <a:t>cademic.advising@wku.edu</a:t>
            </a:r>
          </a:p>
          <a:p>
            <a:endParaRPr lang="en-US" sz="2800" dirty="0" smtClean="0">
              <a:latin typeface="Georgia" pitchFamily="18" charset="0"/>
            </a:endParaRPr>
          </a:p>
          <a:p>
            <a:endParaRPr lang="en-US" sz="2800" dirty="0">
              <a:latin typeface="Georgia" pitchFamily="18" charset="0"/>
            </a:endParaRPr>
          </a:p>
        </p:txBody>
      </p:sp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1261"/>
            <a:ext cx="5816599" cy="25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" y="1019175"/>
            <a:ext cx="554355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74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48771" y="1143000"/>
            <a:ext cx="5275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Georgia" pitchFamily="18" charset="0"/>
              </a:rPr>
              <a:t>Best Expectation Programs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571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Includes students on academic probation and students looking for extra academic support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Monitored study time each week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Meet with a Peer Intrusive Advisor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Attend the Majors and Minors Fair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Attend the Academic Advantage Series Workshops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Contact Brittany Wagner at (270) 745-5065 for more information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9" y="2048072"/>
            <a:ext cx="3429000" cy="4572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3" y="1088571"/>
            <a:ext cx="23368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3" y="2974947"/>
            <a:ext cx="2313893" cy="1735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1" y="4876800"/>
            <a:ext cx="2313893" cy="1751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" y="970854"/>
            <a:ext cx="3875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atin typeface="Georgia" pitchFamily="18" charset="0"/>
              </a:rPr>
              <a:t>The Learning Center (TLC)</a:t>
            </a:r>
            <a:endParaRPr lang="en-US" sz="31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1" y="970854"/>
            <a:ext cx="647700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atin typeface="Georgia" pitchFamily="18" charset="0"/>
              </a:rPr>
              <a:t>The Learning Center (TLC)</a:t>
            </a:r>
            <a:endParaRPr lang="en-US" sz="3100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76400"/>
            <a:ext cx="6019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Free tutoring in over </a:t>
            </a:r>
            <a:r>
              <a:rPr lang="en-US" dirty="0">
                <a:latin typeface="Georgia" pitchFamily="18" charset="0"/>
              </a:rPr>
              <a:t>300 subjects </a:t>
            </a:r>
            <a:r>
              <a:rPr lang="en-US" dirty="0" smtClean="0">
                <a:latin typeface="Georgia" pitchFamily="18" charset="0"/>
              </a:rPr>
              <a:t>as well as academic skills (time management, test-taking skills, note taking) </a:t>
            </a:r>
            <a:r>
              <a:rPr lang="en-US" dirty="0" smtClean="0">
                <a:latin typeface="Georgia" pitchFamily="18" charset="0"/>
                <a:hlinkClick r:id="rId4"/>
              </a:rPr>
              <a:t>http</a:t>
            </a:r>
            <a:r>
              <a:rPr lang="en-US" dirty="0">
                <a:latin typeface="Georgia" pitchFamily="18" charset="0"/>
                <a:hlinkClick r:id="rId4"/>
              </a:rPr>
              <a:t>://</a:t>
            </a:r>
            <a:r>
              <a:rPr lang="en-US" dirty="0" smtClean="0">
                <a:latin typeface="Georgia" pitchFamily="18" charset="0"/>
                <a:hlinkClick r:id="rId4"/>
              </a:rPr>
              <a:t>www.wku.edu/tlc/courses_we_tutor.php</a:t>
            </a:r>
            <a:endParaRPr lang="en-US" dirty="0" smtClean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All tutors have a minimum 3.25 </a:t>
            </a:r>
            <a:r>
              <a:rPr lang="en-US" dirty="0" smtClean="0">
                <a:latin typeface="Georgia" pitchFamily="18" charset="0"/>
              </a:rPr>
              <a:t>GPA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Online tutoring is available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Location in Downing </a:t>
            </a:r>
            <a:r>
              <a:rPr lang="en-US" dirty="0" smtClean="0">
                <a:latin typeface="Georgia" pitchFamily="18" charset="0"/>
              </a:rPr>
              <a:t>Student Union</a:t>
            </a:r>
            <a:endParaRPr lang="en-US" dirty="0" smtClean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Quiet learning facilities located around campus (Downing </a:t>
            </a:r>
            <a:r>
              <a:rPr lang="en-US" dirty="0" smtClean="0">
                <a:latin typeface="Georgia" pitchFamily="18" charset="0"/>
              </a:rPr>
              <a:t>Student Union, </a:t>
            </a:r>
            <a:r>
              <a:rPr lang="en-US" dirty="0" smtClean="0">
                <a:latin typeface="Georgia" pitchFamily="18" charset="0"/>
              </a:rPr>
              <a:t>Keen Hall, McCormack Hall, Pearce Ford Tower, and the Fine Arts Center beginning in fall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Academic computer labs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1" y="970854"/>
            <a:ext cx="657860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atin typeface="Georgia" pitchFamily="18" charset="0"/>
              </a:rPr>
              <a:t>The Learning Center (TLC)</a:t>
            </a:r>
            <a:endParaRPr lang="en-US" sz="3100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05000"/>
            <a:ext cx="657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Peer Assisted Study Sessions (PASS)</a:t>
            </a:r>
          </a:p>
          <a:p>
            <a:pPr algn="ctr"/>
            <a:endParaRPr lang="en-US" dirty="0">
              <a:latin typeface="Georgia" pitchFamily="18" charset="0"/>
            </a:endParaRPr>
          </a:p>
          <a:p>
            <a:pPr algn="ctr"/>
            <a:r>
              <a:rPr lang="en-US" dirty="0" smtClean="0">
                <a:latin typeface="Georgia" pitchFamily="18" charset="0"/>
              </a:rPr>
              <a:t>Fall 2013 Courses: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ASTR 104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BCOM 185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BIOL 122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BIOL 224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CHEM 120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ECON 202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HIST 119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HIST 120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NURS 102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PSY 100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RELS 100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SOCL 100</a:t>
            </a:r>
          </a:p>
        </p:txBody>
      </p:sp>
    </p:spTree>
    <p:extLst>
      <p:ext uri="{BB962C8B-B14F-4D97-AF65-F5344CB8AC3E}">
        <p14:creationId xmlns:p14="http://schemas.microsoft.com/office/powerpoint/2010/main" val="32478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406284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69596"/>
            <a:ext cx="2602274" cy="3654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16" y="1066800"/>
            <a:ext cx="342900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16" y="388620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28800" y="1143000"/>
            <a:ext cx="2377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Georgia" pitchFamily="18" charset="0"/>
              </a:rPr>
              <a:t>MAP Works</a:t>
            </a:r>
            <a:endParaRPr lang="en-US" sz="3200" dirty="0">
              <a:latin typeface="Georgia" pitchFamily="18" charset="0"/>
            </a:endParaRPr>
          </a:p>
        </p:txBody>
      </p:sp>
      <p:pic>
        <p:nvPicPr>
          <p:cNvPr id="6" name="Picture 2" descr="http://www.slu.edu/Images/student_development/first-year_experience/MAP-Works%20circular%20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3268" y="2133600"/>
            <a:ext cx="3241132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2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298454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eorgia" pitchFamily="18" charset="0"/>
              </a:rPr>
              <a:t>5</a:t>
            </a:r>
            <a:r>
              <a:rPr lang="en-US" sz="3200" baseline="30000" dirty="0" smtClean="0">
                <a:latin typeface="Georgia" pitchFamily="18" charset="0"/>
              </a:rPr>
              <a:t>th</a:t>
            </a:r>
            <a:r>
              <a:rPr lang="en-US" sz="3200" dirty="0" smtClean="0">
                <a:latin typeface="Georgia" pitchFamily="18" charset="0"/>
              </a:rPr>
              <a:t> Week Freshmen Assessment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612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Assessment tool for first year students only</a:t>
            </a:r>
          </a:p>
          <a:p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Allows freshmen to find out early in the semester if they are having academic or attendance issues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Students meet with professional staff to discuss these issues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Refer students to tutoring, meeting with faculty, or to withdraw from a course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5</a:t>
            </a:r>
            <a:r>
              <a:rPr lang="en-US" baseline="30000" dirty="0" smtClean="0">
                <a:latin typeface="Georgia" pitchFamily="18" charset="0"/>
              </a:rPr>
              <a:t>th</a:t>
            </a:r>
            <a:r>
              <a:rPr lang="en-US" dirty="0" smtClean="0">
                <a:latin typeface="Georgia" pitchFamily="18" charset="0"/>
              </a:rPr>
              <a:t> Week available online through </a:t>
            </a:r>
            <a:r>
              <a:rPr lang="en-US" dirty="0" err="1" smtClean="0">
                <a:latin typeface="Georgia" pitchFamily="18" charset="0"/>
              </a:rPr>
              <a:t>TopNet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298454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eorgia" pitchFamily="18" charset="0"/>
              </a:rPr>
              <a:t>5</a:t>
            </a:r>
            <a:r>
              <a:rPr lang="en-US" sz="3200" baseline="30000" dirty="0" smtClean="0">
                <a:latin typeface="Georgia" pitchFamily="18" charset="0"/>
              </a:rPr>
              <a:t>th</a:t>
            </a:r>
            <a:r>
              <a:rPr lang="en-US" sz="3200" dirty="0" smtClean="0">
                <a:latin typeface="Georgia" pitchFamily="18" charset="0"/>
              </a:rPr>
              <a:t> Week Freshmen Assessment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2271" y="2590800"/>
            <a:ext cx="6433457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sz="1600" b="1" dirty="0" smtClean="0"/>
              <a:t>Student Name  (800123456)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b="1" dirty="0" smtClean="0"/>
              <a:t>Classification: FR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b="1" dirty="0" smtClean="0"/>
              <a:t>Term: Spring 2013</a:t>
            </a:r>
            <a:endParaRPr lang="en-US" sz="1600" dirty="0" smtClean="0"/>
          </a:p>
          <a:p>
            <a:pPr lvl="1" algn="l"/>
            <a:endParaRPr lang="en-US" sz="1600" dirty="0" smtClean="0"/>
          </a:p>
          <a:p>
            <a:pPr lvl="1" algn="l"/>
            <a:r>
              <a:rPr lang="en-US" sz="1600" b="1" dirty="0" smtClean="0"/>
              <a:t>Course              Credit Hours                 Grade</a:t>
            </a:r>
            <a:r>
              <a:rPr lang="en-US" sz="1600" dirty="0" smtClean="0"/>
              <a:t>               </a:t>
            </a:r>
            <a:r>
              <a:rPr lang="en-US" sz="1600" b="1" dirty="0" smtClean="0"/>
              <a:t>Absent</a:t>
            </a:r>
            <a:r>
              <a:rPr lang="en-US" sz="1600" dirty="0" smtClean="0"/>
              <a:t> </a:t>
            </a:r>
          </a:p>
          <a:p>
            <a:pPr lvl="1" algn="l"/>
            <a:r>
              <a:rPr lang="en-US" sz="1600" dirty="0" smtClean="0"/>
              <a:t>    ENG 100 022	3                   	               Pass </a:t>
            </a:r>
          </a:p>
          <a:p>
            <a:pPr lvl="1" algn="l"/>
            <a:r>
              <a:rPr lang="en-US" sz="1600" dirty="0" smtClean="0"/>
              <a:t>    RELS 102 001	3                                  Pass         </a:t>
            </a:r>
          </a:p>
          <a:p>
            <a:pPr lvl="1" algn="l"/>
            <a:r>
              <a:rPr lang="en-US" sz="1600" dirty="0" smtClean="0"/>
              <a:t>    BIOL 114 001	1 	               D/F                     Excessive Absences</a:t>
            </a:r>
          </a:p>
          <a:p>
            <a:pPr lvl="1" algn="l"/>
            <a:r>
              <a:rPr lang="en-US" sz="1600" dirty="0" smtClean="0"/>
              <a:t>    BIOL 113 007	3 	               D/F   </a:t>
            </a:r>
          </a:p>
          <a:p>
            <a:pPr lvl="1" algn="l"/>
            <a:r>
              <a:rPr lang="en-US" sz="1600" dirty="0" smtClean="0">
                <a:hlinkClick r:id="rId4" action="ppaction://hlinkfile" tooltip="Overall Followup"/>
              </a:rPr>
              <a:t>    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599" y="2122714"/>
            <a:ext cx="990601" cy="36933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Example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05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6019800" cy="30480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990600"/>
            <a:ext cx="6477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atin typeface="Georgia" pitchFamily="18" charset="0"/>
              </a:rPr>
              <a:t>FERPA</a:t>
            </a:r>
          </a:p>
          <a:p>
            <a:pPr algn="ctr"/>
            <a:r>
              <a:rPr lang="en-US" sz="2700" dirty="0" smtClean="0">
                <a:latin typeface="Georgia" pitchFamily="18" charset="0"/>
              </a:rPr>
              <a:t>(Family Education Rights &amp; Privacy Act)</a:t>
            </a:r>
          </a:p>
          <a:p>
            <a:pPr algn="ctr"/>
            <a:endParaRPr lang="en-US" sz="2000" dirty="0">
              <a:latin typeface="Georgia" pitchFamily="18" charset="0"/>
            </a:endParaRPr>
          </a:p>
          <a:p>
            <a:pPr algn="ctr"/>
            <a:r>
              <a:rPr lang="en-US" sz="2000" dirty="0" smtClean="0">
                <a:latin typeface="Georgia" pitchFamily="18" charset="0"/>
              </a:rPr>
              <a:t>Institutions may release the information defined as “directory information” including: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070760"/>
            <a:ext cx="510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Georgia" pitchFamily="18" charset="0"/>
              </a:rPr>
              <a:t>Student’s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Georgia" pitchFamily="18" charset="0"/>
              </a:rPr>
              <a:t>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Georgia" pitchFamily="18" charset="0"/>
              </a:rPr>
              <a:t>E-Mail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Georgia" pitchFamily="18" charset="0"/>
              </a:rPr>
              <a:t>Telephone Number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Georgia" pitchFamily="18" charset="0"/>
              </a:rPr>
              <a:t>Date of birth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Georgia" pitchFamily="18" charset="0"/>
              </a:rPr>
              <a:t>Major field of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Georgia" pitchFamily="18" charset="0"/>
              </a:rPr>
              <a:t>Dates of attendance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Georgia" pitchFamily="18" charset="0"/>
              </a:rPr>
              <a:t>Enrollment status (including full-time, part-time, not enrolled, withdrawn, and date of withdrawal)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1066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eorgia" pitchFamily="18" charset="0"/>
              </a:rPr>
              <a:t>Academic Advising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1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10953"/>
              </p:ext>
            </p:extLst>
          </p:nvPr>
        </p:nvGraphicFramePr>
        <p:xfrm>
          <a:off x="152398" y="1752600"/>
          <a:ext cx="6426202" cy="4791243"/>
        </p:xfrm>
        <a:graphic>
          <a:graphicData uri="http://schemas.openxmlformats.org/drawingml/2006/table">
            <a:tbl>
              <a:tblPr/>
              <a:tblGrid>
                <a:gridCol w="741677"/>
                <a:gridCol w="741677"/>
                <a:gridCol w="741677"/>
                <a:gridCol w="741677"/>
                <a:gridCol w="538493"/>
                <a:gridCol w="838200"/>
                <a:gridCol w="596950"/>
                <a:gridCol w="699224"/>
                <a:gridCol w="786627"/>
              </a:tblGrid>
              <a:tr h="591510">
                <a:tc>
                  <a:txBody>
                    <a:bodyPr/>
                    <a:lstStyle/>
                    <a:p>
                      <a:r>
                        <a:rPr lang="en-US" sz="1100" b="1" dirty="0"/>
                        <a:t>CRN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CourseID</a:t>
                      </a:r>
                      <a:endParaRPr lang="en-US" sz="1100" b="1" dirty="0"/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Course Title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Hours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Days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Time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Date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Location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Instructor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6419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18212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COMM 145 -015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FUND OF PUBLIC SPKG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3.00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TR 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11:10 am - 12:30 pm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01/22-05/10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FAC 0137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Donna K. Schiess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6419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04617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HIST 120 -002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WESTERN CIV SINCE 1648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3.00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MWF 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9:10 am - 10:05 am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01/22-05/10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CH 0204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Tamara Van Dyken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965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33336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PH 100 -015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PERSONAL HEALTH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3.00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MWF 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10:20 am - 11:15 am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01/22-05/10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AC 0203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Amy K. Wininger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965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08513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PSY 100 -002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INTRO PSY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3.00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MWF 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11:30 am - 12:25 pm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01/22-05/10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GRH 3010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Mark A. Graves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965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08927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RELS 100 -001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NEW TESTAMENT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3.00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TR 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9:35 am - 10:55 am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01/22-05/10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CH 0302 </a:t>
                      </a:r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Joseph L. </a:t>
                      </a:r>
                      <a:r>
                        <a:rPr lang="en-US" sz="1100" dirty="0" err="1"/>
                        <a:t>Trafton</a:t>
                      </a:r>
                      <a:endParaRPr lang="en-US" sz="1100" dirty="0"/>
                    </a:p>
                  </a:txBody>
                  <a:tcPr marL="55876" marR="55876" marT="27938" marB="279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0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1066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eorgia" pitchFamily="18" charset="0"/>
              </a:rPr>
              <a:t>Academic Advising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1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5486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Please be aware of:</a:t>
            </a:r>
          </a:p>
          <a:p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Advanced Placement (AP) tests from high school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CLEP (College Level Examination Program); $105 per test through the Counseling and Testing Center in Potter Hall, (270) 745-3159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ENG ACT of 29 or higher – students will earn credit for ENG 100 and do not need to take that course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Developmental courses – courses in reading, English, or math based on ACT scores that do not count toward graduation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62200" y="1390316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eorgia" pitchFamily="18" charset="0"/>
              </a:rPr>
              <a:t>Questions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6019800" cy="205665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Academic Advising &amp; Retention Center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Downing </a:t>
            </a: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Student Union A330</a:t>
            </a:r>
            <a:endParaRPr lang="en-US" sz="2800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(270) 745-5065</a:t>
            </a:r>
          </a:p>
          <a:p>
            <a:r>
              <a:rPr lang="en-US" sz="2800" dirty="0">
                <a:solidFill>
                  <a:schemeClr val="tx1"/>
                </a:solidFill>
                <a:latin typeface="Georgia" pitchFamily="18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cademic.advising@wku.edu</a:t>
            </a:r>
          </a:p>
          <a:p>
            <a:endParaRPr lang="en-US" sz="2800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51" y="2286000"/>
            <a:ext cx="1966149" cy="171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6019800" cy="30480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2348" r="3903"/>
          <a:stretch/>
        </p:blipFill>
        <p:spPr>
          <a:xfrm>
            <a:off x="1143000" y="1743188"/>
            <a:ext cx="4191000" cy="5113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990600"/>
            <a:ext cx="6324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atin typeface="Georgia" pitchFamily="18" charset="0"/>
              </a:rPr>
              <a:t>FERPA</a:t>
            </a:r>
          </a:p>
          <a:p>
            <a:pPr algn="ctr"/>
            <a:r>
              <a:rPr lang="en-US" sz="2700" dirty="0" smtClean="0">
                <a:latin typeface="Georgia" pitchFamily="18" charset="0"/>
              </a:rPr>
              <a:t>(Family Education Rights &amp; Privacy Act)</a:t>
            </a:r>
          </a:p>
          <a:p>
            <a:pPr algn="ctr"/>
            <a:endParaRPr lang="en-US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1371600"/>
            <a:ext cx="58674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latin typeface="Georgia" pitchFamily="18" charset="0"/>
              </a:rPr>
              <a:t>Exploratory students are advised in the Academic Advising &amp; Retention Center or may be Exploratory within a particular college:</a:t>
            </a:r>
          </a:p>
          <a:p>
            <a:pPr>
              <a:spcBef>
                <a:spcPts val="1200"/>
              </a:spcBef>
            </a:pPr>
            <a:endParaRPr lang="en-US" sz="800" dirty="0" smtClean="0">
              <a:latin typeface="Georgia" pitchFamily="18" charset="0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Potter College of Arts &amp; Letters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Gordon Ford College of Business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College of Education &amp; Behavioral Sciences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College of Health and Human Services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Ogden College of Science and Engineering</a:t>
            </a:r>
          </a:p>
        </p:txBody>
      </p:sp>
    </p:spTree>
    <p:extLst>
      <p:ext uri="{BB962C8B-B14F-4D97-AF65-F5344CB8AC3E}">
        <p14:creationId xmlns:p14="http://schemas.microsoft.com/office/powerpoint/2010/main" val="16192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73629"/>
            <a:ext cx="4114800" cy="532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1171" y="948974"/>
            <a:ext cx="6172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itchFamily="18" charset="0"/>
              </a:rPr>
              <a:t>General </a:t>
            </a:r>
            <a:r>
              <a:rPr lang="en-US" sz="2800" dirty="0">
                <a:latin typeface="Georgia" pitchFamily="18" charset="0"/>
              </a:rPr>
              <a:t>E</a:t>
            </a:r>
            <a:r>
              <a:rPr lang="en-US" sz="2800" dirty="0" smtClean="0">
                <a:latin typeface="Georgia" pitchFamily="18" charset="0"/>
              </a:rPr>
              <a:t>ducation Requirements </a:t>
            </a:r>
            <a:r>
              <a:rPr lang="en-US" sz="2000" dirty="0" smtClean="0">
                <a:latin typeface="Georgia" pitchFamily="18" charset="0"/>
              </a:rPr>
              <a:t>(required for all WKU students)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800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72" y="1934239"/>
            <a:ext cx="6426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eorgia" pitchFamily="18" charset="0"/>
              </a:rPr>
              <a:t>Category A: Organization and Communication of Ideas</a:t>
            </a:r>
            <a:endParaRPr lang="en-US" sz="1600" dirty="0">
              <a:latin typeface="Georgia" pitchFamily="18" charset="0"/>
            </a:endParaRPr>
          </a:p>
          <a:p>
            <a:pPr algn="ctr"/>
            <a:r>
              <a:rPr lang="en-US" sz="1600" dirty="0" smtClean="0">
                <a:latin typeface="Georgia" pitchFamily="18" charset="0"/>
              </a:rPr>
              <a:t>(12 hours)</a:t>
            </a:r>
          </a:p>
          <a:p>
            <a:pPr algn="ctr"/>
            <a:endParaRPr lang="en-US" sz="1600" dirty="0">
              <a:latin typeface="Georgia" pitchFamily="18" charset="0"/>
            </a:endParaRPr>
          </a:p>
          <a:p>
            <a:pPr algn="ctr"/>
            <a:r>
              <a:rPr lang="en-US" sz="1600" dirty="0" smtClean="0">
                <a:latin typeface="Georgia" pitchFamily="18" charset="0"/>
              </a:rPr>
              <a:t>Category B: Humanities</a:t>
            </a:r>
            <a:endParaRPr lang="en-US" sz="1600" dirty="0">
              <a:latin typeface="Georgia" pitchFamily="18" charset="0"/>
            </a:endParaRPr>
          </a:p>
          <a:p>
            <a:pPr algn="ctr"/>
            <a:r>
              <a:rPr lang="en-US" sz="1600" dirty="0" smtClean="0">
                <a:latin typeface="Georgia" pitchFamily="18" charset="0"/>
              </a:rPr>
              <a:t>(9 hours)</a:t>
            </a:r>
          </a:p>
          <a:p>
            <a:pPr algn="ctr"/>
            <a:endParaRPr lang="en-US" sz="1600" dirty="0">
              <a:latin typeface="Georgia" pitchFamily="18" charset="0"/>
            </a:endParaRPr>
          </a:p>
          <a:p>
            <a:pPr algn="ctr"/>
            <a:r>
              <a:rPr lang="en-US" sz="1600" dirty="0" smtClean="0">
                <a:latin typeface="Georgia" pitchFamily="18" charset="0"/>
              </a:rPr>
              <a:t>Category C: Social and Behavioral Sciences</a:t>
            </a:r>
            <a:endParaRPr lang="en-US" sz="1600" dirty="0">
              <a:latin typeface="Georgia" pitchFamily="18" charset="0"/>
            </a:endParaRPr>
          </a:p>
          <a:p>
            <a:pPr algn="ctr"/>
            <a:r>
              <a:rPr lang="en-US" sz="1600" dirty="0" smtClean="0">
                <a:latin typeface="Georgia" pitchFamily="18" charset="0"/>
              </a:rPr>
              <a:t>(9 hours)</a:t>
            </a:r>
          </a:p>
          <a:p>
            <a:pPr algn="ctr"/>
            <a:endParaRPr lang="en-US" sz="1600" dirty="0">
              <a:latin typeface="Georgia" pitchFamily="18" charset="0"/>
            </a:endParaRPr>
          </a:p>
          <a:p>
            <a:pPr algn="ctr"/>
            <a:r>
              <a:rPr lang="en-US" sz="1600" dirty="0" smtClean="0">
                <a:latin typeface="Georgia" pitchFamily="18" charset="0"/>
              </a:rPr>
              <a:t>Category D: Natural Sciences—Mathematics</a:t>
            </a:r>
            <a:endParaRPr lang="en-US" sz="1600" dirty="0">
              <a:latin typeface="Georgia" pitchFamily="18" charset="0"/>
            </a:endParaRPr>
          </a:p>
          <a:p>
            <a:pPr algn="ctr"/>
            <a:r>
              <a:rPr lang="en-US" sz="1600" dirty="0" smtClean="0">
                <a:latin typeface="Georgia" pitchFamily="18" charset="0"/>
              </a:rPr>
              <a:t>(9 hours)</a:t>
            </a:r>
          </a:p>
          <a:p>
            <a:pPr algn="ctr"/>
            <a:endParaRPr lang="en-US" sz="1600" dirty="0">
              <a:latin typeface="Georgia" pitchFamily="18" charset="0"/>
            </a:endParaRPr>
          </a:p>
          <a:p>
            <a:pPr algn="ctr"/>
            <a:r>
              <a:rPr lang="en-US" sz="1600" dirty="0" smtClean="0">
                <a:latin typeface="Georgia" pitchFamily="18" charset="0"/>
              </a:rPr>
              <a:t>Category E: World Cultures and American Cultural Diversity</a:t>
            </a:r>
            <a:endParaRPr lang="en-US" sz="1600" dirty="0">
              <a:latin typeface="Georgia" pitchFamily="18" charset="0"/>
            </a:endParaRPr>
          </a:p>
          <a:p>
            <a:pPr algn="ctr"/>
            <a:r>
              <a:rPr lang="en-US" sz="1600" dirty="0" smtClean="0">
                <a:latin typeface="Georgia" pitchFamily="18" charset="0"/>
              </a:rPr>
              <a:t>(3 hours)</a:t>
            </a:r>
          </a:p>
          <a:p>
            <a:pPr algn="ctr"/>
            <a:endParaRPr lang="en-US" sz="1600" dirty="0">
              <a:latin typeface="Georgia" pitchFamily="18" charset="0"/>
            </a:endParaRPr>
          </a:p>
          <a:p>
            <a:pPr algn="ctr"/>
            <a:r>
              <a:rPr lang="en-US" sz="1600" dirty="0" smtClean="0">
                <a:latin typeface="Georgia" pitchFamily="18" charset="0"/>
              </a:rPr>
              <a:t>Category F: Health and Wellness</a:t>
            </a:r>
            <a:endParaRPr lang="en-US" sz="1600" dirty="0">
              <a:latin typeface="Georgia" pitchFamily="18" charset="0"/>
            </a:endParaRPr>
          </a:p>
          <a:p>
            <a:pPr algn="ctr"/>
            <a:r>
              <a:rPr lang="en-US" sz="1600" dirty="0" smtClean="0">
                <a:latin typeface="Georgia" pitchFamily="18" charset="0"/>
              </a:rPr>
              <a:t>(2 hours)</a:t>
            </a:r>
            <a:endParaRPr lang="en-US" sz="16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257" y="6400800"/>
            <a:ext cx="599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Total: 44 hours (22 hours for associate degree programs)</a:t>
            </a:r>
            <a:endParaRPr lang="en-US" dirty="0">
              <a:latin typeface="Georg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4172" y="6389914"/>
            <a:ext cx="629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2971800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Georgia" pitchFamily="18" charset="0"/>
              </a:rPr>
              <a:t>Interactive Curriculum &amp;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Georgia" pitchFamily="18" charset="0"/>
              </a:rPr>
              <a:t>Academic Progress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Georgia" pitchFamily="18" charset="0"/>
              </a:rPr>
              <a:t>~online degree audit~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15362" name="Picture 2" descr="http://www.wku.edu/registrar/icap/icap_images/ica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524000"/>
            <a:ext cx="2552700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7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6419850" cy="59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47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werPoint Backgroun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</p:spPr>
      </p:pic>
      <p:pic>
        <p:nvPicPr>
          <p:cNvPr id="4" name="Picture 7" descr="Cherry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0"/>
            <a:ext cx="25654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28800" y="1219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itchFamily="18" charset="0"/>
              </a:rPr>
              <a:t>Academic Standing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133600"/>
            <a:ext cx="662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2400" dirty="0" smtClean="0">
                <a:latin typeface="Georgia" pitchFamily="18" charset="0"/>
              </a:rPr>
              <a:t>First year students must maintain a 1.7 GPA or higher if they have attempted less than 17 hours. Students with GPAs below 1.7 will go on academic probation.</a:t>
            </a:r>
          </a:p>
          <a:p>
            <a:pPr marL="457200"/>
            <a:endParaRPr lang="en-US" sz="2400" dirty="0" smtClean="0">
              <a:latin typeface="Georgia" pitchFamily="18" charset="0"/>
            </a:endParaRPr>
          </a:p>
          <a:p>
            <a:pPr marL="457200"/>
            <a:r>
              <a:rPr lang="en-US" sz="2400" dirty="0" smtClean="0">
                <a:latin typeface="Georgia" pitchFamily="18" charset="0"/>
              </a:rPr>
              <a:t>A 2.0 GPA is required to graduate from WKU.</a:t>
            </a:r>
            <a:endParaRPr lang="en-US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4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734</Words>
  <Application>Microsoft Office PowerPoint</Application>
  <PresentationFormat>On-screen Show (4:3)</PresentationFormat>
  <Paragraphs>185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Student Academic Success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Kassy Fineout</dc:creator>
  <cp:lastModifiedBy>Reeder, Sean</cp:lastModifiedBy>
  <cp:revision>47</cp:revision>
  <dcterms:created xsi:type="dcterms:W3CDTF">2013-03-19T20:01:50Z</dcterms:created>
  <dcterms:modified xsi:type="dcterms:W3CDTF">2013-08-08T13:24:38Z</dcterms:modified>
</cp:coreProperties>
</file>