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115"/>
  </p:notesMasterIdLst>
  <p:sldIdLst>
    <p:sldId id="256" r:id="rId7"/>
    <p:sldId id="257" r:id="rId8"/>
    <p:sldId id="348" r:id="rId9"/>
    <p:sldId id="258" r:id="rId10"/>
    <p:sldId id="474" r:id="rId11"/>
    <p:sldId id="475" r:id="rId12"/>
    <p:sldId id="476" r:id="rId13"/>
    <p:sldId id="478" r:id="rId14"/>
    <p:sldId id="263" r:id="rId15"/>
    <p:sldId id="394" r:id="rId16"/>
    <p:sldId id="395" r:id="rId17"/>
    <p:sldId id="396" r:id="rId18"/>
    <p:sldId id="414" r:id="rId19"/>
    <p:sldId id="415" r:id="rId20"/>
    <p:sldId id="416" r:id="rId21"/>
    <p:sldId id="417" r:id="rId22"/>
    <p:sldId id="266" r:id="rId23"/>
    <p:sldId id="409" r:id="rId24"/>
    <p:sldId id="410" r:id="rId25"/>
    <p:sldId id="447" r:id="rId26"/>
    <p:sldId id="448" r:id="rId27"/>
    <p:sldId id="449" r:id="rId28"/>
    <p:sldId id="450" r:id="rId29"/>
    <p:sldId id="432" r:id="rId30"/>
    <p:sldId id="433" r:id="rId31"/>
    <p:sldId id="434" r:id="rId32"/>
    <p:sldId id="435" r:id="rId33"/>
    <p:sldId id="269" r:id="rId34"/>
    <p:sldId id="270" r:id="rId35"/>
    <p:sldId id="360" r:id="rId36"/>
    <p:sldId id="301" r:id="rId37"/>
    <p:sldId id="338" r:id="rId38"/>
    <p:sldId id="397" r:id="rId39"/>
    <p:sldId id="398" r:id="rId40"/>
    <p:sldId id="399" r:id="rId41"/>
    <p:sldId id="400" r:id="rId42"/>
    <p:sldId id="273" r:id="rId43"/>
    <p:sldId id="418" r:id="rId44"/>
    <p:sldId id="419" r:id="rId45"/>
    <p:sldId id="420" r:id="rId46"/>
    <p:sldId id="274" r:id="rId47"/>
    <p:sldId id="401" r:id="rId48"/>
    <p:sldId id="402" r:id="rId49"/>
    <p:sldId id="403" r:id="rId50"/>
    <p:sldId id="457" r:id="rId51"/>
    <p:sldId id="458" r:id="rId52"/>
    <p:sldId id="459" r:id="rId53"/>
    <p:sldId id="460" r:id="rId54"/>
    <p:sldId id="421" r:id="rId55"/>
    <p:sldId id="440" r:id="rId56"/>
    <p:sldId id="441" r:id="rId57"/>
    <p:sldId id="442" r:id="rId58"/>
    <p:sldId id="464" r:id="rId59"/>
    <p:sldId id="465" r:id="rId60"/>
    <p:sldId id="466" r:id="rId61"/>
    <p:sldId id="404" r:id="rId62"/>
    <p:sldId id="405" r:id="rId63"/>
    <p:sldId id="281" r:id="rId64"/>
    <p:sldId id="282" r:id="rId65"/>
    <p:sldId id="367" r:id="rId66"/>
    <p:sldId id="313" r:id="rId67"/>
    <p:sldId id="378" r:id="rId68"/>
    <p:sldId id="283" r:id="rId69"/>
    <p:sldId id="368" r:id="rId70"/>
    <p:sldId id="315" r:id="rId71"/>
    <p:sldId id="343" r:id="rId72"/>
    <p:sldId id="436" r:id="rId73"/>
    <p:sldId id="437" r:id="rId74"/>
    <p:sldId id="438" r:id="rId75"/>
    <p:sldId id="439" r:id="rId76"/>
    <p:sldId id="285" r:id="rId77"/>
    <p:sldId id="406" r:id="rId78"/>
    <p:sldId id="407" r:id="rId79"/>
    <p:sldId id="408" r:id="rId80"/>
    <p:sldId id="451" r:id="rId81"/>
    <p:sldId id="452" r:id="rId82"/>
    <p:sldId id="453" r:id="rId83"/>
    <p:sldId id="454" r:id="rId84"/>
    <p:sldId id="455" r:id="rId85"/>
    <p:sldId id="456" r:id="rId86"/>
    <p:sldId id="289" r:id="rId87"/>
    <p:sldId id="372" r:id="rId88"/>
    <p:sldId id="323" r:id="rId89"/>
    <p:sldId id="379" r:id="rId90"/>
    <p:sldId id="287" r:id="rId91"/>
    <p:sldId id="411" r:id="rId92"/>
    <p:sldId id="412" r:id="rId93"/>
    <p:sldId id="413" r:id="rId94"/>
    <p:sldId id="469" r:id="rId95"/>
    <p:sldId id="471" r:id="rId96"/>
    <p:sldId id="472" r:id="rId97"/>
    <p:sldId id="425" r:id="rId98"/>
    <p:sldId id="426" r:id="rId99"/>
    <p:sldId id="427" r:id="rId100"/>
    <p:sldId id="428" r:id="rId101"/>
    <p:sldId id="390" r:id="rId102"/>
    <p:sldId id="391" r:id="rId103"/>
    <p:sldId id="392" r:id="rId104"/>
    <p:sldId id="393" r:id="rId105"/>
    <p:sldId id="443" r:id="rId106"/>
    <p:sldId id="444" r:id="rId107"/>
    <p:sldId id="445" r:id="rId108"/>
    <p:sldId id="446" r:id="rId109"/>
    <p:sldId id="384" r:id="rId110"/>
    <p:sldId id="461" r:id="rId111"/>
    <p:sldId id="462" r:id="rId112"/>
    <p:sldId id="463" r:id="rId113"/>
    <p:sldId id="385" r:id="rId1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709" autoAdjust="0"/>
  </p:normalViewPr>
  <p:slideViewPr>
    <p:cSldViewPr>
      <p:cViewPr varScale="1">
        <p:scale>
          <a:sx n="87" d="100"/>
          <a:sy n="87" d="100"/>
        </p:scale>
        <p:origin x="1092" y="108"/>
      </p:cViewPr>
      <p:guideLst>
        <p:guide orient="horz" pos="2160"/>
        <p:guide pos="2880"/>
      </p:guideLst>
    </p:cSldViewPr>
  </p:slideViewPr>
  <p:outlineViewPr>
    <p:cViewPr>
      <p:scale>
        <a:sx n="33" d="100"/>
        <a:sy n="33" d="100"/>
      </p:scale>
      <p:origin x="0" y="88326"/>
    </p:cViewPr>
  </p:outlineViewPr>
  <p:notesTextViewPr>
    <p:cViewPr>
      <p:scale>
        <a:sx n="1" d="1"/>
        <a:sy n="1" d="1"/>
      </p:scale>
      <p:origin x="0" y="0"/>
    </p:cViewPr>
  </p:notesTextViewPr>
  <p:sorterViewPr>
    <p:cViewPr>
      <p:scale>
        <a:sx n="66" d="100"/>
        <a:sy n="66" d="100"/>
      </p:scale>
      <p:origin x="0" y="72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viewProps" Target="viewProp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slide" Target="slides/slide104.xml"/><Relationship Id="rId115"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ranav\Desktop\Research\Cytokines%20-%20ELISA%20Pranav.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Times New Roman" pitchFamily="18" charset="0"/>
                <a:cs typeface="Times New Roman" pitchFamily="18" charset="0"/>
              </a:defRPr>
            </a:pPr>
            <a:r>
              <a:rPr lang="en-US">
                <a:latin typeface="Times New Roman" pitchFamily="18" charset="0"/>
                <a:cs typeface="Times New Roman" pitchFamily="18" charset="0"/>
              </a:rPr>
              <a:t>IL-17</a:t>
            </a:r>
          </a:p>
        </c:rich>
      </c:tx>
      <c:layout>
        <c:manualLayout>
          <c:xMode val="edge"/>
          <c:yMode val="edge"/>
          <c:x val="0.49844901331778013"/>
          <c:y val="0.3200000000000004"/>
        </c:manualLayout>
      </c:layout>
      <c:overlay val="0"/>
    </c:title>
    <c:autoTitleDeleted val="0"/>
    <c:plotArea>
      <c:layout/>
      <c:barChart>
        <c:barDir val="col"/>
        <c:grouping val="clustered"/>
        <c:varyColors val="0"/>
        <c:ser>
          <c:idx val="0"/>
          <c:order val="0"/>
          <c:tx>
            <c:strRef>
              <c:f>'IL-17'!$O$65</c:f>
              <c:strCache>
                <c:ptCount val="1"/>
                <c:pt idx="0">
                  <c:v>Concentration (pg/mL)</c:v>
                </c:pt>
              </c:strCache>
            </c:strRef>
          </c:tx>
          <c:invertIfNegative val="0"/>
          <c:errBars>
            <c:errBarType val="both"/>
            <c:errValType val="cust"/>
            <c:noEndCap val="0"/>
            <c:plus>
              <c:numRef>
                <c:f>'IL-17'!$P$66:$P$69</c:f>
                <c:numCache>
                  <c:formatCode>General</c:formatCode>
                  <c:ptCount val="4"/>
                  <c:pt idx="0">
                    <c:v>5.6</c:v>
                  </c:pt>
                  <c:pt idx="1">
                    <c:v>4</c:v>
                  </c:pt>
                  <c:pt idx="2">
                    <c:v>1.5545631755148024</c:v>
                  </c:pt>
                  <c:pt idx="3">
                    <c:v>3.0379543555930293</c:v>
                  </c:pt>
                </c:numCache>
              </c:numRef>
            </c:plus>
            <c:minus>
              <c:numRef>
                <c:f>'IL-17'!$P$66:$P$69</c:f>
                <c:numCache>
                  <c:formatCode>General</c:formatCode>
                  <c:ptCount val="4"/>
                  <c:pt idx="0">
                    <c:v>5.6</c:v>
                  </c:pt>
                  <c:pt idx="1">
                    <c:v>4</c:v>
                  </c:pt>
                  <c:pt idx="2">
                    <c:v>1.5545631755148024</c:v>
                  </c:pt>
                  <c:pt idx="3">
                    <c:v>3.0379543555930293</c:v>
                  </c:pt>
                </c:numCache>
              </c:numRef>
            </c:minus>
          </c:errBars>
          <c:cat>
            <c:strRef>
              <c:f>'IL-17'!$N$66:$N$69</c:f>
              <c:strCache>
                <c:ptCount val="4"/>
                <c:pt idx="0">
                  <c:v>DSS CONTROL</c:v>
                </c:pt>
                <c:pt idx="1">
                  <c:v>Preventive</c:v>
                </c:pt>
                <c:pt idx="2">
                  <c:v>Post treat.</c:v>
                </c:pt>
                <c:pt idx="3">
                  <c:v>Simultaneous</c:v>
                </c:pt>
              </c:strCache>
            </c:strRef>
          </c:cat>
          <c:val>
            <c:numRef>
              <c:f>'IL-17'!$O$66:$O$69</c:f>
              <c:numCache>
                <c:formatCode>0.0</c:formatCode>
                <c:ptCount val="4"/>
                <c:pt idx="0">
                  <c:v>14.9</c:v>
                </c:pt>
                <c:pt idx="1">
                  <c:v>4.4000000000000004</c:v>
                </c:pt>
                <c:pt idx="2">
                  <c:v>3.9000000000000004</c:v>
                </c:pt>
                <c:pt idx="3">
                  <c:v>10.15</c:v>
                </c:pt>
              </c:numCache>
            </c:numRef>
          </c:val>
        </c:ser>
        <c:dLbls>
          <c:showLegendKey val="0"/>
          <c:showVal val="0"/>
          <c:showCatName val="0"/>
          <c:showSerName val="0"/>
          <c:showPercent val="0"/>
          <c:showBubbleSize val="0"/>
        </c:dLbls>
        <c:gapWidth val="150"/>
        <c:axId val="308817728"/>
        <c:axId val="308814984"/>
      </c:barChart>
      <c:catAx>
        <c:axId val="308817728"/>
        <c:scaling>
          <c:orientation val="minMax"/>
        </c:scaling>
        <c:delete val="0"/>
        <c:axPos val="b"/>
        <c:numFmt formatCode="General" sourceLinked="0"/>
        <c:majorTickMark val="out"/>
        <c:minorTickMark val="none"/>
        <c:tickLblPos val="nextTo"/>
        <c:crossAx val="308814984"/>
        <c:crosses val="autoZero"/>
        <c:auto val="1"/>
        <c:lblAlgn val="ctr"/>
        <c:lblOffset val="100"/>
        <c:noMultiLvlLbl val="0"/>
      </c:catAx>
      <c:valAx>
        <c:axId val="308814984"/>
        <c:scaling>
          <c:orientation val="minMax"/>
          <c:max val="25"/>
        </c:scaling>
        <c:delete val="0"/>
        <c:axPos val="l"/>
        <c:title>
          <c:tx>
            <c:rich>
              <a:bodyPr rot="-5400000" vert="horz"/>
              <a:lstStyle/>
              <a:p>
                <a:pPr>
                  <a:defRPr sz="1800">
                    <a:latin typeface="Times New Roman" pitchFamily="18" charset="0"/>
                    <a:cs typeface="Times New Roman" pitchFamily="18" charset="0"/>
                  </a:defRPr>
                </a:pPr>
                <a:r>
                  <a:rPr lang="en-US" sz="1000" dirty="0">
                    <a:latin typeface="Times New Roman" pitchFamily="18" charset="0"/>
                    <a:cs typeface="Times New Roman" pitchFamily="18" charset="0"/>
                  </a:rPr>
                  <a:t>IL-17 </a:t>
                </a:r>
                <a:r>
                  <a:rPr lang="en-US" sz="1000" dirty="0" smtClean="0">
                    <a:latin typeface="Times New Roman" pitchFamily="18" charset="0"/>
                    <a:cs typeface="Times New Roman" pitchFamily="18" charset="0"/>
                  </a:rPr>
                  <a:t>Concentration</a:t>
                </a:r>
                <a:r>
                  <a:rPr lang="en-US" sz="1800" dirty="0" smtClean="0">
                    <a:latin typeface="Times New Roman" pitchFamily="18" charset="0"/>
                    <a:cs typeface="Times New Roman" pitchFamily="18" charset="0"/>
                  </a:rPr>
                  <a:t>)</a:t>
                </a:r>
                <a:endParaRPr lang="en-US" sz="1800" dirty="0">
                  <a:latin typeface="Times New Roman" pitchFamily="18" charset="0"/>
                  <a:cs typeface="Times New Roman" pitchFamily="18" charset="0"/>
                </a:endParaRPr>
              </a:p>
            </c:rich>
          </c:tx>
          <c:layout>
            <c:manualLayout>
              <c:xMode val="edge"/>
              <c:yMode val="edge"/>
              <c:x val="3.6111111111111156E-2"/>
              <c:y val="0.15201679790026268"/>
            </c:manualLayout>
          </c:layout>
          <c:overlay val="0"/>
        </c:title>
        <c:numFmt formatCode="0.0" sourceLinked="1"/>
        <c:majorTickMark val="out"/>
        <c:minorTickMark val="none"/>
        <c:tickLblPos val="nextTo"/>
        <c:crossAx val="308817728"/>
        <c:crosses val="autoZero"/>
        <c:crossBetween val="between"/>
        <c:majorUnit val="5"/>
        <c:minorUnit val="1"/>
      </c:valAx>
    </c:plotArea>
    <c:plotVisOnly val="1"/>
    <c:dispBlanksAs val="gap"/>
    <c:showDLblsOverMax val="0"/>
  </c:chart>
  <c:externalData r:id="rId1">
    <c:autoUpdate val="0"/>
  </c:externalData>
</c:chartSpace>
</file>

<file path=ppt/diagrams/_rels/data3.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png"/><Relationship Id="rId1" Type="http://schemas.openxmlformats.org/officeDocument/2006/relationships/image" Target="../media/image234.png"/><Relationship Id="rId4" Type="http://schemas.openxmlformats.org/officeDocument/2006/relationships/image" Target="../media/image237.png"/></Relationships>
</file>

<file path=ppt/diagrams/_rels/data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image" Target="../media/image238.png"/><Relationship Id="rId4" Type="http://schemas.openxmlformats.org/officeDocument/2006/relationships/image" Target="../media/image241.png"/></Relationships>
</file>

<file path=ppt/diagrams/_rels/data5.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image" Target="../media/image242.png"/><Relationship Id="rId5" Type="http://schemas.openxmlformats.org/officeDocument/2006/relationships/image" Target="../media/image246.png"/><Relationship Id="rId4" Type="http://schemas.openxmlformats.org/officeDocument/2006/relationships/image" Target="../media/image245.png"/></Relationships>
</file>

<file path=ppt/diagrams/_rels/data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image" Target="../media/image247.png"/><Relationship Id="rId5" Type="http://schemas.openxmlformats.org/officeDocument/2006/relationships/image" Target="../media/image251.png"/><Relationship Id="rId4" Type="http://schemas.openxmlformats.org/officeDocument/2006/relationships/image" Target="../media/image250.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1E26A8-95B7-3948-9A4A-BA5E49AD5F5D}" type="doc">
      <dgm:prSet loTypeId="urn:microsoft.com/office/officeart/2005/8/layout/hList6" loCatId="" qsTypeId="urn:microsoft.com/office/officeart/2005/8/quickstyle/3D3" qsCatId="3D" csTypeId="urn:microsoft.com/office/officeart/2005/8/colors/colorful3" csCatId="colorful" phldr="1"/>
      <dgm:spPr/>
      <dgm:t>
        <a:bodyPr/>
        <a:lstStyle/>
        <a:p>
          <a:endParaRPr lang="en-US"/>
        </a:p>
      </dgm:t>
    </dgm:pt>
    <dgm:pt modelId="{8F6090AE-2943-1E4A-BA6C-34DE8E44A777}">
      <dgm:prSet phldrT="[Text]"/>
      <dgm:spPr/>
      <dgm:t>
        <a:bodyPr/>
        <a:lstStyle/>
        <a:p>
          <a:r>
            <a:rPr lang="en-US" b="1" u="sng" dirty="0" smtClean="0">
              <a:solidFill>
                <a:schemeClr val="tx1"/>
              </a:solidFill>
            </a:rPr>
            <a:t>Education</a:t>
          </a:r>
          <a:endParaRPr lang="en-US" b="1" u="sng" dirty="0">
            <a:solidFill>
              <a:schemeClr val="tx1"/>
            </a:solidFill>
          </a:endParaRPr>
        </a:p>
      </dgm:t>
    </dgm:pt>
    <dgm:pt modelId="{92CB621C-7D6E-9146-AAC4-DE868A1AB9FD}" type="parTrans" cxnId="{B7CB2647-E1B5-EF43-A05B-6878A47A5265}">
      <dgm:prSet/>
      <dgm:spPr/>
      <dgm:t>
        <a:bodyPr/>
        <a:lstStyle/>
        <a:p>
          <a:endParaRPr lang="en-US"/>
        </a:p>
      </dgm:t>
    </dgm:pt>
    <dgm:pt modelId="{C95D6C13-2467-264F-B38B-0DE0F2531613}" type="sibTrans" cxnId="{B7CB2647-E1B5-EF43-A05B-6878A47A5265}">
      <dgm:prSet/>
      <dgm:spPr/>
      <dgm:t>
        <a:bodyPr/>
        <a:lstStyle/>
        <a:p>
          <a:endParaRPr lang="en-US"/>
        </a:p>
      </dgm:t>
    </dgm:pt>
    <dgm:pt modelId="{4E0DBD9E-996E-2842-B834-E9F23A691F05}">
      <dgm:prSet phldrT="[Text]"/>
      <dgm:spPr/>
      <dgm:t>
        <a:bodyPr/>
        <a:lstStyle/>
        <a:p>
          <a:r>
            <a:rPr lang="en-US" b="1" dirty="0" smtClean="0">
              <a:solidFill>
                <a:schemeClr val="tx1"/>
              </a:solidFill>
            </a:rPr>
            <a:t>Ph.D.  </a:t>
          </a:r>
          <a:r>
            <a:rPr lang="en-US" dirty="0" smtClean="0"/>
            <a:t>- North Carolina State University, Raleigh, NC</a:t>
          </a:r>
          <a:endParaRPr lang="en-US" dirty="0"/>
        </a:p>
      </dgm:t>
    </dgm:pt>
    <dgm:pt modelId="{4CD60831-6009-A544-9432-123A3B9199F5}" type="parTrans" cxnId="{54F77E50-24B8-1E43-A3B1-5E80040E7B86}">
      <dgm:prSet/>
      <dgm:spPr/>
      <dgm:t>
        <a:bodyPr/>
        <a:lstStyle/>
        <a:p>
          <a:endParaRPr lang="en-US"/>
        </a:p>
      </dgm:t>
    </dgm:pt>
    <dgm:pt modelId="{723B9DF5-D743-D64D-AE8C-C3E2801DFE30}" type="sibTrans" cxnId="{54F77E50-24B8-1E43-A3B1-5E80040E7B86}">
      <dgm:prSet/>
      <dgm:spPr/>
      <dgm:t>
        <a:bodyPr/>
        <a:lstStyle/>
        <a:p>
          <a:endParaRPr lang="en-US"/>
        </a:p>
      </dgm:t>
    </dgm:pt>
    <dgm:pt modelId="{D3BC2118-8162-8B4B-895E-B3D56CD3930B}">
      <dgm:prSet phldrT="[Text]"/>
      <dgm:spPr/>
      <dgm:t>
        <a:bodyPr/>
        <a:lstStyle/>
        <a:p>
          <a:r>
            <a:rPr lang="en-US" b="1" u="sng" dirty="0" smtClean="0">
              <a:solidFill>
                <a:schemeClr val="tx1"/>
              </a:solidFill>
            </a:rPr>
            <a:t>Teaching</a:t>
          </a:r>
        </a:p>
      </dgm:t>
    </dgm:pt>
    <dgm:pt modelId="{60AD3F61-F3B4-A341-9BAC-DFA79954F7DE}" type="parTrans" cxnId="{8DCE62F3-97C6-1A4E-AEA8-6F17189ADC04}">
      <dgm:prSet/>
      <dgm:spPr/>
      <dgm:t>
        <a:bodyPr/>
        <a:lstStyle/>
        <a:p>
          <a:endParaRPr lang="en-US"/>
        </a:p>
      </dgm:t>
    </dgm:pt>
    <dgm:pt modelId="{F8936F48-431D-F94E-84B1-55F47AD1EB3B}" type="sibTrans" cxnId="{8DCE62F3-97C6-1A4E-AEA8-6F17189ADC04}">
      <dgm:prSet/>
      <dgm:spPr/>
      <dgm:t>
        <a:bodyPr/>
        <a:lstStyle/>
        <a:p>
          <a:endParaRPr lang="en-US"/>
        </a:p>
      </dgm:t>
    </dgm:pt>
    <dgm:pt modelId="{DE06D8FD-FA5D-5749-B4AD-1ED9D26638E0}">
      <dgm:prSet phldrT="[Text]"/>
      <dgm:spPr/>
      <dgm:t>
        <a:bodyPr/>
        <a:lstStyle/>
        <a:p>
          <a:r>
            <a:rPr lang="en-US" dirty="0" smtClean="0">
              <a:solidFill>
                <a:schemeClr val="tx1"/>
              </a:solidFill>
            </a:rPr>
            <a:t>BIOL 319/322 </a:t>
          </a:r>
          <a:r>
            <a:rPr lang="en-US" dirty="0" smtClean="0"/>
            <a:t>Molecular and Cellular Biology</a:t>
          </a:r>
          <a:endParaRPr lang="en-US" dirty="0"/>
        </a:p>
      </dgm:t>
    </dgm:pt>
    <dgm:pt modelId="{71E9CB89-4196-CA4F-AC19-2E606F4EE74C}" type="parTrans" cxnId="{D71567EC-9748-704B-90FF-60268892D386}">
      <dgm:prSet/>
      <dgm:spPr/>
      <dgm:t>
        <a:bodyPr/>
        <a:lstStyle/>
        <a:p>
          <a:endParaRPr lang="en-US"/>
        </a:p>
      </dgm:t>
    </dgm:pt>
    <dgm:pt modelId="{CB926A1B-3085-E847-A5BC-1E75725EDC92}" type="sibTrans" cxnId="{D71567EC-9748-704B-90FF-60268892D386}">
      <dgm:prSet/>
      <dgm:spPr/>
      <dgm:t>
        <a:bodyPr/>
        <a:lstStyle/>
        <a:p>
          <a:endParaRPr lang="en-US"/>
        </a:p>
      </dgm:t>
    </dgm:pt>
    <dgm:pt modelId="{CDA1B1FB-E95A-7443-88C4-764BD6615625}">
      <dgm:prSet phldrT="[Text]"/>
      <dgm:spPr/>
      <dgm:t>
        <a:bodyPr/>
        <a:lstStyle/>
        <a:p>
          <a:r>
            <a:rPr lang="en-US" b="1" u="sng" dirty="0" smtClean="0">
              <a:solidFill>
                <a:schemeClr val="tx1"/>
              </a:solidFill>
            </a:rPr>
            <a:t>Research</a:t>
          </a:r>
        </a:p>
      </dgm:t>
    </dgm:pt>
    <dgm:pt modelId="{63EA583D-6ACC-7747-B07C-EC4625582E66}" type="parTrans" cxnId="{FC9ABB1B-89B3-4247-BD51-BECB160DFB94}">
      <dgm:prSet/>
      <dgm:spPr/>
      <dgm:t>
        <a:bodyPr/>
        <a:lstStyle/>
        <a:p>
          <a:endParaRPr lang="en-US"/>
        </a:p>
      </dgm:t>
    </dgm:pt>
    <dgm:pt modelId="{B87643B3-B008-3B46-80C8-D8D590B89806}" type="sibTrans" cxnId="{FC9ABB1B-89B3-4247-BD51-BECB160DFB94}">
      <dgm:prSet/>
      <dgm:spPr/>
      <dgm:t>
        <a:bodyPr/>
        <a:lstStyle/>
        <a:p>
          <a:endParaRPr lang="en-US"/>
        </a:p>
      </dgm:t>
    </dgm:pt>
    <dgm:pt modelId="{C7B882D5-27A5-DC4E-BD91-5AAB4027E970}">
      <dgm:prSet phldrT="[Text]"/>
      <dgm:spPr/>
      <dgm:t>
        <a:bodyPr/>
        <a:lstStyle/>
        <a:p>
          <a:r>
            <a:rPr lang="en-US" dirty="0" smtClean="0"/>
            <a:t>Plant Biotechnology and Plant Molecular Biology.</a:t>
          </a:r>
          <a:endParaRPr lang="en-US" dirty="0"/>
        </a:p>
      </dgm:t>
    </dgm:pt>
    <dgm:pt modelId="{80CE86DE-B9F4-964A-8C6F-6DE79D4576E2}" type="parTrans" cxnId="{D54234D7-553D-9E49-921D-8CCEC997E0DF}">
      <dgm:prSet/>
      <dgm:spPr/>
      <dgm:t>
        <a:bodyPr/>
        <a:lstStyle/>
        <a:p>
          <a:endParaRPr lang="en-US"/>
        </a:p>
      </dgm:t>
    </dgm:pt>
    <dgm:pt modelId="{F17C2964-209B-A744-99AE-BC0D6A9CBF7E}" type="sibTrans" cxnId="{D54234D7-553D-9E49-921D-8CCEC997E0DF}">
      <dgm:prSet/>
      <dgm:spPr/>
      <dgm:t>
        <a:bodyPr/>
        <a:lstStyle/>
        <a:p>
          <a:endParaRPr lang="en-US"/>
        </a:p>
      </dgm:t>
    </dgm:pt>
    <dgm:pt modelId="{10E3D041-7CB1-E34E-AA78-1CAC14AA44C7}">
      <dgm:prSet/>
      <dgm:spPr/>
      <dgm:t>
        <a:bodyPr/>
        <a:lstStyle/>
        <a:p>
          <a:r>
            <a:rPr lang="en-US" dirty="0" smtClean="0">
              <a:solidFill>
                <a:schemeClr val="tx1"/>
              </a:solidFill>
            </a:rPr>
            <a:t>BIOL 496/496G </a:t>
          </a:r>
          <a:r>
            <a:rPr lang="en-US" dirty="0" smtClean="0"/>
            <a:t>Plant Biotechnology</a:t>
          </a:r>
          <a:endParaRPr lang="en-US" dirty="0"/>
        </a:p>
      </dgm:t>
    </dgm:pt>
    <dgm:pt modelId="{460F6F76-0BEF-354E-AD68-CDCE0F56D580}" type="parTrans" cxnId="{E6042D98-0480-0C41-8590-0D8E9EC6E41B}">
      <dgm:prSet/>
      <dgm:spPr/>
      <dgm:t>
        <a:bodyPr/>
        <a:lstStyle/>
        <a:p>
          <a:endParaRPr lang="en-US"/>
        </a:p>
      </dgm:t>
    </dgm:pt>
    <dgm:pt modelId="{C4D13BC7-C200-DA40-A77C-9D1EE1D8498D}" type="sibTrans" cxnId="{E6042D98-0480-0C41-8590-0D8E9EC6E41B}">
      <dgm:prSet/>
      <dgm:spPr/>
      <dgm:t>
        <a:bodyPr/>
        <a:lstStyle/>
        <a:p>
          <a:endParaRPr lang="en-US"/>
        </a:p>
      </dgm:t>
    </dgm:pt>
    <dgm:pt modelId="{775CF3E2-6767-6941-8EAC-E8155A2C61CE}">
      <dgm:prSet/>
      <dgm:spPr/>
      <dgm:t>
        <a:bodyPr/>
        <a:lstStyle/>
        <a:p>
          <a:r>
            <a:rPr lang="en-US" b="1" dirty="0" smtClean="0">
              <a:solidFill>
                <a:schemeClr val="tx1"/>
              </a:solidFill>
            </a:rPr>
            <a:t>M.S. </a:t>
          </a:r>
          <a:r>
            <a:rPr lang="en-US" dirty="0" smtClean="0"/>
            <a:t>- Laurentian University, Sudbury, Canada</a:t>
          </a:r>
          <a:endParaRPr lang="en-US" dirty="0"/>
        </a:p>
      </dgm:t>
    </dgm:pt>
    <dgm:pt modelId="{EB838945-487B-7D4D-8747-16E5B0099D27}" type="parTrans" cxnId="{D7B779EA-95A6-694E-9246-7B7B5A3FC43B}">
      <dgm:prSet/>
      <dgm:spPr/>
      <dgm:t>
        <a:bodyPr/>
        <a:lstStyle/>
        <a:p>
          <a:endParaRPr lang="en-US"/>
        </a:p>
      </dgm:t>
    </dgm:pt>
    <dgm:pt modelId="{BECF0B26-8A37-6B4D-B249-A6AB801E4F67}" type="sibTrans" cxnId="{D7B779EA-95A6-694E-9246-7B7B5A3FC43B}">
      <dgm:prSet/>
      <dgm:spPr/>
      <dgm:t>
        <a:bodyPr/>
        <a:lstStyle/>
        <a:p>
          <a:endParaRPr lang="en-US"/>
        </a:p>
      </dgm:t>
    </dgm:pt>
    <dgm:pt modelId="{BCCFD7C1-FBFF-2D42-8B63-B9780740956C}">
      <dgm:prSet/>
      <dgm:spPr/>
      <dgm:t>
        <a:bodyPr/>
        <a:lstStyle/>
        <a:p>
          <a:r>
            <a:rPr lang="en-US" b="1" dirty="0" smtClean="0">
              <a:solidFill>
                <a:schemeClr val="tx1"/>
              </a:solidFill>
            </a:rPr>
            <a:t>B.S. </a:t>
          </a:r>
          <a:r>
            <a:rPr lang="en-US" dirty="0" smtClean="0"/>
            <a:t>- Gorakhpur University, India</a:t>
          </a:r>
        </a:p>
      </dgm:t>
    </dgm:pt>
    <dgm:pt modelId="{8A4AE32B-BA05-0B45-A63C-D5D09D26B95A}" type="parTrans" cxnId="{6DEF4375-37FB-204C-BB50-BD86FBE845A3}">
      <dgm:prSet/>
      <dgm:spPr/>
      <dgm:t>
        <a:bodyPr/>
        <a:lstStyle/>
        <a:p>
          <a:endParaRPr lang="en-US"/>
        </a:p>
      </dgm:t>
    </dgm:pt>
    <dgm:pt modelId="{A2876BB2-BD80-2941-880E-FB06708D5DDC}" type="sibTrans" cxnId="{6DEF4375-37FB-204C-BB50-BD86FBE845A3}">
      <dgm:prSet/>
      <dgm:spPr/>
      <dgm:t>
        <a:bodyPr/>
        <a:lstStyle/>
        <a:p>
          <a:endParaRPr lang="en-US"/>
        </a:p>
      </dgm:t>
    </dgm:pt>
    <dgm:pt modelId="{16B619EC-4C42-C343-8BDB-6BB69D457A9F}" type="pres">
      <dgm:prSet presAssocID="{5E1E26A8-95B7-3948-9A4A-BA5E49AD5F5D}" presName="Name0" presStyleCnt="0">
        <dgm:presLayoutVars>
          <dgm:dir/>
          <dgm:resizeHandles val="exact"/>
        </dgm:presLayoutVars>
      </dgm:prSet>
      <dgm:spPr/>
      <dgm:t>
        <a:bodyPr/>
        <a:lstStyle/>
        <a:p>
          <a:endParaRPr lang="en-US"/>
        </a:p>
      </dgm:t>
    </dgm:pt>
    <dgm:pt modelId="{4E71A1FA-3E30-B14F-8A90-E907430AE0D6}" type="pres">
      <dgm:prSet presAssocID="{8F6090AE-2943-1E4A-BA6C-34DE8E44A777}" presName="node" presStyleLbl="node1" presStyleIdx="0" presStyleCnt="3">
        <dgm:presLayoutVars>
          <dgm:bulletEnabled val="1"/>
        </dgm:presLayoutVars>
      </dgm:prSet>
      <dgm:spPr/>
      <dgm:t>
        <a:bodyPr/>
        <a:lstStyle/>
        <a:p>
          <a:endParaRPr lang="en-US"/>
        </a:p>
      </dgm:t>
    </dgm:pt>
    <dgm:pt modelId="{F09E40CF-8151-664A-B3A4-C6D0E9F82162}" type="pres">
      <dgm:prSet presAssocID="{C95D6C13-2467-264F-B38B-0DE0F2531613}" presName="sibTrans" presStyleCnt="0"/>
      <dgm:spPr/>
    </dgm:pt>
    <dgm:pt modelId="{9B625CC0-EB94-0B42-81B8-0F0748C2A3B2}" type="pres">
      <dgm:prSet presAssocID="{D3BC2118-8162-8B4B-895E-B3D56CD3930B}" presName="node" presStyleLbl="node1" presStyleIdx="1" presStyleCnt="3">
        <dgm:presLayoutVars>
          <dgm:bulletEnabled val="1"/>
        </dgm:presLayoutVars>
      </dgm:prSet>
      <dgm:spPr/>
      <dgm:t>
        <a:bodyPr/>
        <a:lstStyle/>
        <a:p>
          <a:endParaRPr lang="en-US"/>
        </a:p>
      </dgm:t>
    </dgm:pt>
    <dgm:pt modelId="{65413AB9-35F6-2746-8E2A-5CDC70C40DBF}" type="pres">
      <dgm:prSet presAssocID="{F8936F48-431D-F94E-84B1-55F47AD1EB3B}" presName="sibTrans" presStyleCnt="0"/>
      <dgm:spPr/>
    </dgm:pt>
    <dgm:pt modelId="{205A3B65-43C3-3049-AA3E-36FAE787C0DC}" type="pres">
      <dgm:prSet presAssocID="{CDA1B1FB-E95A-7443-88C4-764BD6615625}" presName="node" presStyleLbl="node1" presStyleIdx="2" presStyleCnt="3">
        <dgm:presLayoutVars>
          <dgm:bulletEnabled val="1"/>
        </dgm:presLayoutVars>
      </dgm:prSet>
      <dgm:spPr/>
      <dgm:t>
        <a:bodyPr/>
        <a:lstStyle/>
        <a:p>
          <a:endParaRPr lang="en-US"/>
        </a:p>
      </dgm:t>
    </dgm:pt>
  </dgm:ptLst>
  <dgm:cxnLst>
    <dgm:cxn modelId="{B7CB2647-E1B5-EF43-A05B-6878A47A5265}" srcId="{5E1E26A8-95B7-3948-9A4A-BA5E49AD5F5D}" destId="{8F6090AE-2943-1E4A-BA6C-34DE8E44A777}" srcOrd="0" destOrd="0" parTransId="{92CB621C-7D6E-9146-AAC4-DE868A1AB9FD}" sibTransId="{C95D6C13-2467-264F-B38B-0DE0F2531613}"/>
    <dgm:cxn modelId="{4B63F6A4-27AD-477A-AF52-E7CF2462093C}" type="presOf" srcId="{BCCFD7C1-FBFF-2D42-8B63-B9780740956C}" destId="{4E71A1FA-3E30-B14F-8A90-E907430AE0D6}" srcOrd="0" destOrd="3" presId="urn:microsoft.com/office/officeart/2005/8/layout/hList6"/>
    <dgm:cxn modelId="{8B26A03C-9D19-429F-AB44-02FB4F46B30E}" type="presOf" srcId="{10E3D041-7CB1-E34E-AA78-1CAC14AA44C7}" destId="{9B625CC0-EB94-0B42-81B8-0F0748C2A3B2}" srcOrd="0" destOrd="2" presId="urn:microsoft.com/office/officeart/2005/8/layout/hList6"/>
    <dgm:cxn modelId="{54F77E50-24B8-1E43-A3B1-5E80040E7B86}" srcId="{8F6090AE-2943-1E4A-BA6C-34DE8E44A777}" destId="{4E0DBD9E-996E-2842-B834-E9F23A691F05}" srcOrd="0" destOrd="0" parTransId="{4CD60831-6009-A544-9432-123A3B9199F5}" sibTransId="{723B9DF5-D743-D64D-AE8C-C3E2801DFE30}"/>
    <dgm:cxn modelId="{D7B779EA-95A6-694E-9246-7B7B5A3FC43B}" srcId="{8F6090AE-2943-1E4A-BA6C-34DE8E44A777}" destId="{775CF3E2-6767-6941-8EAC-E8155A2C61CE}" srcOrd="1" destOrd="0" parTransId="{EB838945-487B-7D4D-8747-16E5B0099D27}" sibTransId="{BECF0B26-8A37-6B4D-B249-A6AB801E4F67}"/>
    <dgm:cxn modelId="{BA28F11A-DB65-4DD3-BB03-AEEC6338CAAB}" type="presOf" srcId="{C7B882D5-27A5-DC4E-BD91-5AAB4027E970}" destId="{205A3B65-43C3-3049-AA3E-36FAE787C0DC}" srcOrd="0" destOrd="1" presId="urn:microsoft.com/office/officeart/2005/8/layout/hList6"/>
    <dgm:cxn modelId="{D54234D7-553D-9E49-921D-8CCEC997E0DF}" srcId="{CDA1B1FB-E95A-7443-88C4-764BD6615625}" destId="{C7B882D5-27A5-DC4E-BD91-5AAB4027E970}" srcOrd="0" destOrd="0" parTransId="{80CE86DE-B9F4-964A-8C6F-6DE79D4576E2}" sibTransId="{F17C2964-209B-A744-99AE-BC0D6A9CBF7E}"/>
    <dgm:cxn modelId="{318F6EED-1929-4BF9-BCD6-871EB53171BF}" type="presOf" srcId="{CDA1B1FB-E95A-7443-88C4-764BD6615625}" destId="{205A3B65-43C3-3049-AA3E-36FAE787C0DC}" srcOrd="0" destOrd="0" presId="urn:microsoft.com/office/officeart/2005/8/layout/hList6"/>
    <dgm:cxn modelId="{8DCE62F3-97C6-1A4E-AEA8-6F17189ADC04}" srcId="{5E1E26A8-95B7-3948-9A4A-BA5E49AD5F5D}" destId="{D3BC2118-8162-8B4B-895E-B3D56CD3930B}" srcOrd="1" destOrd="0" parTransId="{60AD3F61-F3B4-A341-9BAC-DFA79954F7DE}" sibTransId="{F8936F48-431D-F94E-84B1-55F47AD1EB3B}"/>
    <dgm:cxn modelId="{1029A712-2736-4C2F-B2EF-1E2E79587917}" type="presOf" srcId="{775CF3E2-6767-6941-8EAC-E8155A2C61CE}" destId="{4E71A1FA-3E30-B14F-8A90-E907430AE0D6}" srcOrd="0" destOrd="2" presId="urn:microsoft.com/office/officeart/2005/8/layout/hList6"/>
    <dgm:cxn modelId="{64BD61C5-9D9A-427A-A688-E1839539B41D}" type="presOf" srcId="{DE06D8FD-FA5D-5749-B4AD-1ED9D26638E0}" destId="{9B625CC0-EB94-0B42-81B8-0F0748C2A3B2}" srcOrd="0" destOrd="1" presId="urn:microsoft.com/office/officeart/2005/8/layout/hList6"/>
    <dgm:cxn modelId="{E6042D98-0480-0C41-8590-0D8E9EC6E41B}" srcId="{D3BC2118-8162-8B4B-895E-B3D56CD3930B}" destId="{10E3D041-7CB1-E34E-AA78-1CAC14AA44C7}" srcOrd="1" destOrd="0" parTransId="{460F6F76-0BEF-354E-AD68-CDCE0F56D580}" sibTransId="{C4D13BC7-C200-DA40-A77C-9D1EE1D8498D}"/>
    <dgm:cxn modelId="{C77A5EED-5CAF-46D0-A758-DA48EF7DDAD8}" type="presOf" srcId="{D3BC2118-8162-8B4B-895E-B3D56CD3930B}" destId="{9B625CC0-EB94-0B42-81B8-0F0748C2A3B2}" srcOrd="0" destOrd="0" presId="urn:microsoft.com/office/officeart/2005/8/layout/hList6"/>
    <dgm:cxn modelId="{D71567EC-9748-704B-90FF-60268892D386}" srcId="{D3BC2118-8162-8B4B-895E-B3D56CD3930B}" destId="{DE06D8FD-FA5D-5749-B4AD-1ED9D26638E0}" srcOrd="0" destOrd="0" parTransId="{71E9CB89-4196-CA4F-AC19-2E606F4EE74C}" sibTransId="{CB926A1B-3085-E847-A5BC-1E75725EDC92}"/>
    <dgm:cxn modelId="{6DEF4375-37FB-204C-BB50-BD86FBE845A3}" srcId="{8F6090AE-2943-1E4A-BA6C-34DE8E44A777}" destId="{BCCFD7C1-FBFF-2D42-8B63-B9780740956C}" srcOrd="2" destOrd="0" parTransId="{8A4AE32B-BA05-0B45-A63C-D5D09D26B95A}" sibTransId="{A2876BB2-BD80-2941-880E-FB06708D5DDC}"/>
    <dgm:cxn modelId="{FC9ABB1B-89B3-4247-BD51-BECB160DFB94}" srcId="{5E1E26A8-95B7-3948-9A4A-BA5E49AD5F5D}" destId="{CDA1B1FB-E95A-7443-88C4-764BD6615625}" srcOrd="2" destOrd="0" parTransId="{63EA583D-6ACC-7747-B07C-EC4625582E66}" sibTransId="{B87643B3-B008-3B46-80C8-D8D590B89806}"/>
    <dgm:cxn modelId="{EAC4DC13-94EF-4649-B4FE-C4F7E8A9FE12}" type="presOf" srcId="{8F6090AE-2943-1E4A-BA6C-34DE8E44A777}" destId="{4E71A1FA-3E30-B14F-8A90-E907430AE0D6}" srcOrd="0" destOrd="0" presId="urn:microsoft.com/office/officeart/2005/8/layout/hList6"/>
    <dgm:cxn modelId="{071E340B-8B43-4924-9D16-24E66F7B75B7}" type="presOf" srcId="{5E1E26A8-95B7-3948-9A4A-BA5E49AD5F5D}" destId="{16B619EC-4C42-C343-8BDB-6BB69D457A9F}" srcOrd="0" destOrd="0" presId="urn:microsoft.com/office/officeart/2005/8/layout/hList6"/>
    <dgm:cxn modelId="{9F56BA71-D640-4236-8231-E0BA74DA9397}" type="presOf" srcId="{4E0DBD9E-996E-2842-B834-E9F23A691F05}" destId="{4E71A1FA-3E30-B14F-8A90-E907430AE0D6}" srcOrd="0" destOrd="1" presId="urn:microsoft.com/office/officeart/2005/8/layout/hList6"/>
    <dgm:cxn modelId="{DD0AF80C-F8F2-4EBC-BF04-473DFE920C16}" type="presParOf" srcId="{16B619EC-4C42-C343-8BDB-6BB69D457A9F}" destId="{4E71A1FA-3E30-B14F-8A90-E907430AE0D6}" srcOrd="0" destOrd="0" presId="urn:microsoft.com/office/officeart/2005/8/layout/hList6"/>
    <dgm:cxn modelId="{F4FD55E8-5763-4C67-B18D-5172A4E21FE8}" type="presParOf" srcId="{16B619EC-4C42-C343-8BDB-6BB69D457A9F}" destId="{F09E40CF-8151-664A-B3A4-C6D0E9F82162}" srcOrd="1" destOrd="0" presId="urn:microsoft.com/office/officeart/2005/8/layout/hList6"/>
    <dgm:cxn modelId="{FC044700-7996-4535-8649-36EC0811606F}" type="presParOf" srcId="{16B619EC-4C42-C343-8BDB-6BB69D457A9F}" destId="{9B625CC0-EB94-0B42-81B8-0F0748C2A3B2}" srcOrd="2" destOrd="0" presId="urn:microsoft.com/office/officeart/2005/8/layout/hList6"/>
    <dgm:cxn modelId="{6C7A60DA-7DA7-4858-938F-BDA3BA136241}" type="presParOf" srcId="{16B619EC-4C42-C343-8BDB-6BB69D457A9F}" destId="{65413AB9-35F6-2746-8E2A-5CDC70C40DBF}" srcOrd="3" destOrd="0" presId="urn:microsoft.com/office/officeart/2005/8/layout/hList6"/>
    <dgm:cxn modelId="{3C0F53D7-202D-4E56-8319-38A39F4E8B8E}" type="presParOf" srcId="{16B619EC-4C42-C343-8BDB-6BB69D457A9F}" destId="{205A3B65-43C3-3049-AA3E-36FAE787C0DC}"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ADF095-3014-FC42-A4F1-3EF16D1E03C3}" type="doc">
      <dgm:prSet loTypeId="urn:microsoft.com/office/officeart/2008/layout/HorizontalMultiLevelHierarchy" loCatId="" qsTypeId="urn:microsoft.com/office/officeart/2005/8/quickstyle/simple2" qsCatId="simple" csTypeId="urn:microsoft.com/office/officeart/2005/8/colors/colorful4" csCatId="colorful" phldr="1"/>
      <dgm:spPr/>
      <dgm:t>
        <a:bodyPr/>
        <a:lstStyle/>
        <a:p>
          <a:endParaRPr lang="en-US"/>
        </a:p>
      </dgm:t>
    </dgm:pt>
    <dgm:pt modelId="{91343608-744F-C74A-879A-C72CD42481FD}">
      <dgm:prSet phldrT="[Text]"/>
      <dgm:spPr/>
      <dgm:t>
        <a:bodyPr/>
        <a:lstStyle/>
        <a:p>
          <a:r>
            <a:rPr lang="en-US" dirty="0" smtClean="0">
              <a:solidFill>
                <a:schemeClr val="accent4">
                  <a:lumMod val="50000"/>
                </a:schemeClr>
              </a:solidFill>
            </a:rPr>
            <a:t>Plant Biotechnology and Plant Molecular Biology</a:t>
          </a:r>
          <a:endParaRPr lang="en-US" dirty="0">
            <a:solidFill>
              <a:schemeClr val="accent4">
                <a:lumMod val="50000"/>
              </a:schemeClr>
            </a:solidFill>
          </a:endParaRPr>
        </a:p>
      </dgm:t>
    </dgm:pt>
    <dgm:pt modelId="{042E68F2-F6E8-484C-9879-54FC4553E29B}" type="parTrans" cxnId="{675F1649-2F25-2D4F-9452-AB0AE9459EFA}">
      <dgm:prSet/>
      <dgm:spPr/>
      <dgm:t>
        <a:bodyPr/>
        <a:lstStyle/>
        <a:p>
          <a:endParaRPr lang="en-US"/>
        </a:p>
      </dgm:t>
    </dgm:pt>
    <dgm:pt modelId="{30E6E992-E00E-6F4A-A051-5C1A7829A4BE}" type="sibTrans" cxnId="{675F1649-2F25-2D4F-9452-AB0AE9459EFA}">
      <dgm:prSet/>
      <dgm:spPr/>
      <dgm:t>
        <a:bodyPr/>
        <a:lstStyle/>
        <a:p>
          <a:endParaRPr lang="en-US"/>
        </a:p>
      </dgm:t>
    </dgm:pt>
    <dgm:pt modelId="{8A2B6E25-9A9E-4A43-8C14-FB399023B647}">
      <dgm:prSet phldrT="[Text]"/>
      <dgm:spPr/>
      <dgm:t>
        <a:bodyPr/>
        <a:lstStyle/>
        <a:p>
          <a:r>
            <a:rPr lang="en-US" b="0" dirty="0" smtClean="0">
              <a:solidFill>
                <a:schemeClr val="bg1"/>
              </a:solidFill>
            </a:rPr>
            <a:t>Plant based synthesis of nanoparticles</a:t>
          </a:r>
          <a:endParaRPr lang="en-US" b="0" dirty="0">
            <a:solidFill>
              <a:schemeClr val="bg1"/>
            </a:solidFill>
          </a:endParaRPr>
        </a:p>
      </dgm:t>
    </dgm:pt>
    <dgm:pt modelId="{ED413CEE-3EC6-D54F-B6C7-40613D36AAA0}" type="parTrans" cxnId="{5F14FDBB-81CC-E242-A102-9C41452FE69D}">
      <dgm:prSet/>
      <dgm:spPr/>
      <dgm:t>
        <a:bodyPr/>
        <a:lstStyle/>
        <a:p>
          <a:endParaRPr lang="en-US"/>
        </a:p>
      </dgm:t>
    </dgm:pt>
    <dgm:pt modelId="{D82D1116-5508-B046-9DCD-85D3751DF96A}" type="sibTrans" cxnId="{5F14FDBB-81CC-E242-A102-9C41452FE69D}">
      <dgm:prSet/>
      <dgm:spPr/>
      <dgm:t>
        <a:bodyPr/>
        <a:lstStyle/>
        <a:p>
          <a:endParaRPr lang="en-US"/>
        </a:p>
      </dgm:t>
    </dgm:pt>
    <dgm:pt modelId="{45E2CD34-D064-4B41-9785-E73A39D3DC2C}">
      <dgm:prSet phldrT="[Text]"/>
      <dgm:spPr/>
      <dgm:t>
        <a:bodyPr/>
        <a:lstStyle/>
        <a:p>
          <a:r>
            <a:rPr lang="en-US" dirty="0" smtClean="0">
              <a:solidFill>
                <a:schemeClr val="bg1"/>
              </a:solidFill>
            </a:rPr>
            <a:t>Phytoremediation of heavy metals</a:t>
          </a:r>
          <a:endParaRPr lang="en-US" dirty="0">
            <a:solidFill>
              <a:schemeClr val="bg1"/>
            </a:solidFill>
          </a:endParaRPr>
        </a:p>
      </dgm:t>
    </dgm:pt>
    <dgm:pt modelId="{97EF48D9-3EC5-AE4F-B96C-49D8EB32D456}" type="parTrans" cxnId="{E68F96B5-D833-0C4C-A0D8-398C885577B5}">
      <dgm:prSet/>
      <dgm:spPr/>
      <dgm:t>
        <a:bodyPr/>
        <a:lstStyle/>
        <a:p>
          <a:endParaRPr lang="en-US"/>
        </a:p>
      </dgm:t>
    </dgm:pt>
    <dgm:pt modelId="{CBF12F0E-5575-E840-A7BA-564C5983C81E}" type="sibTrans" cxnId="{E68F96B5-D833-0C4C-A0D8-398C885577B5}">
      <dgm:prSet/>
      <dgm:spPr/>
      <dgm:t>
        <a:bodyPr/>
        <a:lstStyle/>
        <a:p>
          <a:endParaRPr lang="en-US"/>
        </a:p>
      </dgm:t>
    </dgm:pt>
    <dgm:pt modelId="{C35B0DE3-BF02-964A-8D87-681CF8FA82CD}">
      <dgm:prSet/>
      <dgm:spPr/>
      <dgm:t>
        <a:bodyPr/>
        <a:lstStyle/>
        <a:p>
          <a:r>
            <a:rPr lang="en-US" dirty="0" smtClean="0">
              <a:solidFill>
                <a:schemeClr val="bg1"/>
              </a:solidFill>
            </a:rPr>
            <a:t>Mass production of Algae for biofuel</a:t>
          </a:r>
          <a:endParaRPr lang="en-US" dirty="0">
            <a:solidFill>
              <a:schemeClr val="bg1"/>
            </a:solidFill>
          </a:endParaRPr>
        </a:p>
      </dgm:t>
    </dgm:pt>
    <dgm:pt modelId="{9759FDA6-7A7F-CE4A-B4A1-19B5664DA77A}" type="parTrans" cxnId="{032922E8-E46F-AA4E-BFA6-B115DF479140}">
      <dgm:prSet/>
      <dgm:spPr/>
      <dgm:t>
        <a:bodyPr/>
        <a:lstStyle/>
        <a:p>
          <a:endParaRPr lang="en-US"/>
        </a:p>
      </dgm:t>
    </dgm:pt>
    <dgm:pt modelId="{813A5823-AAAD-0C4A-A348-B24AD6789444}" type="sibTrans" cxnId="{032922E8-E46F-AA4E-BFA6-B115DF479140}">
      <dgm:prSet/>
      <dgm:spPr/>
      <dgm:t>
        <a:bodyPr/>
        <a:lstStyle/>
        <a:p>
          <a:endParaRPr lang="en-US"/>
        </a:p>
      </dgm:t>
    </dgm:pt>
    <dgm:pt modelId="{55C0BE89-810B-B44D-BCA2-5E6F73DFACEE}">
      <dgm:prSet phldrT="[Text]"/>
      <dgm:spPr/>
      <dgm:t>
        <a:bodyPr/>
        <a:lstStyle/>
        <a:p>
          <a:r>
            <a:rPr lang="en-US" b="0" dirty="0" smtClean="0">
              <a:solidFill>
                <a:schemeClr val="bg1"/>
              </a:solidFill>
            </a:rPr>
            <a:t>Gene expression in plants in response to excess phosphorus &amp; remediation</a:t>
          </a:r>
          <a:endParaRPr lang="en-US" b="0" dirty="0">
            <a:solidFill>
              <a:schemeClr val="bg1"/>
            </a:solidFill>
          </a:endParaRPr>
        </a:p>
      </dgm:t>
    </dgm:pt>
    <dgm:pt modelId="{08C68676-B9DE-9948-92B7-CF62E6991B5A}" type="sibTrans" cxnId="{E4B5931C-2FFB-5841-A598-A2EF2881D3B8}">
      <dgm:prSet/>
      <dgm:spPr/>
      <dgm:t>
        <a:bodyPr/>
        <a:lstStyle/>
        <a:p>
          <a:endParaRPr lang="en-US"/>
        </a:p>
      </dgm:t>
    </dgm:pt>
    <dgm:pt modelId="{FB6AAC8F-63ED-E640-9E37-D8953E076FC7}" type="parTrans" cxnId="{E4B5931C-2FFB-5841-A598-A2EF2881D3B8}">
      <dgm:prSet/>
      <dgm:spPr/>
      <dgm:t>
        <a:bodyPr/>
        <a:lstStyle/>
        <a:p>
          <a:endParaRPr lang="en-US"/>
        </a:p>
      </dgm:t>
    </dgm:pt>
    <dgm:pt modelId="{6D0FA122-A4CE-9F47-AEC7-05E269DB779F}">
      <dgm:prSet/>
      <dgm:spPr/>
      <dgm:t>
        <a:bodyPr/>
        <a:lstStyle/>
        <a:p>
          <a:r>
            <a:rPr lang="en-US" dirty="0" smtClean="0">
              <a:solidFill>
                <a:schemeClr val="bg1"/>
              </a:solidFill>
            </a:rPr>
            <a:t>Biomedical application of plants</a:t>
          </a:r>
          <a:endParaRPr lang="en-US" dirty="0">
            <a:solidFill>
              <a:schemeClr val="bg1"/>
            </a:solidFill>
          </a:endParaRPr>
        </a:p>
      </dgm:t>
    </dgm:pt>
    <dgm:pt modelId="{A4DED594-8609-A844-9BB2-23028938032C}" type="parTrans" cxnId="{92A9C56F-5550-1244-85AE-FC7AEAA361BC}">
      <dgm:prSet/>
      <dgm:spPr/>
      <dgm:t>
        <a:bodyPr/>
        <a:lstStyle/>
        <a:p>
          <a:endParaRPr lang="en-US"/>
        </a:p>
      </dgm:t>
    </dgm:pt>
    <dgm:pt modelId="{F7F778E2-C5A6-7F4A-846A-393F0688A74A}" type="sibTrans" cxnId="{92A9C56F-5550-1244-85AE-FC7AEAA361BC}">
      <dgm:prSet/>
      <dgm:spPr/>
      <dgm:t>
        <a:bodyPr/>
        <a:lstStyle/>
        <a:p>
          <a:endParaRPr lang="en-US"/>
        </a:p>
      </dgm:t>
    </dgm:pt>
    <dgm:pt modelId="{1321E11B-5F36-5F49-855D-CA7EB0FA6B9D}" type="pres">
      <dgm:prSet presAssocID="{30ADF095-3014-FC42-A4F1-3EF16D1E03C3}" presName="Name0" presStyleCnt="0">
        <dgm:presLayoutVars>
          <dgm:chPref val="1"/>
          <dgm:dir/>
          <dgm:animOne val="branch"/>
          <dgm:animLvl val="lvl"/>
          <dgm:resizeHandles val="exact"/>
        </dgm:presLayoutVars>
      </dgm:prSet>
      <dgm:spPr/>
      <dgm:t>
        <a:bodyPr/>
        <a:lstStyle/>
        <a:p>
          <a:endParaRPr lang="en-US"/>
        </a:p>
      </dgm:t>
    </dgm:pt>
    <dgm:pt modelId="{3F111FC9-C660-EE47-8E88-8934EE8DA12A}" type="pres">
      <dgm:prSet presAssocID="{91343608-744F-C74A-879A-C72CD42481FD}" presName="root1" presStyleCnt="0"/>
      <dgm:spPr/>
      <dgm:t>
        <a:bodyPr/>
        <a:lstStyle/>
        <a:p>
          <a:endParaRPr lang="en-US"/>
        </a:p>
      </dgm:t>
    </dgm:pt>
    <dgm:pt modelId="{1014E086-1823-A348-9F02-D94E1568E53A}" type="pres">
      <dgm:prSet presAssocID="{91343608-744F-C74A-879A-C72CD42481FD}" presName="LevelOneTextNode" presStyleLbl="node0" presStyleIdx="0" presStyleCnt="1" custAng="0">
        <dgm:presLayoutVars>
          <dgm:chPref val="3"/>
        </dgm:presLayoutVars>
      </dgm:prSet>
      <dgm:spPr/>
      <dgm:t>
        <a:bodyPr/>
        <a:lstStyle/>
        <a:p>
          <a:endParaRPr lang="en-US"/>
        </a:p>
      </dgm:t>
    </dgm:pt>
    <dgm:pt modelId="{D5BD5433-889E-074A-A71A-70C56FE9CEDC}" type="pres">
      <dgm:prSet presAssocID="{91343608-744F-C74A-879A-C72CD42481FD}" presName="level2hierChild" presStyleCnt="0"/>
      <dgm:spPr/>
      <dgm:t>
        <a:bodyPr/>
        <a:lstStyle/>
        <a:p>
          <a:endParaRPr lang="en-US"/>
        </a:p>
      </dgm:t>
    </dgm:pt>
    <dgm:pt modelId="{72C55C17-4C66-054A-8638-A23CFE9EC099}" type="pres">
      <dgm:prSet presAssocID="{ED413CEE-3EC6-D54F-B6C7-40613D36AAA0}" presName="conn2-1" presStyleLbl="parChTrans1D2" presStyleIdx="0" presStyleCnt="5"/>
      <dgm:spPr/>
      <dgm:t>
        <a:bodyPr/>
        <a:lstStyle/>
        <a:p>
          <a:endParaRPr lang="en-US"/>
        </a:p>
      </dgm:t>
    </dgm:pt>
    <dgm:pt modelId="{769D3634-58BF-CF45-B14D-19E63A1A9492}" type="pres">
      <dgm:prSet presAssocID="{ED413CEE-3EC6-D54F-B6C7-40613D36AAA0}" presName="connTx" presStyleLbl="parChTrans1D2" presStyleIdx="0" presStyleCnt="5"/>
      <dgm:spPr/>
      <dgm:t>
        <a:bodyPr/>
        <a:lstStyle/>
        <a:p>
          <a:endParaRPr lang="en-US"/>
        </a:p>
      </dgm:t>
    </dgm:pt>
    <dgm:pt modelId="{16414460-89AA-8A48-8F0B-B73846F85EC5}" type="pres">
      <dgm:prSet presAssocID="{8A2B6E25-9A9E-4A43-8C14-FB399023B647}" presName="root2" presStyleCnt="0"/>
      <dgm:spPr/>
      <dgm:t>
        <a:bodyPr/>
        <a:lstStyle/>
        <a:p>
          <a:endParaRPr lang="en-US"/>
        </a:p>
      </dgm:t>
    </dgm:pt>
    <dgm:pt modelId="{61CAD116-34E5-F54D-B1D6-EA3458300BD2}" type="pres">
      <dgm:prSet presAssocID="{8A2B6E25-9A9E-4A43-8C14-FB399023B647}" presName="LevelTwoTextNode" presStyleLbl="node2" presStyleIdx="0" presStyleCnt="5" custAng="0">
        <dgm:presLayoutVars>
          <dgm:chPref val="3"/>
        </dgm:presLayoutVars>
      </dgm:prSet>
      <dgm:spPr/>
      <dgm:t>
        <a:bodyPr/>
        <a:lstStyle/>
        <a:p>
          <a:endParaRPr lang="en-US"/>
        </a:p>
      </dgm:t>
    </dgm:pt>
    <dgm:pt modelId="{525999C2-CD92-604A-8909-7BB9DDB5E6ED}" type="pres">
      <dgm:prSet presAssocID="{8A2B6E25-9A9E-4A43-8C14-FB399023B647}" presName="level3hierChild" presStyleCnt="0"/>
      <dgm:spPr/>
      <dgm:t>
        <a:bodyPr/>
        <a:lstStyle/>
        <a:p>
          <a:endParaRPr lang="en-US"/>
        </a:p>
      </dgm:t>
    </dgm:pt>
    <dgm:pt modelId="{782C8DA6-E3B3-D541-9BAD-F5D2770A1E8A}" type="pres">
      <dgm:prSet presAssocID="{FB6AAC8F-63ED-E640-9E37-D8953E076FC7}" presName="conn2-1" presStyleLbl="parChTrans1D2" presStyleIdx="1" presStyleCnt="5"/>
      <dgm:spPr/>
      <dgm:t>
        <a:bodyPr/>
        <a:lstStyle/>
        <a:p>
          <a:endParaRPr lang="en-US"/>
        </a:p>
      </dgm:t>
    </dgm:pt>
    <dgm:pt modelId="{27BBC494-2DB5-8B4B-8808-EEB68801FFEB}" type="pres">
      <dgm:prSet presAssocID="{FB6AAC8F-63ED-E640-9E37-D8953E076FC7}" presName="connTx" presStyleLbl="parChTrans1D2" presStyleIdx="1" presStyleCnt="5"/>
      <dgm:spPr/>
      <dgm:t>
        <a:bodyPr/>
        <a:lstStyle/>
        <a:p>
          <a:endParaRPr lang="en-US"/>
        </a:p>
      </dgm:t>
    </dgm:pt>
    <dgm:pt modelId="{C7A329FD-5307-4545-A436-545B0A66D9C5}" type="pres">
      <dgm:prSet presAssocID="{55C0BE89-810B-B44D-BCA2-5E6F73DFACEE}" presName="root2" presStyleCnt="0"/>
      <dgm:spPr/>
      <dgm:t>
        <a:bodyPr/>
        <a:lstStyle/>
        <a:p>
          <a:endParaRPr lang="en-US"/>
        </a:p>
      </dgm:t>
    </dgm:pt>
    <dgm:pt modelId="{D8DABE8A-AC63-AA42-9E35-D43257C43903}" type="pres">
      <dgm:prSet presAssocID="{55C0BE89-810B-B44D-BCA2-5E6F73DFACEE}" presName="LevelTwoTextNode" presStyleLbl="node2" presStyleIdx="1" presStyleCnt="5">
        <dgm:presLayoutVars>
          <dgm:chPref val="3"/>
        </dgm:presLayoutVars>
      </dgm:prSet>
      <dgm:spPr/>
      <dgm:t>
        <a:bodyPr/>
        <a:lstStyle/>
        <a:p>
          <a:endParaRPr lang="en-US"/>
        </a:p>
      </dgm:t>
    </dgm:pt>
    <dgm:pt modelId="{E365FF05-CA0E-3D48-8892-F8D8BC7EF135}" type="pres">
      <dgm:prSet presAssocID="{55C0BE89-810B-B44D-BCA2-5E6F73DFACEE}" presName="level3hierChild" presStyleCnt="0"/>
      <dgm:spPr/>
      <dgm:t>
        <a:bodyPr/>
        <a:lstStyle/>
        <a:p>
          <a:endParaRPr lang="en-US"/>
        </a:p>
      </dgm:t>
    </dgm:pt>
    <dgm:pt modelId="{F007DFBE-A3A6-A140-9AF9-4FF119BB5905}" type="pres">
      <dgm:prSet presAssocID="{A4DED594-8609-A844-9BB2-23028938032C}" presName="conn2-1" presStyleLbl="parChTrans1D2" presStyleIdx="2" presStyleCnt="5"/>
      <dgm:spPr/>
      <dgm:t>
        <a:bodyPr/>
        <a:lstStyle/>
        <a:p>
          <a:endParaRPr lang="en-US"/>
        </a:p>
      </dgm:t>
    </dgm:pt>
    <dgm:pt modelId="{20103857-3916-CE46-9989-E7A657E17969}" type="pres">
      <dgm:prSet presAssocID="{A4DED594-8609-A844-9BB2-23028938032C}" presName="connTx" presStyleLbl="parChTrans1D2" presStyleIdx="2" presStyleCnt="5"/>
      <dgm:spPr/>
      <dgm:t>
        <a:bodyPr/>
        <a:lstStyle/>
        <a:p>
          <a:endParaRPr lang="en-US"/>
        </a:p>
      </dgm:t>
    </dgm:pt>
    <dgm:pt modelId="{9C76C81F-0087-8041-BFC5-A506BEFD6308}" type="pres">
      <dgm:prSet presAssocID="{6D0FA122-A4CE-9F47-AEC7-05E269DB779F}" presName="root2" presStyleCnt="0"/>
      <dgm:spPr/>
    </dgm:pt>
    <dgm:pt modelId="{5E6E0150-8C54-1B43-B65A-70110AE2DAB9}" type="pres">
      <dgm:prSet presAssocID="{6D0FA122-A4CE-9F47-AEC7-05E269DB779F}" presName="LevelTwoTextNode" presStyleLbl="node2" presStyleIdx="2" presStyleCnt="5">
        <dgm:presLayoutVars>
          <dgm:chPref val="3"/>
        </dgm:presLayoutVars>
      </dgm:prSet>
      <dgm:spPr/>
      <dgm:t>
        <a:bodyPr/>
        <a:lstStyle/>
        <a:p>
          <a:endParaRPr lang="en-US"/>
        </a:p>
      </dgm:t>
    </dgm:pt>
    <dgm:pt modelId="{00DC669C-C03F-C841-9A64-327A58688891}" type="pres">
      <dgm:prSet presAssocID="{6D0FA122-A4CE-9F47-AEC7-05E269DB779F}" presName="level3hierChild" presStyleCnt="0"/>
      <dgm:spPr/>
    </dgm:pt>
    <dgm:pt modelId="{5FEAA4B5-E773-E242-8F59-0E8DC022AA43}" type="pres">
      <dgm:prSet presAssocID="{97EF48D9-3EC5-AE4F-B96C-49D8EB32D456}" presName="conn2-1" presStyleLbl="parChTrans1D2" presStyleIdx="3" presStyleCnt="5"/>
      <dgm:spPr/>
      <dgm:t>
        <a:bodyPr/>
        <a:lstStyle/>
        <a:p>
          <a:endParaRPr lang="en-US"/>
        </a:p>
      </dgm:t>
    </dgm:pt>
    <dgm:pt modelId="{61F521CA-1F99-F546-BA6E-8EFAB91AC0F6}" type="pres">
      <dgm:prSet presAssocID="{97EF48D9-3EC5-AE4F-B96C-49D8EB32D456}" presName="connTx" presStyleLbl="parChTrans1D2" presStyleIdx="3" presStyleCnt="5"/>
      <dgm:spPr/>
      <dgm:t>
        <a:bodyPr/>
        <a:lstStyle/>
        <a:p>
          <a:endParaRPr lang="en-US"/>
        </a:p>
      </dgm:t>
    </dgm:pt>
    <dgm:pt modelId="{F5DACE72-C51D-D149-B0F7-E768C8A13C29}" type="pres">
      <dgm:prSet presAssocID="{45E2CD34-D064-4B41-9785-E73A39D3DC2C}" presName="root2" presStyleCnt="0"/>
      <dgm:spPr/>
      <dgm:t>
        <a:bodyPr/>
        <a:lstStyle/>
        <a:p>
          <a:endParaRPr lang="en-US"/>
        </a:p>
      </dgm:t>
    </dgm:pt>
    <dgm:pt modelId="{EE85D8CA-E421-524D-AA75-69EA23E8A820}" type="pres">
      <dgm:prSet presAssocID="{45E2CD34-D064-4B41-9785-E73A39D3DC2C}" presName="LevelTwoTextNode" presStyleLbl="node2" presStyleIdx="3" presStyleCnt="5">
        <dgm:presLayoutVars>
          <dgm:chPref val="3"/>
        </dgm:presLayoutVars>
      </dgm:prSet>
      <dgm:spPr/>
      <dgm:t>
        <a:bodyPr/>
        <a:lstStyle/>
        <a:p>
          <a:endParaRPr lang="en-US"/>
        </a:p>
      </dgm:t>
    </dgm:pt>
    <dgm:pt modelId="{E3AFFF77-8F3B-3F4A-9228-BD07375DF4AE}" type="pres">
      <dgm:prSet presAssocID="{45E2CD34-D064-4B41-9785-E73A39D3DC2C}" presName="level3hierChild" presStyleCnt="0"/>
      <dgm:spPr/>
      <dgm:t>
        <a:bodyPr/>
        <a:lstStyle/>
        <a:p>
          <a:endParaRPr lang="en-US"/>
        </a:p>
      </dgm:t>
    </dgm:pt>
    <dgm:pt modelId="{55084E5E-46DD-5C4F-871C-2BDF54D14F18}" type="pres">
      <dgm:prSet presAssocID="{9759FDA6-7A7F-CE4A-B4A1-19B5664DA77A}" presName="conn2-1" presStyleLbl="parChTrans1D2" presStyleIdx="4" presStyleCnt="5"/>
      <dgm:spPr/>
      <dgm:t>
        <a:bodyPr/>
        <a:lstStyle/>
        <a:p>
          <a:endParaRPr lang="en-US"/>
        </a:p>
      </dgm:t>
    </dgm:pt>
    <dgm:pt modelId="{21494791-4E71-C640-A295-CA5945653C3C}" type="pres">
      <dgm:prSet presAssocID="{9759FDA6-7A7F-CE4A-B4A1-19B5664DA77A}" presName="connTx" presStyleLbl="parChTrans1D2" presStyleIdx="4" presStyleCnt="5"/>
      <dgm:spPr/>
      <dgm:t>
        <a:bodyPr/>
        <a:lstStyle/>
        <a:p>
          <a:endParaRPr lang="en-US"/>
        </a:p>
      </dgm:t>
    </dgm:pt>
    <dgm:pt modelId="{7C059475-EB16-024D-A23B-866C861E67E0}" type="pres">
      <dgm:prSet presAssocID="{C35B0DE3-BF02-964A-8D87-681CF8FA82CD}" presName="root2" presStyleCnt="0"/>
      <dgm:spPr/>
      <dgm:t>
        <a:bodyPr/>
        <a:lstStyle/>
        <a:p>
          <a:endParaRPr lang="en-US"/>
        </a:p>
      </dgm:t>
    </dgm:pt>
    <dgm:pt modelId="{F6E7C217-3448-C043-8E85-A16EFFC28E97}" type="pres">
      <dgm:prSet presAssocID="{C35B0DE3-BF02-964A-8D87-681CF8FA82CD}" presName="LevelTwoTextNode" presStyleLbl="node2" presStyleIdx="4" presStyleCnt="5">
        <dgm:presLayoutVars>
          <dgm:chPref val="3"/>
        </dgm:presLayoutVars>
      </dgm:prSet>
      <dgm:spPr/>
      <dgm:t>
        <a:bodyPr/>
        <a:lstStyle/>
        <a:p>
          <a:endParaRPr lang="en-US"/>
        </a:p>
      </dgm:t>
    </dgm:pt>
    <dgm:pt modelId="{F44285D4-D157-F14B-B38D-63AADD40A2D5}" type="pres">
      <dgm:prSet presAssocID="{C35B0DE3-BF02-964A-8D87-681CF8FA82CD}" presName="level3hierChild" presStyleCnt="0"/>
      <dgm:spPr/>
      <dgm:t>
        <a:bodyPr/>
        <a:lstStyle/>
        <a:p>
          <a:endParaRPr lang="en-US"/>
        </a:p>
      </dgm:t>
    </dgm:pt>
  </dgm:ptLst>
  <dgm:cxnLst>
    <dgm:cxn modelId="{032922E8-E46F-AA4E-BFA6-B115DF479140}" srcId="{91343608-744F-C74A-879A-C72CD42481FD}" destId="{C35B0DE3-BF02-964A-8D87-681CF8FA82CD}" srcOrd="4" destOrd="0" parTransId="{9759FDA6-7A7F-CE4A-B4A1-19B5664DA77A}" sibTransId="{813A5823-AAAD-0C4A-A348-B24AD6789444}"/>
    <dgm:cxn modelId="{F5E1E5C1-A038-4848-938D-EE3A52538136}" type="presOf" srcId="{9759FDA6-7A7F-CE4A-B4A1-19B5664DA77A}" destId="{55084E5E-46DD-5C4F-871C-2BDF54D14F18}" srcOrd="0" destOrd="0" presId="urn:microsoft.com/office/officeart/2008/layout/HorizontalMultiLevelHierarchy"/>
    <dgm:cxn modelId="{DFFEFE61-F67E-4A25-A8A0-6890A61DD2C2}" type="presOf" srcId="{FB6AAC8F-63ED-E640-9E37-D8953E076FC7}" destId="{782C8DA6-E3B3-D541-9BAD-F5D2770A1E8A}" srcOrd="0" destOrd="0" presId="urn:microsoft.com/office/officeart/2008/layout/HorizontalMultiLevelHierarchy"/>
    <dgm:cxn modelId="{23D5DFF6-D191-4AE1-86C7-51432B568C12}" type="presOf" srcId="{8A2B6E25-9A9E-4A43-8C14-FB399023B647}" destId="{61CAD116-34E5-F54D-B1D6-EA3458300BD2}" srcOrd="0" destOrd="0" presId="urn:microsoft.com/office/officeart/2008/layout/HorizontalMultiLevelHierarchy"/>
    <dgm:cxn modelId="{43285014-A984-4247-A494-EAFC7DC18E6D}" type="presOf" srcId="{6D0FA122-A4CE-9F47-AEC7-05E269DB779F}" destId="{5E6E0150-8C54-1B43-B65A-70110AE2DAB9}" srcOrd="0" destOrd="0" presId="urn:microsoft.com/office/officeart/2008/layout/HorizontalMultiLevelHierarchy"/>
    <dgm:cxn modelId="{A8898BD1-AE18-4D8E-B7A4-6DDA6D16AED9}" type="presOf" srcId="{55C0BE89-810B-B44D-BCA2-5E6F73DFACEE}" destId="{D8DABE8A-AC63-AA42-9E35-D43257C43903}" srcOrd="0" destOrd="0" presId="urn:microsoft.com/office/officeart/2008/layout/HorizontalMultiLevelHierarchy"/>
    <dgm:cxn modelId="{52F4747B-6F1D-4F8A-A17B-EE72D3ED42D2}" type="presOf" srcId="{ED413CEE-3EC6-D54F-B6C7-40613D36AAA0}" destId="{769D3634-58BF-CF45-B14D-19E63A1A9492}" srcOrd="1" destOrd="0" presId="urn:microsoft.com/office/officeart/2008/layout/HorizontalMultiLevelHierarchy"/>
    <dgm:cxn modelId="{92A9C56F-5550-1244-85AE-FC7AEAA361BC}" srcId="{91343608-744F-C74A-879A-C72CD42481FD}" destId="{6D0FA122-A4CE-9F47-AEC7-05E269DB779F}" srcOrd="2" destOrd="0" parTransId="{A4DED594-8609-A844-9BB2-23028938032C}" sibTransId="{F7F778E2-C5A6-7F4A-846A-393F0688A74A}"/>
    <dgm:cxn modelId="{5F14FDBB-81CC-E242-A102-9C41452FE69D}" srcId="{91343608-744F-C74A-879A-C72CD42481FD}" destId="{8A2B6E25-9A9E-4A43-8C14-FB399023B647}" srcOrd="0" destOrd="0" parTransId="{ED413CEE-3EC6-D54F-B6C7-40613D36AAA0}" sibTransId="{D82D1116-5508-B046-9DCD-85D3751DF96A}"/>
    <dgm:cxn modelId="{E4B5931C-2FFB-5841-A598-A2EF2881D3B8}" srcId="{91343608-744F-C74A-879A-C72CD42481FD}" destId="{55C0BE89-810B-B44D-BCA2-5E6F73DFACEE}" srcOrd="1" destOrd="0" parTransId="{FB6AAC8F-63ED-E640-9E37-D8953E076FC7}" sibTransId="{08C68676-B9DE-9948-92B7-CF62E6991B5A}"/>
    <dgm:cxn modelId="{E68F96B5-D833-0C4C-A0D8-398C885577B5}" srcId="{91343608-744F-C74A-879A-C72CD42481FD}" destId="{45E2CD34-D064-4B41-9785-E73A39D3DC2C}" srcOrd="3" destOrd="0" parTransId="{97EF48D9-3EC5-AE4F-B96C-49D8EB32D456}" sibTransId="{CBF12F0E-5575-E840-A7BA-564C5983C81E}"/>
    <dgm:cxn modelId="{8717D813-7FE0-4E40-A852-CC28E1995854}" type="presOf" srcId="{ED413CEE-3EC6-D54F-B6C7-40613D36AAA0}" destId="{72C55C17-4C66-054A-8638-A23CFE9EC099}" srcOrd="0" destOrd="0" presId="urn:microsoft.com/office/officeart/2008/layout/HorizontalMultiLevelHierarchy"/>
    <dgm:cxn modelId="{8199AE98-49E9-499B-9BDA-475A3148F710}" type="presOf" srcId="{A4DED594-8609-A844-9BB2-23028938032C}" destId="{F007DFBE-A3A6-A140-9AF9-4FF119BB5905}" srcOrd="0" destOrd="0" presId="urn:microsoft.com/office/officeart/2008/layout/HorizontalMultiLevelHierarchy"/>
    <dgm:cxn modelId="{DCF7ED7D-3D40-4CB7-8657-996966495A21}" type="presOf" srcId="{A4DED594-8609-A844-9BB2-23028938032C}" destId="{20103857-3916-CE46-9989-E7A657E17969}" srcOrd="1" destOrd="0" presId="urn:microsoft.com/office/officeart/2008/layout/HorizontalMultiLevelHierarchy"/>
    <dgm:cxn modelId="{88F941B0-3B61-4A9A-B560-6C2C46CA355F}" type="presOf" srcId="{FB6AAC8F-63ED-E640-9E37-D8953E076FC7}" destId="{27BBC494-2DB5-8B4B-8808-EEB68801FFEB}" srcOrd="1" destOrd="0" presId="urn:microsoft.com/office/officeart/2008/layout/HorizontalMultiLevelHierarchy"/>
    <dgm:cxn modelId="{675F1649-2F25-2D4F-9452-AB0AE9459EFA}" srcId="{30ADF095-3014-FC42-A4F1-3EF16D1E03C3}" destId="{91343608-744F-C74A-879A-C72CD42481FD}" srcOrd="0" destOrd="0" parTransId="{042E68F2-F6E8-484C-9879-54FC4553E29B}" sibTransId="{30E6E992-E00E-6F4A-A051-5C1A7829A4BE}"/>
    <dgm:cxn modelId="{7AA81BB2-ED43-4628-8A30-F9DD22EF59A7}" type="presOf" srcId="{C35B0DE3-BF02-964A-8D87-681CF8FA82CD}" destId="{F6E7C217-3448-C043-8E85-A16EFFC28E97}" srcOrd="0" destOrd="0" presId="urn:microsoft.com/office/officeart/2008/layout/HorizontalMultiLevelHierarchy"/>
    <dgm:cxn modelId="{660D878F-DCAC-418F-AA86-BF36EE4A874B}" type="presOf" srcId="{9759FDA6-7A7F-CE4A-B4A1-19B5664DA77A}" destId="{21494791-4E71-C640-A295-CA5945653C3C}" srcOrd="1" destOrd="0" presId="urn:microsoft.com/office/officeart/2008/layout/HorizontalMultiLevelHierarchy"/>
    <dgm:cxn modelId="{84A5B204-D422-4485-B037-FCDA0853CB43}" type="presOf" srcId="{91343608-744F-C74A-879A-C72CD42481FD}" destId="{1014E086-1823-A348-9F02-D94E1568E53A}" srcOrd="0" destOrd="0" presId="urn:microsoft.com/office/officeart/2008/layout/HorizontalMultiLevelHierarchy"/>
    <dgm:cxn modelId="{4077B770-CD78-4370-9B2C-93C633619CD7}" type="presOf" srcId="{97EF48D9-3EC5-AE4F-B96C-49D8EB32D456}" destId="{61F521CA-1F99-F546-BA6E-8EFAB91AC0F6}" srcOrd="1" destOrd="0" presId="urn:microsoft.com/office/officeart/2008/layout/HorizontalMultiLevelHierarchy"/>
    <dgm:cxn modelId="{F4B28FEA-EA01-4890-BC37-13C17EE518F4}" type="presOf" srcId="{45E2CD34-D064-4B41-9785-E73A39D3DC2C}" destId="{EE85D8CA-E421-524D-AA75-69EA23E8A820}" srcOrd="0" destOrd="0" presId="urn:microsoft.com/office/officeart/2008/layout/HorizontalMultiLevelHierarchy"/>
    <dgm:cxn modelId="{DA8AD658-A463-4348-BE4E-016E691AA59D}" type="presOf" srcId="{30ADF095-3014-FC42-A4F1-3EF16D1E03C3}" destId="{1321E11B-5F36-5F49-855D-CA7EB0FA6B9D}" srcOrd="0" destOrd="0" presId="urn:microsoft.com/office/officeart/2008/layout/HorizontalMultiLevelHierarchy"/>
    <dgm:cxn modelId="{A4772A26-325E-4817-9D3F-E04589BE2BEC}" type="presOf" srcId="{97EF48D9-3EC5-AE4F-B96C-49D8EB32D456}" destId="{5FEAA4B5-E773-E242-8F59-0E8DC022AA43}" srcOrd="0" destOrd="0" presId="urn:microsoft.com/office/officeart/2008/layout/HorizontalMultiLevelHierarchy"/>
    <dgm:cxn modelId="{79C5C838-4340-4ABF-BA4B-D31A5DA418A6}" type="presParOf" srcId="{1321E11B-5F36-5F49-855D-CA7EB0FA6B9D}" destId="{3F111FC9-C660-EE47-8E88-8934EE8DA12A}" srcOrd="0" destOrd="0" presId="urn:microsoft.com/office/officeart/2008/layout/HorizontalMultiLevelHierarchy"/>
    <dgm:cxn modelId="{A9D5C6CE-F533-4057-8330-D90A935430B3}" type="presParOf" srcId="{3F111FC9-C660-EE47-8E88-8934EE8DA12A}" destId="{1014E086-1823-A348-9F02-D94E1568E53A}" srcOrd="0" destOrd="0" presId="urn:microsoft.com/office/officeart/2008/layout/HorizontalMultiLevelHierarchy"/>
    <dgm:cxn modelId="{3F83B24A-1BD2-42BD-8A4B-1CB6C90D1B09}" type="presParOf" srcId="{3F111FC9-C660-EE47-8E88-8934EE8DA12A}" destId="{D5BD5433-889E-074A-A71A-70C56FE9CEDC}" srcOrd="1" destOrd="0" presId="urn:microsoft.com/office/officeart/2008/layout/HorizontalMultiLevelHierarchy"/>
    <dgm:cxn modelId="{D7EA16CC-4E56-4BF0-88B8-E358667CBA31}" type="presParOf" srcId="{D5BD5433-889E-074A-A71A-70C56FE9CEDC}" destId="{72C55C17-4C66-054A-8638-A23CFE9EC099}" srcOrd="0" destOrd="0" presId="urn:microsoft.com/office/officeart/2008/layout/HorizontalMultiLevelHierarchy"/>
    <dgm:cxn modelId="{9003E152-BDDE-4CC8-B062-06ACEB7E5670}" type="presParOf" srcId="{72C55C17-4C66-054A-8638-A23CFE9EC099}" destId="{769D3634-58BF-CF45-B14D-19E63A1A9492}" srcOrd="0" destOrd="0" presId="urn:microsoft.com/office/officeart/2008/layout/HorizontalMultiLevelHierarchy"/>
    <dgm:cxn modelId="{CC39E3F3-3A93-41CE-8F53-CDA60A633672}" type="presParOf" srcId="{D5BD5433-889E-074A-A71A-70C56FE9CEDC}" destId="{16414460-89AA-8A48-8F0B-B73846F85EC5}" srcOrd="1" destOrd="0" presId="urn:microsoft.com/office/officeart/2008/layout/HorizontalMultiLevelHierarchy"/>
    <dgm:cxn modelId="{8DD88BEA-2FA2-43EB-A2CB-CE88D3162ACC}" type="presParOf" srcId="{16414460-89AA-8A48-8F0B-B73846F85EC5}" destId="{61CAD116-34E5-F54D-B1D6-EA3458300BD2}" srcOrd="0" destOrd="0" presId="urn:microsoft.com/office/officeart/2008/layout/HorizontalMultiLevelHierarchy"/>
    <dgm:cxn modelId="{A2DF8FFC-A0B6-4FC4-9FF7-63AE7D5B5F47}" type="presParOf" srcId="{16414460-89AA-8A48-8F0B-B73846F85EC5}" destId="{525999C2-CD92-604A-8909-7BB9DDB5E6ED}" srcOrd="1" destOrd="0" presId="urn:microsoft.com/office/officeart/2008/layout/HorizontalMultiLevelHierarchy"/>
    <dgm:cxn modelId="{9AB0F972-1312-45F6-BD64-51A461D8A5BA}" type="presParOf" srcId="{D5BD5433-889E-074A-A71A-70C56FE9CEDC}" destId="{782C8DA6-E3B3-D541-9BAD-F5D2770A1E8A}" srcOrd="2" destOrd="0" presId="urn:microsoft.com/office/officeart/2008/layout/HorizontalMultiLevelHierarchy"/>
    <dgm:cxn modelId="{B5D0AF8F-DA87-44D7-9402-2161D26E07BB}" type="presParOf" srcId="{782C8DA6-E3B3-D541-9BAD-F5D2770A1E8A}" destId="{27BBC494-2DB5-8B4B-8808-EEB68801FFEB}" srcOrd="0" destOrd="0" presId="urn:microsoft.com/office/officeart/2008/layout/HorizontalMultiLevelHierarchy"/>
    <dgm:cxn modelId="{BFA7E519-27BF-4190-99F9-64562F314D83}" type="presParOf" srcId="{D5BD5433-889E-074A-A71A-70C56FE9CEDC}" destId="{C7A329FD-5307-4545-A436-545B0A66D9C5}" srcOrd="3" destOrd="0" presId="urn:microsoft.com/office/officeart/2008/layout/HorizontalMultiLevelHierarchy"/>
    <dgm:cxn modelId="{D919A99B-F07D-4BAB-BC2A-169938DA2283}" type="presParOf" srcId="{C7A329FD-5307-4545-A436-545B0A66D9C5}" destId="{D8DABE8A-AC63-AA42-9E35-D43257C43903}" srcOrd="0" destOrd="0" presId="urn:microsoft.com/office/officeart/2008/layout/HorizontalMultiLevelHierarchy"/>
    <dgm:cxn modelId="{F5793887-B3EA-4B22-97A9-CF279C8D5F18}" type="presParOf" srcId="{C7A329FD-5307-4545-A436-545B0A66D9C5}" destId="{E365FF05-CA0E-3D48-8892-F8D8BC7EF135}" srcOrd="1" destOrd="0" presId="urn:microsoft.com/office/officeart/2008/layout/HorizontalMultiLevelHierarchy"/>
    <dgm:cxn modelId="{5FE0053E-5486-4512-A4EA-1EA827757BC7}" type="presParOf" srcId="{D5BD5433-889E-074A-A71A-70C56FE9CEDC}" destId="{F007DFBE-A3A6-A140-9AF9-4FF119BB5905}" srcOrd="4" destOrd="0" presId="urn:microsoft.com/office/officeart/2008/layout/HorizontalMultiLevelHierarchy"/>
    <dgm:cxn modelId="{2F3209F2-75C7-4176-9E3B-AA7BEF1B224F}" type="presParOf" srcId="{F007DFBE-A3A6-A140-9AF9-4FF119BB5905}" destId="{20103857-3916-CE46-9989-E7A657E17969}" srcOrd="0" destOrd="0" presId="urn:microsoft.com/office/officeart/2008/layout/HorizontalMultiLevelHierarchy"/>
    <dgm:cxn modelId="{E66C8AF5-7B1E-4C3B-A5B1-196091B7330F}" type="presParOf" srcId="{D5BD5433-889E-074A-A71A-70C56FE9CEDC}" destId="{9C76C81F-0087-8041-BFC5-A506BEFD6308}" srcOrd="5" destOrd="0" presId="urn:microsoft.com/office/officeart/2008/layout/HorizontalMultiLevelHierarchy"/>
    <dgm:cxn modelId="{C5C73434-243B-49B1-8034-F99F5520D7AA}" type="presParOf" srcId="{9C76C81F-0087-8041-BFC5-A506BEFD6308}" destId="{5E6E0150-8C54-1B43-B65A-70110AE2DAB9}" srcOrd="0" destOrd="0" presId="urn:microsoft.com/office/officeart/2008/layout/HorizontalMultiLevelHierarchy"/>
    <dgm:cxn modelId="{E4852EE8-6669-4BFA-8F22-3087D6A78B65}" type="presParOf" srcId="{9C76C81F-0087-8041-BFC5-A506BEFD6308}" destId="{00DC669C-C03F-C841-9A64-327A58688891}" srcOrd="1" destOrd="0" presId="urn:microsoft.com/office/officeart/2008/layout/HorizontalMultiLevelHierarchy"/>
    <dgm:cxn modelId="{E4EB78E8-9603-4BD0-B2AC-8B7B6CBE9F23}" type="presParOf" srcId="{D5BD5433-889E-074A-A71A-70C56FE9CEDC}" destId="{5FEAA4B5-E773-E242-8F59-0E8DC022AA43}" srcOrd="6" destOrd="0" presId="urn:microsoft.com/office/officeart/2008/layout/HorizontalMultiLevelHierarchy"/>
    <dgm:cxn modelId="{A04896EA-FB82-4D6E-AABF-04C22BB807CB}" type="presParOf" srcId="{5FEAA4B5-E773-E242-8F59-0E8DC022AA43}" destId="{61F521CA-1F99-F546-BA6E-8EFAB91AC0F6}" srcOrd="0" destOrd="0" presId="urn:microsoft.com/office/officeart/2008/layout/HorizontalMultiLevelHierarchy"/>
    <dgm:cxn modelId="{9BBE876A-05AC-43BF-8FD7-063B69A4E0C1}" type="presParOf" srcId="{D5BD5433-889E-074A-A71A-70C56FE9CEDC}" destId="{F5DACE72-C51D-D149-B0F7-E768C8A13C29}" srcOrd="7" destOrd="0" presId="urn:microsoft.com/office/officeart/2008/layout/HorizontalMultiLevelHierarchy"/>
    <dgm:cxn modelId="{82CBD62D-57B1-41C0-9E8A-79C998F25475}" type="presParOf" srcId="{F5DACE72-C51D-D149-B0F7-E768C8A13C29}" destId="{EE85D8CA-E421-524D-AA75-69EA23E8A820}" srcOrd="0" destOrd="0" presId="urn:microsoft.com/office/officeart/2008/layout/HorizontalMultiLevelHierarchy"/>
    <dgm:cxn modelId="{49EAF052-493D-4862-ADCE-86C1C6C5688D}" type="presParOf" srcId="{F5DACE72-C51D-D149-B0F7-E768C8A13C29}" destId="{E3AFFF77-8F3B-3F4A-9228-BD07375DF4AE}" srcOrd="1" destOrd="0" presId="urn:microsoft.com/office/officeart/2008/layout/HorizontalMultiLevelHierarchy"/>
    <dgm:cxn modelId="{876E5020-4758-4F46-ACF8-7AE22AC04AA3}" type="presParOf" srcId="{D5BD5433-889E-074A-A71A-70C56FE9CEDC}" destId="{55084E5E-46DD-5C4F-871C-2BDF54D14F18}" srcOrd="8" destOrd="0" presId="urn:microsoft.com/office/officeart/2008/layout/HorizontalMultiLevelHierarchy"/>
    <dgm:cxn modelId="{2DBE1EDC-2486-4436-BCD5-A757666202EC}" type="presParOf" srcId="{55084E5E-46DD-5C4F-871C-2BDF54D14F18}" destId="{21494791-4E71-C640-A295-CA5945653C3C}" srcOrd="0" destOrd="0" presId="urn:microsoft.com/office/officeart/2008/layout/HorizontalMultiLevelHierarchy"/>
    <dgm:cxn modelId="{0CA2E741-6724-49FB-9A30-B45B2BDAF15D}" type="presParOf" srcId="{D5BD5433-889E-074A-A71A-70C56FE9CEDC}" destId="{7C059475-EB16-024D-A23B-866C861E67E0}" srcOrd="9" destOrd="0" presId="urn:microsoft.com/office/officeart/2008/layout/HorizontalMultiLevelHierarchy"/>
    <dgm:cxn modelId="{811AC691-9309-416B-AADB-3980BF46507A}" type="presParOf" srcId="{7C059475-EB16-024D-A23B-866C861E67E0}" destId="{F6E7C217-3448-C043-8E85-A16EFFC28E97}" srcOrd="0" destOrd="0" presId="urn:microsoft.com/office/officeart/2008/layout/HorizontalMultiLevelHierarchy"/>
    <dgm:cxn modelId="{96F98F3B-AC5B-456A-921D-724B2D230141}" type="presParOf" srcId="{7C059475-EB16-024D-A23B-866C861E67E0}" destId="{F44285D4-D157-F14B-B38D-63AADD40A2D5}"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2C38C0-4C16-B745-AF69-9378E597122D}" type="doc">
      <dgm:prSet loTypeId="urn:microsoft.com/office/officeart/2008/layout/HexagonCluster" loCatId="" qsTypeId="urn:microsoft.com/office/officeart/2005/8/quickstyle/simple2" qsCatId="simple" csTypeId="urn:microsoft.com/office/officeart/2005/8/colors/accent4_2" csCatId="accent4" phldr="1"/>
      <dgm:spPr/>
      <dgm:t>
        <a:bodyPr/>
        <a:lstStyle/>
        <a:p>
          <a:endParaRPr lang="en-US"/>
        </a:p>
      </dgm:t>
    </dgm:pt>
    <dgm:pt modelId="{7D00C04B-D7B2-A449-BB1F-E70BD38C9801}">
      <dgm:prSet phldrT="[Text]"/>
      <dgm:spPr/>
      <dgm:t>
        <a:bodyPr/>
        <a:lstStyle/>
        <a:p>
          <a:r>
            <a:rPr lang="en-US" b="1" i="0" dirty="0" smtClean="0"/>
            <a:t>Tyler </a:t>
          </a:r>
          <a:r>
            <a:rPr lang="en-US" b="1" i="0" dirty="0" err="1" smtClean="0"/>
            <a:t>Gillenwaters</a:t>
          </a:r>
          <a:r>
            <a:rPr lang="en-US" b="1" i="0" dirty="0" smtClean="0"/>
            <a:t>: Using the UV Spectrophotometer to measure the presence of green synthesis silver nanoparticles</a:t>
          </a:r>
          <a:endParaRPr lang="en-US" b="1" i="0" dirty="0"/>
        </a:p>
      </dgm:t>
    </dgm:pt>
    <dgm:pt modelId="{463E3655-A8FC-5343-BDA6-F4524756652C}" type="parTrans" cxnId="{C8765513-F964-5940-BA4A-CF4E6362A08E}">
      <dgm:prSet/>
      <dgm:spPr/>
      <dgm:t>
        <a:bodyPr/>
        <a:lstStyle/>
        <a:p>
          <a:endParaRPr lang="en-US"/>
        </a:p>
      </dgm:t>
    </dgm:pt>
    <dgm:pt modelId="{F15D944E-8314-3240-9B45-07C79C160B28}" type="sibTrans" cxnId="{C8765513-F964-5940-BA4A-CF4E6362A08E}">
      <dgm:prSet/>
      <dgm:spPr>
        <a:blipFill rotWithShape="1">
          <a:blip xmlns:r="http://schemas.openxmlformats.org/officeDocument/2006/relationships" r:embed="rId1"/>
          <a:stretch>
            <a:fillRect/>
          </a:stretch>
        </a:blipFill>
      </dgm:spPr>
      <dgm:t>
        <a:bodyPr/>
        <a:lstStyle/>
        <a:p>
          <a:endParaRPr lang="en-US"/>
        </a:p>
      </dgm:t>
    </dgm:pt>
    <dgm:pt modelId="{2DCD7744-850A-FF45-9570-2D0F7F21C958}">
      <dgm:prSet phldrT="[Text]"/>
      <dgm:spPr/>
      <dgm:t>
        <a:bodyPr/>
        <a:lstStyle/>
        <a:p>
          <a:r>
            <a:rPr lang="en-US" b="1" i="0" dirty="0" smtClean="0"/>
            <a:t>Undergraduate researchers use Electron Microscopy (TEM) to examine nanoparticle shapes and sizes.</a:t>
          </a:r>
          <a:endParaRPr lang="en-US" b="1" i="0" dirty="0"/>
        </a:p>
      </dgm:t>
    </dgm:pt>
    <dgm:pt modelId="{C58E7407-5A11-DD4A-9D59-BA9AC432A202}" type="parTrans" cxnId="{24656BAA-48BE-5C4B-97DB-4526CDBFB376}">
      <dgm:prSet/>
      <dgm:spPr/>
      <dgm:t>
        <a:bodyPr/>
        <a:lstStyle/>
        <a:p>
          <a:endParaRPr lang="en-US"/>
        </a:p>
      </dgm:t>
    </dgm:pt>
    <dgm:pt modelId="{59004B41-ECF0-674C-A5ED-3E0D90E9C0BD}" type="sibTrans" cxnId="{24656BAA-48BE-5C4B-97DB-4526CDBFB376}">
      <dgm:prSet/>
      <dgm:spPr>
        <a:blipFill rotWithShape="1">
          <a:blip xmlns:r="http://schemas.openxmlformats.org/officeDocument/2006/relationships" r:embed="rId2"/>
          <a:stretch>
            <a:fillRect/>
          </a:stretch>
        </a:blipFill>
      </dgm:spPr>
      <dgm:t>
        <a:bodyPr/>
        <a:lstStyle/>
        <a:p>
          <a:endParaRPr lang="en-US"/>
        </a:p>
      </dgm:t>
    </dgm:pt>
    <dgm:pt modelId="{7DBAE9C2-1962-6947-AFEC-83A88CF1B0FB}">
      <dgm:prSet/>
      <dgm:spPr/>
      <dgm:t>
        <a:bodyPr/>
        <a:lstStyle/>
        <a:p>
          <a:r>
            <a:rPr lang="en-US" b="1" dirty="0" err="1" smtClean="0"/>
            <a:t>Andi</a:t>
          </a:r>
          <a:r>
            <a:rPr lang="en-US" b="1" dirty="0" smtClean="0"/>
            <a:t> Esterle: Using the TEM to view and capture images of gold nanoparticles.</a:t>
          </a:r>
          <a:endParaRPr lang="en-US" b="1" dirty="0"/>
        </a:p>
      </dgm:t>
    </dgm:pt>
    <dgm:pt modelId="{9C2BE214-6421-914C-BFE8-C0A036D922BA}" type="parTrans" cxnId="{020B0F2A-BA1C-5A4D-8F9B-BF2F868DD562}">
      <dgm:prSet/>
      <dgm:spPr/>
      <dgm:t>
        <a:bodyPr/>
        <a:lstStyle/>
        <a:p>
          <a:endParaRPr lang="en-US"/>
        </a:p>
      </dgm:t>
    </dgm:pt>
    <dgm:pt modelId="{71A55A66-FC80-044E-8E4F-6D55C6BA43B9}" type="sibTrans" cxnId="{020B0F2A-BA1C-5A4D-8F9B-BF2F868DD562}">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8000" b="-28000"/>
          </a:stretch>
        </a:blipFill>
      </dgm:spPr>
      <dgm:t>
        <a:bodyPr/>
        <a:lstStyle/>
        <a:p>
          <a:endParaRPr lang="en-US"/>
        </a:p>
      </dgm:t>
    </dgm:pt>
    <dgm:pt modelId="{795C5974-20FE-A642-9ABF-D6E8EBC50501}">
      <dgm:prSet/>
      <dgm:spPr/>
      <dgm:t>
        <a:bodyPr/>
        <a:lstStyle/>
        <a:p>
          <a:r>
            <a:rPr lang="en-US" b="1" i="0" dirty="0" err="1" smtClean="0"/>
            <a:t>Andi</a:t>
          </a:r>
          <a:r>
            <a:rPr lang="en-US" b="1" i="0" dirty="0" smtClean="0"/>
            <a:t> Esterle: Presenting her research on Green Synthesis of Gold Nanoparticles in Nanotechnology Symposium.</a:t>
          </a:r>
          <a:endParaRPr lang="en-US" dirty="0"/>
        </a:p>
      </dgm:t>
    </dgm:pt>
    <dgm:pt modelId="{4315EF09-E494-3D4B-B95D-5E9811B0D659}" type="parTrans" cxnId="{1DC0F359-24CA-664A-81C5-A0722DFDD8C0}">
      <dgm:prSet/>
      <dgm:spPr/>
      <dgm:t>
        <a:bodyPr/>
        <a:lstStyle/>
        <a:p>
          <a:endParaRPr lang="en-US"/>
        </a:p>
      </dgm:t>
    </dgm:pt>
    <dgm:pt modelId="{EE384C4D-0100-DC43-B247-7EE0F9BC8811}" type="sibTrans" cxnId="{1DC0F359-24CA-664A-81C5-A0722DFDD8C0}">
      <dgm:prSet/>
      <dgm:spPr>
        <a:blipFill rotWithShape="1">
          <a:blip xmlns:r="http://schemas.openxmlformats.org/officeDocument/2006/relationships" r:embed="rId4"/>
          <a:stretch>
            <a:fillRect/>
          </a:stretch>
        </a:blipFill>
      </dgm:spPr>
      <dgm:t>
        <a:bodyPr/>
        <a:lstStyle/>
        <a:p>
          <a:endParaRPr lang="en-US"/>
        </a:p>
      </dgm:t>
    </dgm:pt>
    <dgm:pt modelId="{382350FE-A432-8A4C-B04A-4B7399F6AB1F}" type="pres">
      <dgm:prSet presAssocID="{0D2C38C0-4C16-B745-AF69-9378E597122D}" presName="Name0" presStyleCnt="0">
        <dgm:presLayoutVars>
          <dgm:chMax val="21"/>
          <dgm:chPref val="21"/>
        </dgm:presLayoutVars>
      </dgm:prSet>
      <dgm:spPr/>
      <dgm:t>
        <a:bodyPr/>
        <a:lstStyle/>
        <a:p>
          <a:endParaRPr lang="en-US"/>
        </a:p>
      </dgm:t>
    </dgm:pt>
    <dgm:pt modelId="{6BE46388-B696-9343-9962-C9B25EEA8C81}" type="pres">
      <dgm:prSet presAssocID="{7D00C04B-D7B2-A449-BB1F-E70BD38C9801}" presName="text1" presStyleCnt="0"/>
      <dgm:spPr/>
      <dgm:t>
        <a:bodyPr/>
        <a:lstStyle/>
        <a:p>
          <a:endParaRPr lang="en-US"/>
        </a:p>
      </dgm:t>
    </dgm:pt>
    <dgm:pt modelId="{5950C802-6656-A245-93C9-DA5C7DF4ECD7}" type="pres">
      <dgm:prSet presAssocID="{7D00C04B-D7B2-A449-BB1F-E70BD38C9801}" presName="textRepeatNode" presStyleLbl="alignNode1" presStyleIdx="0" presStyleCnt="4">
        <dgm:presLayoutVars>
          <dgm:chMax val="0"/>
          <dgm:chPref val="0"/>
          <dgm:bulletEnabled val="1"/>
        </dgm:presLayoutVars>
      </dgm:prSet>
      <dgm:spPr/>
      <dgm:t>
        <a:bodyPr/>
        <a:lstStyle/>
        <a:p>
          <a:endParaRPr lang="en-US"/>
        </a:p>
      </dgm:t>
    </dgm:pt>
    <dgm:pt modelId="{12EC057E-0DDE-464D-AB5A-7B1BD207CE84}" type="pres">
      <dgm:prSet presAssocID="{7D00C04B-D7B2-A449-BB1F-E70BD38C9801}" presName="textaccent1" presStyleCnt="0"/>
      <dgm:spPr/>
      <dgm:t>
        <a:bodyPr/>
        <a:lstStyle/>
        <a:p>
          <a:endParaRPr lang="en-US"/>
        </a:p>
      </dgm:t>
    </dgm:pt>
    <dgm:pt modelId="{83FAF313-8799-9242-A378-136E4F3D81D3}" type="pres">
      <dgm:prSet presAssocID="{7D00C04B-D7B2-A449-BB1F-E70BD38C9801}" presName="accentRepeatNode" presStyleLbl="solidAlignAcc1" presStyleIdx="0" presStyleCnt="8"/>
      <dgm:spPr/>
      <dgm:t>
        <a:bodyPr/>
        <a:lstStyle/>
        <a:p>
          <a:endParaRPr lang="en-US"/>
        </a:p>
      </dgm:t>
    </dgm:pt>
    <dgm:pt modelId="{96C38394-812D-0F44-B0B4-D6590F45DF2C}" type="pres">
      <dgm:prSet presAssocID="{F15D944E-8314-3240-9B45-07C79C160B28}" presName="image1" presStyleCnt="0"/>
      <dgm:spPr/>
      <dgm:t>
        <a:bodyPr/>
        <a:lstStyle/>
        <a:p>
          <a:endParaRPr lang="en-US"/>
        </a:p>
      </dgm:t>
    </dgm:pt>
    <dgm:pt modelId="{7B10F5E8-6C6B-624E-B492-7FC24F107BAD}" type="pres">
      <dgm:prSet presAssocID="{F15D944E-8314-3240-9B45-07C79C160B28}" presName="imageRepeatNode" presStyleLbl="alignAcc1" presStyleIdx="0" presStyleCnt="4"/>
      <dgm:spPr/>
      <dgm:t>
        <a:bodyPr/>
        <a:lstStyle/>
        <a:p>
          <a:endParaRPr lang="en-US"/>
        </a:p>
      </dgm:t>
    </dgm:pt>
    <dgm:pt modelId="{71EDDDA7-9528-2D4E-A051-91DF23105E5B}" type="pres">
      <dgm:prSet presAssocID="{F15D944E-8314-3240-9B45-07C79C160B28}" presName="imageaccent1" presStyleCnt="0"/>
      <dgm:spPr/>
      <dgm:t>
        <a:bodyPr/>
        <a:lstStyle/>
        <a:p>
          <a:endParaRPr lang="en-US"/>
        </a:p>
      </dgm:t>
    </dgm:pt>
    <dgm:pt modelId="{9353F651-BECD-7A48-98EE-4C07B20C5193}" type="pres">
      <dgm:prSet presAssocID="{F15D944E-8314-3240-9B45-07C79C160B28}" presName="accentRepeatNode" presStyleLbl="solidAlignAcc1" presStyleIdx="1" presStyleCnt="8"/>
      <dgm:spPr/>
      <dgm:t>
        <a:bodyPr/>
        <a:lstStyle/>
        <a:p>
          <a:endParaRPr lang="en-US"/>
        </a:p>
      </dgm:t>
    </dgm:pt>
    <dgm:pt modelId="{1C198143-9BCF-3143-A420-0C0F019B5F22}" type="pres">
      <dgm:prSet presAssocID="{2DCD7744-850A-FF45-9570-2D0F7F21C958}" presName="text2" presStyleCnt="0"/>
      <dgm:spPr/>
      <dgm:t>
        <a:bodyPr/>
        <a:lstStyle/>
        <a:p>
          <a:endParaRPr lang="en-US"/>
        </a:p>
      </dgm:t>
    </dgm:pt>
    <dgm:pt modelId="{2A09BB9A-B24F-4F47-B8D5-DDA6FE6A4F39}" type="pres">
      <dgm:prSet presAssocID="{2DCD7744-850A-FF45-9570-2D0F7F21C958}" presName="textRepeatNode" presStyleLbl="alignNode1" presStyleIdx="1" presStyleCnt="4">
        <dgm:presLayoutVars>
          <dgm:chMax val="0"/>
          <dgm:chPref val="0"/>
          <dgm:bulletEnabled val="1"/>
        </dgm:presLayoutVars>
      </dgm:prSet>
      <dgm:spPr/>
      <dgm:t>
        <a:bodyPr/>
        <a:lstStyle/>
        <a:p>
          <a:endParaRPr lang="en-US"/>
        </a:p>
      </dgm:t>
    </dgm:pt>
    <dgm:pt modelId="{95724DF1-CFCD-FC4B-A702-E2B156921C7C}" type="pres">
      <dgm:prSet presAssocID="{2DCD7744-850A-FF45-9570-2D0F7F21C958}" presName="textaccent2" presStyleCnt="0"/>
      <dgm:spPr/>
      <dgm:t>
        <a:bodyPr/>
        <a:lstStyle/>
        <a:p>
          <a:endParaRPr lang="en-US"/>
        </a:p>
      </dgm:t>
    </dgm:pt>
    <dgm:pt modelId="{C97604CC-5CEB-8845-A4B5-9D304AD08FA9}" type="pres">
      <dgm:prSet presAssocID="{2DCD7744-850A-FF45-9570-2D0F7F21C958}" presName="accentRepeatNode" presStyleLbl="solidAlignAcc1" presStyleIdx="2" presStyleCnt="8"/>
      <dgm:spPr/>
      <dgm:t>
        <a:bodyPr/>
        <a:lstStyle/>
        <a:p>
          <a:endParaRPr lang="en-US"/>
        </a:p>
      </dgm:t>
    </dgm:pt>
    <dgm:pt modelId="{79C8FC26-6E42-0D4C-9C89-56796E5E6CEE}" type="pres">
      <dgm:prSet presAssocID="{59004B41-ECF0-674C-A5ED-3E0D90E9C0BD}" presName="image2" presStyleCnt="0"/>
      <dgm:spPr/>
      <dgm:t>
        <a:bodyPr/>
        <a:lstStyle/>
        <a:p>
          <a:endParaRPr lang="en-US"/>
        </a:p>
      </dgm:t>
    </dgm:pt>
    <dgm:pt modelId="{B892935F-C7DF-C348-A63F-4280DD3073BC}" type="pres">
      <dgm:prSet presAssocID="{59004B41-ECF0-674C-A5ED-3E0D90E9C0BD}" presName="imageRepeatNode" presStyleLbl="alignAcc1" presStyleIdx="1" presStyleCnt="4"/>
      <dgm:spPr/>
      <dgm:t>
        <a:bodyPr/>
        <a:lstStyle/>
        <a:p>
          <a:endParaRPr lang="en-US"/>
        </a:p>
      </dgm:t>
    </dgm:pt>
    <dgm:pt modelId="{14129433-28E2-8A4A-874D-025B03A1109A}" type="pres">
      <dgm:prSet presAssocID="{59004B41-ECF0-674C-A5ED-3E0D90E9C0BD}" presName="imageaccent2" presStyleCnt="0"/>
      <dgm:spPr/>
      <dgm:t>
        <a:bodyPr/>
        <a:lstStyle/>
        <a:p>
          <a:endParaRPr lang="en-US"/>
        </a:p>
      </dgm:t>
    </dgm:pt>
    <dgm:pt modelId="{1C98CDA7-4E69-0240-A078-E32A6C68F0A6}" type="pres">
      <dgm:prSet presAssocID="{59004B41-ECF0-674C-A5ED-3E0D90E9C0BD}" presName="accentRepeatNode" presStyleLbl="solidAlignAcc1" presStyleIdx="3" presStyleCnt="8"/>
      <dgm:spPr/>
      <dgm:t>
        <a:bodyPr/>
        <a:lstStyle/>
        <a:p>
          <a:endParaRPr lang="en-US"/>
        </a:p>
      </dgm:t>
    </dgm:pt>
    <dgm:pt modelId="{FE9A6F6A-9787-304D-9073-AEE840B6167E}" type="pres">
      <dgm:prSet presAssocID="{7DBAE9C2-1962-6947-AFEC-83A88CF1B0FB}" presName="text3" presStyleCnt="0"/>
      <dgm:spPr/>
      <dgm:t>
        <a:bodyPr/>
        <a:lstStyle/>
        <a:p>
          <a:endParaRPr lang="en-US"/>
        </a:p>
      </dgm:t>
    </dgm:pt>
    <dgm:pt modelId="{94417B22-0C7F-9740-A9FC-36D9BF53FF1A}" type="pres">
      <dgm:prSet presAssocID="{7DBAE9C2-1962-6947-AFEC-83A88CF1B0FB}" presName="textRepeatNode" presStyleLbl="alignNode1" presStyleIdx="2" presStyleCnt="4">
        <dgm:presLayoutVars>
          <dgm:chMax val="0"/>
          <dgm:chPref val="0"/>
          <dgm:bulletEnabled val="1"/>
        </dgm:presLayoutVars>
      </dgm:prSet>
      <dgm:spPr/>
      <dgm:t>
        <a:bodyPr/>
        <a:lstStyle/>
        <a:p>
          <a:endParaRPr lang="en-US"/>
        </a:p>
      </dgm:t>
    </dgm:pt>
    <dgm:pt modelId="{84D711A2-DDE6-CE41-9378-ECC951F52F8E}" type="pres">
      <dgm:prSet presAssocID="{7DBAE9C2-1962-6947-AFEC-83A88CF1B0FB}" presName="textaccent3" presStyleCnt="0"/>
      <dgm:spPr/>
      <dgm:t>
        <a:bodyPr/>
        <a:lstStyle/>
        <a:p>
          <a:endParaRPr lang="en-US"/>
        </a:p>
      </dgm:t>
    </dgm:pt>
    <dgm:pt modelId="{5C33A199-2DEC-0F43-967A-4776641EB1BD}" type="pres">
      <dgm:prSet presAssocID="{7DBAE9C2-1962-6947-AFEC-83A88CF1B0FB}" presName="accentRepeatNode" presStyleLbl="solidAlignAcc1" presStyleIdx="4" presStyleCnt="8"/>
      <dgm:spPr/>
      <dgm:t>
        <a:bodyPr/>
        <a:lstStyle/>
        <a:p>
          <a:endParaRPr lang="en-US"/>
        </a:p>
      </dgm:t>
    </dgm:pt>
    <dgm:pt modelId="{DA7AE81E-7C45-D34E-ADAF-79966A57D1BA}" type="pres">
      <dgm:prSet presAssocID="{71A55A66-FC80-044E-8E4F-6D55C6BA43B9}" presName="image3" presStyleCnt="0"/>
      <dgm:spPr/>
      <dgm:t>
        <a:bodyPr/>
        <a:lstStyle/>
        <a:p>
          <a:endParaRPr lang="en-US"/>
        </a:p>
      </dgm:t>
    </dgm:pt>
    <dgm:pt modelId="{7FC86948-64AC-2548-9146-4EA105B24840}" type="pres">
      <dgm:prSet presAssocID="{71A55A66-FC80-044E-8E4F-6D55C6BA43B9}" presName="imageRepeatNode" presStyleLbl="alignAcc1" presStyleIdx="2" presStyleCnt="4"/>
      <dgm:spPr/>
      <dgm:t>
        <a:bodyPr/>
        <a:lstStyle/>
        <a:p>
          <a:endParaRPr lang="en-US"/>
        </a:p>
      </dgm:t>
    </dgm:pt>
    <dgm:pt modelId="{AB4CD4A5-3C59-7544-98B5-A9B63E8285A1}" type="pres">
      <dgm:prSet presAssocID="{71A55A66-FC80-044E-8E4F-6D55C6BA43B9}" presName="imageaccent3" presStyleCnt="0"/>
      <dgm:spPr/>
      <dgm:t>
        <a:bodyPr/>
        <a:lstStyle/>
        <a:p>
          <a:endParaRPr lang="en-US"/>
        </a:p>
      </dgm:t>
    </dgm:pt>
    <dgm:pt modelId="{1973CFB7-B3E2-6D44-8061-E9220F579CFA}" type="pres">
      <dgm:prSet presAssocID="{71A55A66-FC80-044E-8E4F-6D55C6BA43B9}" presName="accentRepeatNode" presStyleLbl="solidAlignAcc1" presStyleIdx="5" presStyleCnt="8"/>
      <dgm:spPr/>
      <dgm:t>
        <a:bodyPr/>
        <a:lstStyle/>
        <a:p>
          <a:endParaRPr lang="en-US"/>
        </a:p>
      </dgm:t>
    </dgm:pt>
    <dgm:pt modelId="{586BB3D4-A95E-E743-9FF0-3CD3A70B3ADE}" type="pres">
      <dgm:prSet presAssocID="{795C5974-20FE-A642-9ABF-D6E8EBC50501}" presName="text4" presStyleCnt="0"/>
      <dgm:spPr/>
      <dgm:t>
        <a:bodyPr/>
        <a:lstStyle/>
        <a:p>
          <a:endParaRPr lang="en-US"/>
        </a:p>
      </dgm:t>
    </dgm:pt>
    <dgm:pt modelId="{4B862FD1-BC44-6541-AD76-E153E768AF1E}" type="pres">
      <dgm:prSet presAssocID="{795C5974-20FE-A642-9ABF-D6E8EBC50501}" presName="textRepeatNode" presStyleLbl="alignNode1" presStyleIdx="3" presStyleCnt="4">
        <dgm:presLayoutVars>
          <dgm:chMax val="0"/>
          <dgm:chPref val="0"/>
          <dgm:bulletEnabled val="1"/>
        </dgm:presLayoutVars>
      </dgm:prSet>
      <dgm:spPr/>
      <dgm:t>
        <a:bodyPr/>
        <a:lstStyle/>
        <a:p>
          <a:endParaRPr lang="en-US"/>
        </a:p>
      </dgm:t>
    </dgm:pt>
    <dgm:pt modelId="{2479FE43-32AD-574C-AD3F-45F55EF679F4}" type="pres">
      <dgm:prSet presAssocID="{795C5974-20FE-A642-9ABF-D6E8EBC50501}" presName="textaccent4" presStyleCnt="0"/>
      <dgm:spPr/>
      <dgm:t>
        <a:bodyPr/>
        <a:lstStyle/>
        <a:p>
          <a:endParaRPr lang="en-US"/>
        </a:p>
      </dgm:t>
    </dgm:pt>
    <dgm:pt modelId="{F4114B60-CCFC-904E-8CA3-4C8EF4EAA646}" type="pres">
      <dgm:prSet presAssocID="{795C5974-20FE-A642-9ABF-D6E8EBC50501}" presName="accentRepeatNode" presStyleLbl="solidAlignAcc1" presStyleIdx="6" presStyleCnt="8"/>
      <dgm:spPr/>
      <dgm:t>
        <a:bodyPr/>
        <a:lstStyle/>
        <a:p>
          <a:endParaRPr lang="en-US"/>
        </a:p>
      </dgm:t>
    </dgm:pt>
    <dgm:pt modelId="{EDBB9BAD-448C-B043-A556-9279E0968AB3}" type="pres">
      <dgm:prSet presAssocID="{EE384C4D-0100-DC43-B247-7EE0F9BC8811}" presName="image4" presStyleCnt="0"/>
      <dgm:spPr/>
      <dgm:t>
        <a:bodyPr/>
        <a:lstStyle/>
        <a:p>
          <a:endParaRPr lang="en-US"/>
        </a:p>
      </dgm:t>
    </dgm:pt>
    <dgm:pt modelId="{F17A356C-FEFB-874B-B3D2-A965ADB55971}" type="pres">
      <dgm:prSet presAssocID="{EE384C4D-0100-DC43-B247-7EE0F9BC8811}" presName="imageRepeatNode" presStyleLbl="alignAcc1" presStyleIdx="3" presStyleCnt="4"/>
      <dgm:spPr/>
      <dgm:t>
        <a:bodyPr/>
        <a:lstStyle/>
        <a:p>
          <a:endParaRPr lang="en-US"/>
        </a:p>
      </dgm:t>
    </dgm:pt>
    <dgm:pt modelId="{FB4B1164-836D-EC46-9C96-747DF39E1FBA}" type="pres">
      <dgm:prSet presAssocID="{EE384C4D-0100-DC43-B247-7EE0F9BC8811}" presName="imageaccent4" presStyleCnt="0"/>
      <dgm:spPr/>
      <dgm:t>
        <a:bodyPr/>
        <a:lstStyle/>
        <a:p>
          <a:endParaRPr lang="en-US"/>
        </a:p>
      </dgm:t>
    </dgm:pt>
    <dgm:pt modelId="{B9F9801C-4BAF-6F46-A1BE-BC20F3926430}" type="pres">
      <dgm:prSet presAssocID="{EE384C4D-0100-DC43-B247-7EE0F9BC8811}" presName="accentRepeatNode" presStyleLbl="solidAlignAcc1" presStyleIdx="7" presStyleCnt="8"/>
      <dgm:spPr/>
      <dgm:t>
        <a:bodyPr/>
        <a:lstStyle/>
        <a:p>
          <a:endParaRPr lang="en-US"/>
        </a:p>
      </dgm:t>
    </dgm:pt>
  </dgm:ptLst>
  <dgm:cxnLst>
    <dgm:cxn modelId="{70406603-9C8B-4061-B0A4-8EA2807CD244}" type="presOf" srcId="{2DCD7744-850A-FF45-9570-2D0F7F21C958}" destId="{2A09BB9A-B24F-4F47-B8D5-DDA6FE6A4F39}" srcOrd="0" destOrd="0" presId="urn:microsoft.com/office/officeart/2008/layout/HexagonCluster"/>
    <dgm:cxn modelId="{C8765513-F964-5940-BA4A-CF4E6362A08E}" srcId="{0D2C38C0-4C16-B745-AF69-9378E597122D}" destId="{7D00C04B-D7B2-A449-BB1F-E70BD38C9801}" srcOrd="0" destOrd="0" parTransId="{463E3655-A8FC-5343-BDA6-F4524756652C}" sibTransId="{F15D944E-8314-3240-9B45-07C79C160B28}"/>
    <dgm:cxn modelId="{1DC0F359-24CA-664A-81C5-A0722DFDD8C0}" srcId="{0D2C38C0-4C16-B745-AF69-9378E597122D}" destId="{795C5974-20FE-A642-9ABF-D6E8EBC50501}" srcOrd="3" destOrd="0" parTransId="{4315EF09-E494-3D4B-B95D-5E9811B0D659}" sibTransId="{EE384C4D-0100-DC43-B247-7EE0F9BC8811}"/>
    <dgm:cxn modelId="{151A71FD-634C-4610-98EC-719EFBFC63FB}" type="presOf" srcId="{F15D944E-8314-3240-9B45-07C79C160B28}" destId="{7B10F5E8-6C6B-624E-B492-7FC24F107BAD}" srcOrd="0" destOrd="0" presId="urn:microsoft.com/office/officeart/2008/layout/HexagonCluster"/>
    <dgm:cxn modelId="{A3CBBE6A-A20E-4EBE-AB22-8314F927C2A9}" type="presOf" srcId="{59004B41-ECF0-674C-A5ED-3E0D90E9C0BD}" destId="{B892935F-C7DF-C348-A63F-4280DD3073BC}" srcOrd="0" destOrd="0" presId="urn:microsoft.com/office/officeart/2008/layout/HexagonCluster"/>
    <dgm:cxn modelId="{F2658FC2-0EF0-449F-B258-41FC1E5C202C}" type="presOf" srcId="{0D2C38C0-4C16-B745-AF69-9378E597122D}" destId="{382350FE-A432-8A4C-B04A-4B7399F6AB1F}" srcOrd="0" destOrd="0" presId="urn:microsoft.com/office/officeart/2008/layout/HexagonCluster"/>
    <dgm:cxn modelId="{FCF29E28-873B-48D7-92B7-37DCDBFCB3AC}" type="presOf" srcId="{7D00C04B-D7B2-A449-BB1F-E70BD38C9801}" destId="{5950C802-6656-A245-93C9-DA5C7DF4ECD7}" srcOrd="0" destOrd="0" presId="urn:microsoft.com/office/officeart/2008/layout/HexagonCluster"/>
    <dgm:cxn modelId="{6CEC331D-C68E-4063-88FC-AE0CA5B59291}" type="presOf" srcId="{EE384C4D-0100-DC43-B247-7EE0F9BC8811}" destId="{F17A356C-FEFB-874B-B3D2-A965ADB55971}" srcOrd="0" destOrd="0" presId="urn:microsoft.com/office/officeart/2008/layout/HexagonCluster"/>
    <dgm:cxn modelId="{FB2CFE3C-1ED1-4780-A6AB-D6076C98110D}" type="presOf" srcId="{795C5974-20FE-A642-9ABF-D6E8EBC50501}" destId="{4B862FD1-BC44-6541-AD76-E153E768AF1E}" srcOrd="0" destOrd="0" presId="urn:microsoft.com/office/officeart/2008/layout/HexagonCluster"/>
    <dgm:cxn modelId="{020B0F2A-BA1C-5A4D-8F9B-BF2F868DD562}" srcId="{0D2C38C0-4C16-B745-AF69-9378E597122D}" destId="{7DBAE9C2-1962-6947-AFEC-83A88CF1B0FB}" srcOrd="2" destOrd="0" parTransId="{9C2BE214-6421-914C-BFE8-C0A036D922BA}" sibTransId="{71A55A66-FC80-044E-8E4F-6D55C6BA43B9}"/>
    <dgm:cxn modelId="{24656BAA-48BE-5C4B-97DB-4526CDBFB376}" srcId="{0D2C38C0-4C16-B745-AF69-9378E597122D}" destId="{2DCD7744-850A-FF45-9570-2D0F7F21C958}" srcOrd="1" destOrd="0" parTransId="{C58E7407-5A11-DD4A-9D59-BA9AC432A202}" sibTransId="{59004B41-ECF0-674C-A5ED-3E0D90E9C0BD}"/>
    <dgm:cxn modelId="{BCC723C2-F21B-4AB7-9CBA-9CC33F3085E1}" type="presOf" srcId="{7DBAE9C2-1962-6947-AFEC-83A88CF1B0FB}" destId="{94417B22-0C7F-9740-A9FC-36D9BF53FF1A}" srcOrd="0" destOrd="0" presId="urn:microsoft.com/office/officeart/2008/layout/HexagonCluster"/>
    <dgm:cxn modelId="{8E34DF34-C230-4A1D-B0E7-07554C1B5991}" type="presOf" srcId="{71A55A66-FC80-044E-8E4F-6D55C6BA43B9}" destId="{7FC86948-64AC-2548-9146-4EA105B24840}" srcOrd="0" destOrd="0" presId="urn:microsoft.com/office/officeart/2008/layout/HexagonCluster"/>
    <dgm:cxn modelId="{9ED4ED77-0383-48D3-B284-EE2C73DB21A8}" type="presParOf" srcId="{382350FE-A432-8A4C-B04A-4B7399F6AB1F}" destId="{6BE46388-B696-9343-9962-C9B25EEA8C81}" srcOrd="0" destOrd="0" presId="urn:microsoft.com/office/officeart/2008/layout/HexagonCluster"/>
    <dgm:cxn modelId="{9C993036-9017-451F-A0E0-0E13D32C4C70}" type="presParOf" srcId="{6BE46388-B696-9343-9962-C9B25EEA8C81}" destId="{5950C802-6656-A245-93C9-DA5C7DF4ECD7}" srcOrd="0" destOrd="0" presId="urn:microsoft.com/office/officeart/2008/layout/HexagonCluster"/>
    <dgm:cxn modelId="{3A3F6344-167C-45B7-9BBE-CBE4745BFEC6}" type="presParOf" srcId="{382350FE-A432-8A4C-B04A-4B7399F6AB1F}" destId="{12EC057E-0DDE-464D-AB5A-7B1BD207CE84}" srcOrd="1" destOrd="0" presId="urn:microsoft.com/office/officeart/2008/layout/HexagonCluster"/>
    <dgm:cxn modelId="{D0240158-EFB4-499D-8B50-8913D96B4D94}" type="presParOf" srcId="{12EC057E-0DDE-464D-AB5A-7B1BD207CE84}" destId="{83FAF313-8799-9242-A378-136E4F3D81D3}" srcOrd="0" destOrd="0" presId="urn:microsoft.com/office/officeart/2008/layout/HexagonCluster"/>
    <dgm:cxn modelId="{2B76ABA4-CABB-4A51-A538-40AD6A9CDD19}" type="presParOf" srcId="{382350FE-A432-8A4C-B04A-4B7399F6AB1F}" destId="{96C38394-812D-0F44-B0B4-D6590F45DF2C}" srcOrd="2" destOrd="0" presId="urn:microsoft.com/office/officeart/2008/layout/HexagonCluster"/>
    <dgm:cxn modelId="{6598F4AE-6B8E-4356-80BD-B1D5EE879EEE}" type="presParOf" srcId="{96C38394-812D-0F44-B0B4-D6590F45DF2C}" destId="{7B10F5E8-6C6B-624E-B492-7FC24F107BAD}" srcOrd="0" destOrd="0" presId="urn:microsoft.com/office/officeart/2008/layout/HexagonCluster"/>
    <dgm:cxn modelId="{A3B699B6-E3C6-4847-B46E-CA1876F4DF79}" type="presParOf" srcId="{382350FE-A432-8A4C-B04A-4B7399F6AB1F}" destId="{71EDDDA7-9528-2D4E-A051-91DF23105E5B}" srcOrd="3" destOrd="0" presId="urn:microsoft.com/office/officeart/2008/layout/HexagonCluster"/>
    <dgm:cxn modelId="{81E77D47-B822-43FE-9F6D-7B3E4636D70B}" type="presParOf" srcId="{71EDDDA7-9528-2D4E-A051-91DF23105E5B}" destId="{9353F651-BECD-7A48-98EE-4C07B20C5193}" srcOrd="0" destOrd="0" presId="urn:microsoft.com/office/officeart/2008/layout/HexagonCluster"/>
    <dgm:cxn modelId="{179B908B-AD96-4AA8-BC59-A4093C3642D7}" type="presParOf" srcId="{382350FE-A432-8A4C-B04A-4B7399F6AB1F}" destId="{1C198143-9BCF-3143-A420-0C0F019B5F22}" srcOrd="4" destOrd="0" presId="urn:microsoft.com/office/officeart/2008/layout/HexagonCluster"/>
    <dgm:cxn modelId="{6A310105-793D-4A4E-8BE2-589C4ED195FE}" type="presParOf" srcId="{1C198143-9BCF-3143-A420-0C0F019B5F22}" destId="{2A09BB9A-B24F-4F47-B8D5-DDA6FE6A4F39}" srcOrd="0" destOrd="0" presId="urn:microsoft.com/office/officeart/2008/layout/HexagonCluster"/>
    <dgm:cxn modelId="{ED6DF621-2EE4-45E5-AA71-7DD76BCDCE0D}" type="presParOf" srcId="{382350FE-A432-8A4C-B04A-4B7399F6AB1F}" destId="{95724DF1-CFCD-FC4B-A702-E2B156921C7C}" srcOrd="5" destOrd="0" presId="urn:microsoft.com/office/officeart/2008/layout/HexagonCluster"/>
    <dgm:cxn modelId="{07B6A747-3225-4C64-B6D6-D8611E836233}" type="presParOf" srcId="{95724DF1-CFCD-FC4B-A702-E2B156921C7C}" destId="{C97604CC-5CEB-8845-A4B5-9D304AD08FA9}" srcOrd="0" destOrd="0" presId="urn:microsoft.com/office/officeart/2008/layout/HexagonCluster"/>
    <dgm:cxn modelId="{881D14B6-3B6F-4F98-893B-5F56863FAE97}" type="presParOf" srcId="{382350FE-A432-8A4C-B04A-4B7399F6AB1F}" destId="{79C8FC26-6E42-0D4C-9C89-56796E5E6CEE}" srcOrd="6" destOrd="0" presId="urn:microsoft.com/office/officeart/2008/layout/HexagonCluster"/>
    <dgm:cxn modelId="{976C5702-1F15-4434-B05C-5608C35EFA1F}" type="presParOf" srcId="{79C8FC26-6E42-0D4C-9C89-56796E5E6CEE}" destId="{B892935F-C7DF-C348-A63F-4280DD3073BC}" srcOrd="0" destOrd="0" presId="urn:microsoft.com/office/officeart/2008/layout/HexagonCluster"/>
    <dgm:cxn modelId="{53EB51B0-4AD4-406D-A483-A1CC6B0B55BA}" type="presParOf" srcId="{382350FE-A432-8A4C-B04A-4B7399F6AB1F}" destId="{14129433-28E2-8A4A-874D-025B03A1109A}" srcOrd="7" destOrd="0" presId="urn:microsoft.com/office/officeart/2008/layout/HexagonCluster"/>
    <dgm:cxn modelId="{54869325-C1E6-436E-AD69-F2AC72455F82}" type="presParOf" srcId="{14129433-28E2-8A4A-874D-025B03A1109A}" destId="{1C98CDA7-4E69-0240-A078-E32A6C68F0A6}" srcOrd="0" destOrd="0" presId="urn:microsoft.com/office/officeart/2008/layout/HexagonCluster"/>
    <dgm:cxn modelId="{49A96C03-6C6B-4E78-A927-AFF88C05668B}" type="presParOf" srcId="{382350FE-A432-8A4C-B04A-4B7399F6AB1F}" destId="{FE9A6F6A-9787-304D-9073-AEE840B6167E}" srcOrd="8" destOrd="0" presId="urn:microsoft.com/office/officeart/2008/layout/HexagonCluster"/>
    <dgm:cxn modelId="{010F9E35-7C24-4D1C-8956-30EE656B0005}" type="presParOf" srcId="{FE9A6F6A-9787-304D-9073-AEE840B6167E}" destId="{94417B22-0C7F-9740-A9FC-36D9BF53FF1A}" srcOrd="0" destOrd="0" presId="urn:microsoft.com/office/officeart/2008/layout/HexagonCluster"/>
    <dgm:cxn modelId="{C768D98D-C98D-4FB9-AA4E-65B5CAC7D8D7}" type="presParOf" srcId="{382350FE-A432-8A4C-B04A-4B7399F6AB1F}" destId="{84D711A2-DDE6-CE41-9378-ECC951F52F8E}" srcOrd="9" destOrd="0" presId="urn:microsoft.com/office/officeart/2008/layout/HexagonCluster"/>
    <dgm:cxn modelId="{32ACB74C-992E-48C7-9EBF-41A99402ECC2}" type="presParOf" srcId="{84D711A2-DDE6-CE41-9378-ECC951F52F8E}" destId="{5C33A199-2DEC-0F43-967A-4776641EB1BD}" srcOrd="0" destOrd="0" presId="urn:microsoft.com/office/officeart/2008/layout/HexagonCluster"/>
    <dgm:cxn modelId="{DA9FD0B9-6695-4A89-BBE3-A2414ADE4295}" type="presParOf" srcId="{382350FE-A432-8A4C-B04A-4B7399F6AB1F}" destId="{DA7AE81E-7C45-D34E-ADAF-79966A57D1BA}" srcOrd="10" destOrd="0" presId="urn:microsoft.com/office/officeart/2008/layout/HexagonCluster"/>
    <dgm:cxn modelId="{4890EE7F-8667-4531-BE3C-C86495B223B2}" type="presParOf" srcId="{DA7AE81E-7C45-D34E-ADAF-79966A57D1BA}" destId="{7FC86948-64AC-2548-9146-4EA105B24840}" srcOrd="0" destOrd="0" presId="urn:microsoft.com/office/officeart/2008/layout/HexagonCluster"/>
    <dgm:cxn modelId="{E2F73A8C-DB74-4B0E-8FA1-509345011916}" type="presParOf" srcId="{382350FE-A432-8A4C-B04A-4B7399F6AB1F}" destId="{AB4CD4A5-3C59-7544-98B5-A9B63E8285A1}" srcOrd="11" destOrd="0" presId="urn:microsoft.com/office/officeart/2008/layout/HexagonCluster"/>
    <dgm:cxn modelId="{E78D05C2-EF74-4535-9548-D7BA08AA2093}" type="presParOf" srcId="{AB4CD4A5-3C59-7544-98B5-A9B63E8285A1}" destId="{1973CFB7-B3E2-6D44-8061-E9220F579CFA}" srcOrd="0" destOrd="0" presId="urn:microsoft.com/office/officeart/2008/layout/HexagonCluster"/>
    <dgm:cxn modelId="{EB6B89BD-074D-4605-9B9A-9B76E955E4B5}" type="presParOf" srcId="{382350FE-A432-8A4C-B04A-4B7399F6AB1F}" destId="{586BB3D4-A95E-E743-9FF0-3CD3A70B3ADE}" srcOrd="12" destOrd="0" presId="urn:microsoft.com/office/officeart/2008/layout/HexagonCluster"/>
    <dgm:cxn modelId="{8D96F45A-0F94-4E69-8454-3B41EFB9EA3B}" type="presParOf" srcId="{586BB3D4-A95E-E743-9FF0-3CD3A70B3ADE}" destId="{4B862FD1-BC44-6541-AD76-E153E768AF1E}" srcOrd="0" destOrd="0" presId="urn:microsoft.com/office/officeart/2008/layout/HexagonCluster"/>
    <dgm:cxn modelId="{A22FE79B-94A4-4A59-9A1D-AEA51295186C}" type="presParOf" srcId="{382350FE-A432-8A4C-B04A-4B7399F6AB1F}" destId="{2479FE43-32AD-574C-AD3F-45F55EF679F4}" srcOrd="13" destOrd="0" presId="urn:microsoft.com/office/officeart/2008/layout/HexagonCluster"/>
    <dgm:cxn modelId="{FCF07AFF-02BA-405A-8D9F-02452A384C08}" type="presParOf" srcId="{2479FE43-32AD-574C-AD3F-45F55EF679F4}" destId="{F4114B60-CCFC-904E-8CA3-4C8EF4EAA646}" srcOrd="0" destOrd="0" presId="urn:microsoft.com/office/officeart/2008/layout/HexagonCluster"/>
    <dgm:cxn modelId="{674E819A-9B78-40E1-9403-5D0EB5FAE818}" type="presParOf" srcId="{382350FE-A432-8A4C-B04A-4B7399F6AB1F}" destId="{EDBB9BAD-448C-B043-A556-9279E0968AB3}" srcOrd="14" destOrd="0" presId="urn:microsoft.com/office/officeart/2008/layout/HexagonCluster"/>
    <dgm:cxn modelId="{FAD52D9D-E0E4-4770-B71F-CC245EF6CE23}" type="presParOf" srcId="{EDBB9BAD-448C-B043-A556-9279E0968AB3}" destId="{F17A356C-FEFB-874B-B3D2-A965ADB55971}" srcOrd="0" destOrd="0" presId="urn:microsoft.com/office/officeart/2008/layout/HexagonCluster"/>
    <dgm:cxn modelId="{5F503274-6815-4560-A124-A01115CDD19A}" type="presParOf" srcId="{382350FE-A432-8A4C-B04A-4B7399F6AB1F}" destId="{FB4B1164-836D-EC46-9C96-747DF39E1FBA}" srcOrd="15" destOrd="0" presId="urn:microsoft.com/office/officeart/2008/layout/HexagonCluster"/>
    <dgm:cxn modelId="{BAFD0B77-583F-4CE8-AB6D-477E8F61E102}" type="presParOf" srcId="{FB4B1164-836D-EC46-9C96-747DF39E1FBA}" destId="{B9F9801C-4BAF-6F46-A1BE-BC20F3926430}"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570AF5-23B3-F543-A8FE-8AEBB434E547}" type="doc">
      <dgm:prSet loTypeId="urn:microsoft.com/office/officeart/2005/8/layout/pList2#1" loCatId="" qsTypeId="urn:microsoft.com/office/officeart/2005/8/quickstyle/simple2" qsCatId="simple" csTypeId="urn:microsoft.com/office/officeart/2005/8/colors/colorful2" csCatId="colorful" phldr="1"/>
      <dgm:spPr/>
      <dgm:t>
        <a:bodyPr/>
        <a:lstStyle/>
        <a:p>
          <a:endParaRPr lang="en-US"/>
        </a:p>
      </dgm:t>
    </dgm:pt>
    <dgm:pt modelId="{FE2CAD73-FD7B-1A4A-B74B-4CC4C6BB6726}">
      <dgm:prSet phldrT="[Text]"/>
      <dgm:spPr/>
      <dgm:t>
        <a:bodyPr/>
        <a:lstStyle/>
        <a:p>
          <a:r>
            <a:rPr lang="en-US" smtClean="0"/>
            <a:t>Real Time PCR analysis of Zinc concentrations</a:t>
          </a:r>
          <a:endParaRPr lang="en-US" dirty="0"/>
        </a:p>
      </dgm:t>
    </dgm:pt>
    <dgm:pt modelId="{0C8020F7-5235-1C41-9858-891C381F2DD6}" type="parTrans" cxnId="{A86BAD3E-829B-3746-9492-8EBE2E279B0A}">
      <dgm:prSet/>
      <dgm:spPr/>
      <dgm:t>
        <a:bodyPr/>
        <a:lstStyle/>
        <a:p>
          <a:endParaRPr lang="en-US"/>
        </a:p>
      </dgm:t>
    </dgm:pt>
    <dgm:pt modelId="{2EE66121-4022-B34C-B72A-6182247644BA}" type="sibTrans" cxnId="{A86BAD3E-829B-3746-9492-8EBE2E279B0A}">
      <dgm:prSet/>
      <dgm:spPr/>
      <dgm:t>
        <a:bodyPr/>
        <a:lstStyle/>
        <a:p>
          <a:endParaRPr lang="en-US"/>
        </a:p>
      </dgm:t>
    </dgm:pt>
    <dgm:pt modelId="{6EEBEA66-63CC-A441-9E2F-673CC5F42A8B}">
      <dgm:prSet phldrT="[Text]"/>
      <dgm:spPr/>
      <dgm:t>
        <a:bodyPr/>
        <a:lstStyle/>
        <a:p>
          <a:r>
            <a:rPr lang="en-US" smtClean="0"/>
            <a:t>Dr Sinilal Bhaskaran, Post Doc: Phosphorous nutrition and it’s application in phytoremediation</a:t>
          </a:r>
          <a:endParaRPr lang="en-US" dirty="0"/>
        </a:p>
      </dgm:t>
    </dgm:pt>
    <dgm:pt modelId="{F0B7F877-83EE-9A49-851B-0A8DE0C03A17}" type="sibTrans" cxnId="{BD2345C8-6EB1-5E4B-AFAD-A51000FA3E6C}">
      <dgm:prSet/>
      <dgm:spPr/>
      <dgm:t>
        <a:bodyPr/>
        <a:lstStyle/>
        <a:p>
          <a:endParaRPr lang="en-US"/>
        </a:p>
      </dgm:t>
    </dgm:pt>
    <dgm:pt modelId="{E7DB0B00-D536-7448-965B-4522EC585095}" type="parTrans" cxnId="{BD2345C8-6EB1-5E4B-AFAD-A51000FA3E6C}">
      <dgm:prSet/>
      <dgm:spPr/>
      <dgm:t>
        <a:bodyPr/>
        <a:lstStyle/>
        <a:p>
          <a:endParaRPr lang="en-US"/>
        </a:p>
      </dgm:t>
    </dgm:pt>
    <dgm:pt modelId="{A3706265-491F-A64D-9CE0-5325CF6AC053}">
      <dgm:prSet phldrT="[Text]"/>
      <dgm:spPr/>
      <dgm:t>
        <a:bodyPr/>
        <a:lstStyle/>
        <a:p>
          <a:r>
            <a:rPr lang="en-US" dirty="0" smtClean="0"/>
            <a:t>Real Time PCR</a:t>
          </a:r>
        </a:p>
        <a:p>
          <a:r>
            <a:rPr lang="en-US" dirty="0" smtClean="0"/>
            <a:t>Gel</a:t>
          </a:r>
          <a:endParaRPr lang="en-US" dirty="0"/>
        </a:p>
      </dgm:t>
    </dgm:pt>
    <dgm:pt modelId="{050F79B1-D021-BE42-9460-9151A11A9858}" type="sibTrans" cxnId="{D2A8A65E-4007-9843-9F80-DC0FC45EC72E}">
      <dgm:prSet/>
      <dgm:spPr/>
      <dgm:t>
        <a:bodyPr/>
        <a:lstStyle/>
        <a:p>
          <a:endParaRPr lang="en-US"/>
        </a:p>
      </dgm:t>
    </dgm:pt>
    <dgm:pt modelId="{AD020F81-D0BF-C442-8684-7FC81B25A952}" type="parTrans" cxnId="{D2A8A65E-4007-9843-9F80-DC0FC45EC72E}">
      <dgm:prSet/>
      <dgm:spPr/>
      <dgm:t>
        <a:bodyPr/>
        <a:lstStyle/>
        <a:p>
          <a:endParaRPr lang="en-US"/>
        </a:p>
      </dgm:t>
    </dgm:pt>
    <dgm:pt modelId="{C0A3A108-E5A5-5740-9F56-76C83F954E7B}">
      <dgm:prSet/>
      <dgm:spPr/>
      <dgm:t>
        <a:bodyPr/>
        <a:lstStyle/>
        <a:p>
          <a:r>
            <a:rPr lang="en-US" smtClean="0"/>
            <a:t>Genetic transformation of Medicago</a:t>
          </a:r>
          <a:endParaRPr lang="en-US" dirty="0"/>
        </a:p>
      </dgm:t>
    </dgm:pt>
    <dgm:pt modelId="{ADCF0DCA-2333-F845-BC4E-6F293E45F3D6}" type="parTrans" cxnId="{4196093E-2A84-134D-97E3-F9B1AF7CD0B4}">
      <dgm:prSet/>
      <dgm:spPr/>
      <dgm:t>
        <a:bodyPr/>
        <a:lstStyle/>
        <a:p>
          <a:endParaRPr lang="en-US"/>
        </a:p>
      </dgm:t>
    </dgm:pt>
    <dgm:pt modelId="{1869FB02-D50F-7E4B-ACC4-67989E13C24F}" type="sibTrans" cxnId="{4196093E-2A84-134D-97E3-F9B1AF7CD0B4}">
      <dgm:prSet/>
      <dgm:spPr/>
      <dgm:t>
        <a:bodyPr/>
        <a:lstStyle/>
        <a:p>
          <a:endParaRPr lang="en-US"/>
        </a:p>
      </dgm:t>
    </dgm:pt>
    <dgm:pt modelId="{5C00D99D-F24F-5E4A-BE87-72D8E21D5FAE}" type="pres">
      <dgm:prSet presAssocID="{CA570AF5-23B3-F543-A8FE-8AEBB434E547}" presName="Name0" presStyleCnt="0">
        <dgm:presLayoutVars>
          <dgm:dir/>
          <dgm:resizeHandles val="exact"/>
        </dgm:presLayoutVars>
      </dgm:prSet>
      <dgm:spPr/>
      <dgm:t>
        <a:bodyPr/>
        <a:lstStyle/>
        <a:p>
          <a:endParaRPr lang="en-US"/>
        </a:p>
      </dgm:t>
    </dgm:pt>
    <dgm:pt modelId="{607576EB-4236-F449-A697-F11EC0D108A7}" type="pres">
      <dgm:prSet presAssocID="{CA570AF5-23B3-F543-A8FE-8AEBB434E547}" presName="bkgdShp" presStyleLbl="alignAccFollowNode1" presStyleIdx="0" presStyleCnt="1" custScaleY="119650"/>
      <dgm:spPr/>
      <dgm:t>
        <a:bodyPr/>
        <a:lstStyle/>
        <a:p>
          <a:endParaRPr lang="en-US"/>
        </a:p>
      </dgm:t>
    </dgm:pt>
    <dgm:pt modelId="{93C8925A-29C2-2843-82EF-311694721451}" type="pres">
      <dgm:prSet presAssocID="{CA570AF5-23B3-F543-A8FE-8AEBB434E547}" presName="linComp" presStyleCnt="0"/>
      <dgm:spPr/>
      <dgm:t>
        <a:bodyPr/>
        <a:lstStyle/>
        <a:p>
          <a:endParaRPr lang="en-US"/>
        </a:p>
      </dgm:t>
    </dgm:pt>
    <dgm:pt modelId="{25F580DF-0685-784E-8BE3-CAB590735460}" type="pres">
      <dgm:prSet presAssocID="{6EEBEA66-63CC-A441-9E2F-673CC5F42A8B}" presName="compNode" presStyleCnt="0"/>
      <dgm:spPr/>
      <dgm:t>
        <a:bodyPr/>
        <a:lstStyle/>
        <a:p>
          <a:endParaRPr lang="en-US"/>
        </a:p>
      </dgm:t>
    </dgm:pt>
    <dgm:pt modelId="{E105C356-31BC-0749-8A80-18E9632B66B1}" type="pres">
      <dgm:prSet presAssocID="{6EEBEA66-63CC-A441-9E2F-673CC5F42A8B}" presName="node" presStyleLbl="node1" presStyleIdx="0" presStyleCnt="4" custLinFactNeighborX="59">
        <dgm:presLayoutVars>
          <dgm:bulletEnabled val="1"/>
        </dgm:presLayoutVars>
      </dgm:prSet>
      <dgm:spPr/>
      <dgm:t>
        <a:bodyPr/>
        <a:lstStyle/>
        <a:p>
          <a:endParaRPr lang="en-US"/>
        </a:p>
      </dgm:t>
    </dgm:pt>
    <dgm:pt modelId="{5D9CA842-B65E-AB4F-AC95-F54F1D5C8F1F}" type="pres">
      <dgm:prSet presAssocID="{6EEBEA66-63CC-A441-9E2F-673CC5F42A8B}" presName="invisiNode" presStyleLbl="node1" presStyleIdx="0" presStyleCnt="4"/>
      <dgm:spPr/>
      <dgm:t>
        <a:bodyPr/>
        <a:lstStyle/>
        <a:p>
          <a:endParaRPr lang="en-US"/>
        </a:p>
      </dgm:t>
    </dgm:pt>
    <dgm:pt modelId="{B0ECC4B3-2C7F-8A48-9063-8C75D2A01287}" type="pres">
      <dgm:prSet presAssocID="{6EEBEA66-63CC-A441-9E2F-673CC5F42A8B}" presName="imagNode" presStyleLbl="fgImgPlace1" presStyleIdx="0" presStyleCnt="4" custScaleY="123424"/>
      <dgm:spPr>
        <a:blipFill rotWithShape="1">
          <a:blip xmlns:r="http://schemas.openxmlformats.org/officeDocument/2006/relationships" r:embed="rId1"/>
          <a:stretch>
            <a:fillRect/>
          </a:stretch>
        </a:blipFill>
      </dgm:spPr>
      <dgm:t>
        <a:bodyPr/>
        <a:lstStyle/>
        <a:p>
          <a:endParaRPr lang="en-US"/>
        </a:p>
      </dgm:t>
    </dgm:pt>
    <dgm:pt modelId="{2041F0FC-EEC9-B148-9D2E-821350978FFE}" type="pres">
      <dgm:prSet presAssocID="{F0B7F877-83EE-9A49-851B-0A8DE0C03A17}" presName="sibTrans" presStyleLbl="sibTrans2D1" presStyleIdx="0" presStyleCnt="0"/>
      <dgm:spPr/>
      <dgm:t>
        <a:bodyPr/>
        <a:lstStyle/>
        <a:p>
          <a:endParaRPr lang="en-US"/>
        </a:p>
      </dgm:t>
    </dgm:pt>
    <dgm:pt modelId="{EB850766-B8DB-C946-83D1-056F992B818C}" type="pres">
      <dgm:prSet presAssocID="{A3706265-491F-A64D-9CE0-5325CF6AC053}" presName="compNode" presStyleCnt="0"/>
      <dgm:spPr/>
      <dgm:t>
        <a:bodyPr/>
        <a:lstStyle/>
        <a:p>
          <a:endParaRPr lang="en-US"/>
        </a:p>
      </dgm:t>
    </dgm:pt>
    <dgm:pt modelId="{06BF7615-0914-7143-A1DD-0774E3882B48}" type="pres">
      <dgm:prSet presAssocID="{A3706265-491F-A64D-9CE0-5325CF6AC053}" presName="node" presStyleLbl="node1" presStyleIdx="1" presStyleCnt="4">
        <dgm:presLayoutVars>
          <dgm:bulletEnabled val="1"/>
        </dgm:presLayoutVars>
      </dgm:prSet>
      <dgm:spPr/>
      <dgm:t>
        <a:bodyPr/>
        <a:lstStyle/>
        <a:p>
          <a:endParaRPr lang="en-US"/>
        </a:p>
      </dgm:t>
    </dgm:pt>
    <dgm:pt modelId="{216EBCA4-A808-8B46-B1C7-61268B123939}" type="pres">
      <dgm:prSet presAssocID="{A3706265-491F-A64D-9CE0-5325CF6AC053}" presName="invisiNode" presStyleLbl="node1" presStyleIdx="1" presStyleCnt="4"/>
      <dgm:spPr/>
      <dgm:t>
        <a:bodyPr/>
        <a:lstStyle/>
        <a:p>
          <a:endParaRPr lang="en-US"/>
        </a:p>
      </dgm:t>
    </dgm:pt>
    <dgm:pt modelId="{3EA1DC58-42DF-EE43-8E7D-4D56A8C387CA}" type="pres">
      <dgm:prSet presAssocID="{A3706265-491F-A64D-9CE0-5325CF6AC053}" presName="imagNode" presStyleLbl="fgImgPlace1" presStyleIdx="1" presStyleCnt="4" custScaleY="121741"/>
      <dgm:spPr>
        <a:blipFill rotWithShape="1">
          <a:blip xmlns:r="http://schemas.openxmlformats.org/officeDocument/2006/relationships" r:embed="rId2"/>
          <a:stretch>
            <a:fillRect/>
          </a:stretch>
        </a:blipFill>
      </dgm:spPr>
      <dgm:t>
        <a:bodyPr/>
        <a:lstStyle/>
        <a:p>
          <a:endParaRPr lang="en-US"/>
        </a:p>
      </dgm:t>
    </dgm:pt>
    <dgm:pt modelId="{B48861F8-9B8E-B248-8FC5-DBF7CBFDDE32}" type="pres">
      <dgm:prSet presAssocID="{050F79B1-D021-BE42-9460-9151A11A9858}" presName="sibTrans" presStyleLbl="sibTrans2D1" presStyleIdx="0" presStyleCnt="0"/>
      <dgm:spPr/>
      <dgm:t>
        <a:bodyPr/>
        <a:lstStyle/>
        <a:p>
          <a:endParaRPr lang="en-US"/>
        </a:p>
      </dgm:t>
    </dgm:pt>
    <dgm:pt modelId="{64260132-CBA4-6542-96F1-F31EEC1A3FCE}" type="pres">
      <dgm:prSet presAssocID="{FE2CAD73-FD7B-1A4A-B74B-4CC4C6BB6726}" presName="compNode" presStyleCnt="0"/>
      <dgm:spPr/>
      <dgm:t>
        <a:bodyPr/>
        <a:lstStyle/>
        <a:p>
          <a:endParaRPr lang="en-US"/>
        </a:p>
      </dgm:t>
    </dgm:pt>
    <dgm:pt modelId="{026120FE-141F-9448-B747-7D7DD66B12CA}" type="pres">
      <dgm:prSet presAssocID="{FE2CAD73-FD7B-1A4A-B74B-4CC4C6BB6726}" presName="node" presStyleLbl="node1" presStyleIdx="2" presStyleCnt="4">
        <dgm:presLayoutVars>
          <dgm:bulletEnabled val="1"/>
        </dgm:presLayoutVars>
      </dgm:prSet>
      <dgm:spPr/>
      <dgm:t>
        <a:bodyPr/>
        <a:lstStyle/>
        <a:p>
          <a:endParaRPr lang="en-US"/>
        </a:p>
      </dgm:t>
    </dgm:pt>
    <dgm:pt modelId="{60E9300F-0DE0-0241-8E31-5699006A1399}" type="pres">
      <dgm:prSet presAssocID="{FE2CAD73-FD7B-1A4A-B74B-4CC4C6BB6726}" presName="invisiNode" presStyleLbl="node1" presStyleIdx="2" presStyleCnt="4"/>
      <dgm:spPr/>
      <dgm:t>
        <a:bodyPr/>
        <a:lstStyle/>
        <a:p>
          <a:endParaRPr lang="en-US"/>
        </a:p>
      </dgm:t>
    </dgm:pt>
    <dgm:pt modelId="{E026A64A-BE08-B34D-B949-57ADBAFFA24C}" type="pres">
      <dgm:prSet presAssocID="{FE2CAD73-FD7B-1A4A-B74B-4CC4C6BB6726}" presName="imagNode" presStyleLbl="fgImgPlace1" presStyleIdx="2" presStyleCnt="4" custScaleY="120059" custLinFactX="8319" custLinFactNeighborX="100000" custLinFactNeighborY="-3365"/>
      <dgm:spPr>
        <a:blipFill rotWithShape="1">
          <a:blip xmlns:r="http://schemas.openxmlformats.org/officeDocument/2006/relationships" r:embed="rId3"/>
          <a:stretch>
            <a:fillRect/>
          </a:stretch>
        </a:blipFill>
      </dgm:spPr>
      <dgm:t>
        <a:bodyPr/>
        <a:lstStyle/>
        <a:p>
          <a:endParaRPr lang="en-US"/>
        </a:p>
      </dgm:t>
    </dgm:pt>
    <dgm:pt modelId="{0C2A5C16-E482-2246-987C-8C4BD7A154A4}" type="pres">
      <dgm:prSet presAssocID="{2EE66121-4022-B34C-B72A-6182247644BA}" presName="sibTrans" presStyleLbl="sibTrans2D1" presStyleIdx="0" presStyleCnt="0"/>
      <dgm:spPr/>
      <dgm:t>
        <a:bodyPr/>
        <a:lstStyle/>
        <a:p>
          <a:endParaRPr lang="en-US"/>
        </a:p>
      </dgm:t>
    </dgm:pt>
    <dgm:pt modelId="{CA5F8C49-3A0A-914C-86B5-664BCF87F5CE}" type="pres">
      <dgm:prSet presAssocID="{C0A3A108-E5A5-5740-9F56-76C83F954E7B}" presName="compNode" presStyleCnt="0"/>
      <dgm:spPr/>
      <dgm:t>
        <a:bodyPr/>
        <a:lstStyle/>
        <a:p>
          <a:endParaRPr lang="en-US"/>
        </a:p>
      </dgm:t>
    </dgm:pt>
    <dgm:pt modelId="{2E7A6CBB-F23A-544B-9DB0-A7791E41F21F}" type="pres">
      <dgm:prSet presAssocID="{C0A3A108-E5A5-5740-9F56-76C83F954E7B}" presName="node" presStyleLbl="node1" presStyleIdx="3" presStyleCnt="4">
        <dgm:presLayoutVars>
          <dgm:bulletEnabled val="1"/>
        </dgm:presLayoutVars>
      </dgm:prSet>
      <dgm:spPr/>
      <dgm:t>
        <a:bodyPr/>
        <a:lstStyle/>
        <a:p>
          <a:endParaRPr lang="en-US"/>
        </a:p>
      </dgm:t>
    </dgm:pt>
    <dgm:pt modelId="{749CD515-4421-DC47-9FE3-0C0F2C96AD0B}" type="pres">
      <dgm:prSet presAssocID="{C0A3A108-E5A5-5740-9F56-76C83F954E7B}" presName="invisiNode" presStyleLbl="node1" presStyleIdx="3" presStyleCnt="4"/>
      <dgm:spPr/>
      <dgm:t>
        <a:bodyPr/>
        <a:lstStyle/>
        <a:p>
          <a:endParaRPr lang="en-US"/>
        </a:p>
      </dgm:t>
    </dgm:pt>
    <dgm:pt modelId="{939FA2B8-B79B-5145-8614-57501C3A0B29}" type="pres">
      <dgm:prSet presAssocID="{C0A3A108-E5A5-5740-9F56-76C83F954E7B}" presName="imagNode" presStyleLbl="fgImgPlace1" presStyleIdx="3" presStyleCnt="4" custScaleY="120504" custLinFactX="-11084" custLinFactNeighborX="-100000" custLinFactNeighborY="-2523"/>
      <dgm:spPr>
        <a:blipFill rotWithShape="1">
          <a:blip xmlns:r="http://schemas.openxmlformats.org/officeDocument/2006/relationships" r:embed="rId4"/>
          <a:stretch>
            <a:fillRect/>
          </a:stretch>
        </a:blipFill>
      </dgm:spPr>
      <dgm:t>
        <a:bodyPr/>
        <a:lstStyle/>
        <a:p>
          <a:endParaRPr lang="en-US"/>
        </a:p>
      </dgm:t>
    </dgm:pt>
  </dgm:ptLst>
  <dgm:cxnLst>
    <dgm:cxn modelId="{D2A8A65E-4007-9843-9F80-DC0FC45EC72E}" srcId="{CA570AF5-23B3-F543-A8FE-8AEBB434E547}" destId="{A3706265-491F-A64D-9CE0-5325CF6AC053}" srcOrd="1" destOrd="0" parTransId="{AD020F81-D0BF-C442-8684-7FC81B25A952}" sibTransId="{050F79B1-D021-BE42-9460-9151A11A9858}"/>
    <dgm:cxn modelId="{A86BAD3E-829B-3746-9492-8EBE2E279B0A}" srcId="{CA570AF5-23B3-F543-A8FE-8AEBB434E547}" destId="{FE2CAD73-FD7B-1A4A-B74B-4CC4C6BB6726}" srcOrd="2" destOrd="0" parTransId="{0C8020F7-5235-1C41-9858-891C381F2DD6}" sibTransId="{2EE66121-4022-B34C-B72A-6182247644BA}"/>
    <dgm:cxn modelId="{27BBFC4D-661D-4AB8-8A2E-0239CD0C0E07}" type="presOf" srcId="{F0B7F877-83EE-9A49-851B-0A8DE0C03A17}" destId="{2041F0FC-EEC9-B148-9D2E-821350978FFE}" srcOrd="0" destOrd="0" presId="urn:microsoft.com/office/officeart/2005/8/layout/pList2#1"/>
    <dgm:cxn modelId="{8B0FF68C-E0B4-4544-A3F8-28DDBDDF2111}" type="presOf" srcId="{CA570AF5-23B3-F543-A8FE-8AEBB434E547}" destId="{5C00D99D-F24F-5E4A-BE87-72D8E21D5FAE}" srcOrd="0" destOrd="0" presId="urn:microsoft.com/office/officeart/2005/8/layout/pList2#1"/>
    <dgm:cxn modelId="{CF89FDFD-A966-42E2-A1E5-B05427FB118D}" type="presOf" srcId="{C0A3A108-E5A5-5740-9F56-76C83F954E7B}" destId="{2E7A6CBB-F23A-544B-9DB0-A7791E41F21F}" srcOrd="0" destOrd="0" presId="urn:microsoft.com/office/officeart/2005/8/layout/pList2#1"/>
    <dgm:cxn modelId="{BD2345C8-6EB1-5E4B-AFAD-A51000FA3E6C}" srcId="{CA570AF5-23B3-F543-A8FE-8AEBB434E547}" destId="{6EEBEA66-63CC-A441-9E2F-673CC5F42A8B}" srcOrd="0" destOrd="0" parTransId="{E7DB0B00-D536-7448-965B-4522EC585095}" sibTransId="{F0B7F877-83EE-9A49-851B-0A8DE0C03A17}"/>
    <dgm:cxn modelId="{6F93E83F-2537-46F8-93DE-5CBC918863E5}" type="presOf" srcId="{2EE66121-4022-B34C-B72A-6182247644BA}" destId="{0C2A5C16-E482-2246-987C-8C4BD7A154A4}" srcOrd="0" destOrd="0" presId="urn:microsoft.com/office/officeart/2005/8/layout/pList2#1"/>
    <dgm:cxn modelId="{FA60DD6E-5AB2-41B4-B252-9787FA474CCE}" type="presOf" srcId="{FE2CAD73-FD7B-1A4A-B74B-4CC4C6BB6726}" destId="{026120FE-141F-9448-B747-7D7DD66B12CA}" srcOrd="0" destOrd="0" presId="urn:microsoft.com/office/officeart/2005/8/layout/pList2#1"/>
    <dgm:cxn modelId="{6675B5B8-6237-40FF-9081-DCBBCC47B7FE}" type="presOf" srcId="{050F79B1-D021-BE42-9460-9151A11A9858}" destId="{B48861F8-9B8E-B248-8FC5-DBF7CBFDDE32}" srcOrd="0" destOrd="0" presId="urn:microsoft.com/office/officeart/2005/8/layout/pList2#1"/>
    <dgm:cxn modelId="{9F593F00-2EE4-4402-86D6-FD5E73F7B099}" type="presOf" srcId="{6EEBEA66-63CC-A441-9E2F-673CC5F42A8B}" destId="{E105C356-31BC-0749-8A80-18E9632B66B1}" srcOrd="0" destOrd="0" presId="urn:microsoft.com/office/officeart/2005/8/layout/pList2#1"/>
    <dgm:cxn modelId="{4196093E-2A84-134D-97E3-F9B1AF7CD0B4}" srcId="{CA570AF5-23B3-F543-A8FE-8AEBB434E547}" destId="{C0A3A108-E5A5-5740-9F56-76C83F954E7B}" srcOrd="3" destOrd="0" parTransId="{ADCF0DCA-2333-F845-BC4E-6F293E45F3D6}" sibTransId="{1869FB02-D50F-7E4B-ACC4-67989E13C24F}"/>
    <dgm:cxn modelId="{E2B5E855-6E8E-4105-8873-446CBE3BAE06}" type="presOf" srcId="{A3706265-491F-A64D-9CE0-5325CF6AC053}" destId="{06BF7615-0914-7143-A1DD-0774E3882B48}" srcOrd="0" destOrd="0" presId="urn:microsoft.com/office/officeart/2005/8/layout/pList2#1"/>
    <dgm:cxn modelId="{1D59B32F-66DE-4B0D-9974-F18E4393B1B4}" type="presParOf" srcId="{5C00D99D-F24F-5E4A-BE87-72D8E21D5FAE}" destId="{607576EB-4236-F449-A697-F11EC0D108A7}" srcOrd="0" destOrd="0" presId="urn:microsoft.com/office/officeart/2005/8/layout/pList2#1"/>
    <dgm:cxn modelId="{47499143-49EA-47CA-AB31-3FE915174A52}" type="presParOf" srcId="{5C00D99D-F24F-5E4A-BE87-72D8E21D5FAE}" destId="{93C8925A-29C2-2843-82EF-311694721451}" srcOrd="1" destOrd="0" presId="urn:microsoft.com/office/officeart/2005/8/layout/pList2#1"/>
    <dgm:cxn modelId="{BABBDEF4-26C2-4A3D-BCD1-283A0F6D20CC}" type="presParOf" srcId="{93C8925A-29C2-2843-82EF-311694721451}" destId="{25F580DF-0685-784E-8BE3-CAB590735460}" srcOrd="0" destOrd="0" presId="urn:microsoft.com/office/officeart/2005/8/layout/pList2#1"/>
    <dgm:cxn modelId="{EA457981-A055-4810-899B-10636B8143CC}" type="presParOf" srcId="{25F580DF-0685-784E-8BE3-CAB590735460}" destId="{E105C356-31BC-0749-8A80-18E9632B66B1}" srcOrd="0" destOrd="0" presId="urn:microsoft.com/office/officeart/2005/8/layout/pList2#1"/>
    <dgm:cxn modelId="{7EF8E5F1-7233-47CA-908E-F987C4F05AB6}" type="presParOf" srcId="{25F580DF-0685-784E-8BE3-CAB590735460}" destId="{5D9CA842-B65E-AB4F-AC95-F54F1D5C8F1F}" srcOrd="1" destOrd="0" presId="urn:microsoft.com/office/officeart/2005/8/layout/pList2#1"/>
    <dgm:cxn modelId="{BE091382-31F3-4158-A162-196832C9DC1B}" type="presParOf" srcId="{25F580DF-0685-784E-8BE3-CAB590735460}" destId="{B0ECC4B3-2C7F-8A48-9063-8C75D2A01287}" srcOrd="2" destOrd="0" presId="urn:microsoft.com/office/officeart/2005/8/layout/pList2#1"/>
    <dgm:cxn modelId="{8A085387-89F4-4F3E-90FB-BE4AC341FFAA}" type="presParOf" srcId="{93C8925A-29C2-2843-82EF-311694721451}" destId="{2041F0FC-EEC9-B148-9D2E-821350978FFE}" srcOrd="1" destOrd="0" presId="urn:microsoft.com/office/officeart/2005/8/layout/pList2#1"/>
    <dgm:cxn modelId="{C6A6E365-741F-423B-BF56-B6EC44A44D6D}" type="presParOf" srcId="{93C8925A-29C2-2843-82EF-311694721451}" destId="{EB850766-B8DB-C946-83D1-056F992B818C}" srcOrd="2" destOrd="0" presId="urn:microsoft.com/office/officeart/2005/8/layout/pList2#1"/>
    <dgm:cxn modelId="{FA3D7347-9B9C-439C-BDB6-5B6C9AB0830A}" type="presParOf" srcId="{EB850766-B8DB-C946-83D1-056F992B818C}" destId="{06BF7615-0914-7143-A1DD-0774E3882B48}" srcOrd="0" destOrd="0" presId="urn:microsoft.com/office/officeart/2005/8/layout/pList2#1"/>
    <dgm:cxn modelId="{6413DBFD-682D-49AF-9CFF-143BA0754F2F}" type="presParOf" srcId="{EB850766-B8DB-C946-83D1-056F992B818C}" destId="{216EBCA4-A808-8B46-B1C7-61268B123939}" srcOrd="1" destOrd="0" presId="urn:microsoft.com/office/officeart/2005/8/layout/pList2#1"/>
    <dgm:cxn modelId="{B2F2A008-325A-492C-97A4-242B0E731A83}" type="presParOf" srcId="{EB850766-B8DB-C946-83D1-056F992B818C}" destId="{3EA1DC58-42DF-EE43-8E7D-4D56A8C387CA}" srcOrd="2" destOrd="0" presId="urn:microsoft.com/office/officeart/2005/8/layout/pList2#1"/>
    <dgm:cxn modelId="{6022A449-3C54-4C40-B9FC-9F7BAB6F9739}" type="presParOf" srcId="{93C8925A-29C2-2843-82EF-311694721451}" destId="{B48861F8-9B8E-B248-8FC5-DBF7CBFDDE32}" srcOrd="3" destOrd="0" presId="urn:microsoft.com/office/officeart/2005/8/layout/pList2#1"/>
    <dgm:cxn modelId="{3FC07E29-0AF7-44C0-A87C-767D001698AF}" type="presParOf" srcId="{93C8925A-29C2-2843-82EF-311694721451}" destId="{64260132-CBA4-6542-96F1-F31EEC1A3FCE}" srcOrd="4" destOrd="0" presId="urn:microsoft.com/office/officeart/2005/8/layout/pList2#1"/>
    <dgm:cxn modelId="{F6DA1E6E-F468-433E-9595-EC333AACB7AD}" type="presParOf" srcId="{64260132-CBA4-6542-96F1-F31EEC1A3FCE}" destId="{026120FE-141F-9448-B747-7D7DD66B12CA}" srcOrd="0" destOrd="0" presId="urn:microsoft.com/office/officeart/2005/8/layout/pList2#1"/>
    <dgm:cxn modelId="{BAE926DB-FB2F-429A-864C-233F7EAD904F}" type="presParOf" srcId="{64260132-CBA4-6542-96F1-F31EEC1A3FCE}" destId="{60E9300F-0DE0-0241-8E31-5699006A1399}" srcOrd="1" destOrd="0" presId="urn:microsoft.com/office/officeart/2005/8/layout/pList2#1"/>
    <dgm:cxn modelId="{1F5D859B-1851-44CE-ABB1-40E9BCCA2D27}" type="presParOf" srcId="{64260132-CBA4-6542-96F1-F31EEC1A3FCE}" destId="{E026A64A-BE08-B34D-B949-57ADBAFFA24C}" srcOrd="2" destOrd="0" presId="urn:microsoft.com/office/officeart/2005/8/layout/pList2#1"/>
    <dgm:cxn modelId="{C0F6E1A1-BDFA-46C3-8759-FA9218991F15}" type="presParOf" srcId="{93C8925A-29C2-2843-82EF-311694721451}" destId="{0C2A5C16-E482-2246-987C-8C4BD7A154A4}" srcOrd="5" destOrd="0" presId="urn:microsoft.com/office/officeart/2005/8/layout/pList2#1"/>
    <dgm:cxn modelId="{26DB58AE-6F91-4D80-A1F8-D5EEFDE33F37}" type="presParOf" srcId="{93C8925A-29C2-2843-82EF-311694721451}" destId="{CA5F8C49-3A0A-914C-86B5-664BCF87F5CE}" srcOrd="6" destOrd="0" presId="urn:microsoft.com/office/officeart/2005/8/layout/pList2#1"/>
    <dgm:cxn modelId="{E2A69F08-617B-4E90-8A5D-18A7CA8613C2}" type="presParOf" srcId="{CA5F8C49-3A0A-914C-86B5-664BCF87F5CE}" destId="{2E7A6CBB-F23A-544B-9DB0-A7791E41F21F}" srcOrd="0" destOrd="0" presId="urn:microsoft.com/office/officeart/2005/8/layout/pList2#1"/>
    <dgm:cxn modelId="{F439075B-15FE-48B4-BAAB-E2DDE9A79A2B}" type="presParOf" srcId="{CA5F8C49-3A0A-914C-86B5-664BCF87F5CE}" destId="{749CD515-4421-DC47-9FE3-0C0F2C96AD0B}" srcOrd="1" destOrd="0" presId="urn:microsoft.com/office/officeart/2005/8/layout/pList2#1"/>
    <dgm:cxn modelId="{0EE6E50E-A49A-4EEC-85A5-D49692982698}" type="presParOf" srcId="{CA5F8C49-3A0A-914C-86B5-664BCF87F5CE}" destId="{939FA2B8-B79B-5145-8614-57501C3A0B29}" srcOrd="2" destOrd="0" presId="urn:microsoft.com/office/officeart/2005/8/layout/p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57721B-BEC3-5F40-9F75-835FF6573B78}" type="doc">
      <dgm:prSet loTypeId="urn:microsoft.com/office/officeart/2005/8/layout/pList1#1" loCatId="" qsTypeId="urn:microsoft.com/office/officeart/2005/8/quickstyle/simple2" qsCatId="simple" csTypeId="urn:microsoft.com/office/officeart/2005/8/colors/colorful3" csCatId="colorful" phldr="1"/>
      <dgm:spPr/>
      <dgm:t>
        <a:bodyPr/>
        <a:lstStyle/>
        <a:p>
          <a:endParaRPr lang="en-US"/>
        </a:p>
      </dgm:t>
    </dgm:pt>
    <dgm:pt modelId="{62ABA8BF-8212-7646-A06B-FD3F56F2117E}">
      <dgm:prSet/>
      <dgm:spPr/>
      <dgm:t>
        <a:bodyPr/>
        <a:lstStyle/>
        <a:p>
          <a:pPr algn="l"/>
          <a:r>
            <a:rPr lang="en-US" b="1" dirty="0" smtClean="0"/>
            <a:t>TEM of Sesbania roots containing lead in the cells</a:t>
          </a:r>
          <a:endParaRPr lang="en-US" b="1" dirty="0"/>
        </a:p>
      </dgm:t>
    </dgm:pt>
    <dgm:pt modelId="{6BD680E5-8AD8-374F-981B-E9765E100643}" type="parTrans" cxnId="{C7EE0B45-FC77-C946-B21E-25E30931EE29}">
      <dgm:prSet/>
      <dgm:spPr/>
      <dgm:t>
        <a:bodyPr/>
        <a:lstStyle/>
        <a:p>
          <a:endParaRPr lang="en-US"/>
        </a:p>
      </dgm:t>
    </dgm:pt>
    <dgm:pt modelId="{D08A72BE-1D89-1D41-8FB1-C0B119E88C88}" type="sibTrans" cxnId="{C7EE0B45-FC77-C946-B21E-25E30931EE29}">
      <dgm:prSet/>
      <dgm:spPr/>
      <dgm:t>
        <a:bodyPr/>
        <a:lstStyle/>
        <a:p>
          <a:endParaRPr lang="en-US"/>
        </a:p>
      </dgm:t>
    </dgm:pt>
    <dgm:pt modelId="{9797ADF5-75B6-FE41-A5F6-99DE6CE8B656}">
      <dgm:prSet/>
      <dgm:spPr/>
      <dgm:t>
        <a:bodyPr/>
        <a:lstStyle/>
        <a:p>
          <a:r>
            <a:rPr lang="en-US" b="1" dirty="0" smtClean="0"/>
            <a:t>Sahi et al. EST 36, 4676-4680, 2002</a:t>
          </a:r>
          <a:endParaRPr lang="en-US" dirty="0"/>
        </a:p>
      </dgm:t>
    </dgm:pt>
    <dgm:pt modelId="{CC1DED3D-B365-EB4B-A3DE-255B71E40B01}" type="parTrans" cxnId="{70C3A611-C71B-BF4F-AA1C-CB2749CFC3DE}">
      <dgm:prSet/>
      <dgm:spPr/>
      <dgm:t>
        <a:bodyPr/>
        <a:lstStyle/>
        <a:p>
          <a:endParaRPr lang="en-US"/>
        </a:p>
      </dgm:t>
    </dgm:pt>
    <dgm:pt modelId="{FF908FB0-53F3-2940-B07D-829738945089}" type="sibTrans" cxnId="{70C3A611-C71B-BF4F-AA1C-CB2749CFC3DE}">
      <dgm:prSet/>
      <dgm:spPr/>
      <dgm:t>
        <a:bodyPr/>
        <a:lstStyle/>
        <a:p>
          <a:endParaRPr lang="en-US"/>
        </a:p>
      </dgm:t>
    </dgm:pt>
    <dgm:pt modelId="{82F4E28A-088E-F249-AAAF-8A1A929EEC3D}">
      <dgm:prSet/>
      <dgm:spPr/>
      <dgm:t>
        <a:bodyPr/>
        <a:lstStyle/>
        <a:p>
          <a:r>
            <a:rPr lang="en-US" b="1" dirty="0" smtClean="0"/>
            <a:t>Monodisperse spherical gold particles in Sesbania roots. Sharma et al. 2007</a:t>
          </a:r>
          <a:endParaRPr lang="en-US" b="1" dirty="0"/>
        </a:p>
      </dgm:t>
    </dgm:pt>
    <dgm:pt modelId="{6B5F97B4-2EF6-D74F-9DEC-56139FAC5734}" type="parTrans" cxnId="{EFCCCA69-22DC-E34E-BCDB-BDBEF1AB17FB}">
      <dgm:prSet/>
      <dgm:spPr/>
      <dgm:t>
        <a:bodyPr/>
        <a:lstStyle/>
        <a:p>
          <a:endParaRPr lang="en-US"/>
        </a:p>
      </dgm:t>
    </dgm:pt>
    <dgm:pt modelId="{521F41A9-3AAF-4043-B9CE-A21A4F3154D8}" type="sibTrans" cxnId="{EFCCCA69-22DC-E34E-BCDB-BDBEF1AB17FB}">
      <dgm:prSet/>
      <dgm:spPr/>
      <dgm:t>
        <a:bodyPr/>
        <a:lstStyle/>
        <a:p>
          <a:endParaRPr lang="en-US"/>
        </a:p>
      </dgm:t>
    </dgm:pt>
    <dgm:pt modelId="{3A19DE51-200A-9C48-9029-0ECC3CCECD30}">
      <dgm:prSet/>
      <dgm:spPr/>
      <dgm:t>
        <a:bodyPr/>
        <a:lstStyle/>
        <a:p>
          <a:endParaRPr lang="en-US" dirty="0"/>
        </a:p>
      </dgm:t>
    </dgm:pt>
    <dgm:pt modelId="{7D61A0DC-7DB1-4645-BD7D-80037DDB6026}" type="parTrans" cxnId="{6B40BD3D-116C-EF44-A05C-4A208CA0A7EC}">
      <dgm:prSet/>
      <dgm:spPr/>
      <dgm:t>
        <a:bodyPr/>
        <a:lstStyle/>
        <a:p>
          <a:endParaRPr lang="en-US"/>
        </a:p>
      </dgm:t>
    </dgm:pt>
    <dgm:pt modelId="{E36D6457-8D19-1245-9F89-A71C98A0DDC3}" type="sibTrans" cxnId="{6B40BD3D-116C-EF44-A05C-4A208CA0A7EC}">
      <dgm:prSet/>
      <dgm:spPr/>
      <dgm:t>
        <a:bodyPr/>
        <a:lstStyle/>
        <a:p>
          <a:endParaRPr lang="en-US"/>
        </a:p>
      </dgm:t>
    </dgm:pt>
    <dgm:pt modelId="{F2FE9924-290F-7F4B-859E-20808AC446EE}">
      <dgm:prSet/>
      <dgm:spPr/>
      <dgm:t>
        <a:bodyPr/>
        <a:lstStyle/>
        <a:p>
          <a:endParaRPr lang="en-US" b="1" dirty="0"/>
        </a:p>
      </dgm:t>
    </dgm:pt>
    <dgm:pt modelId="{E821579B-DD44-F34F-99D4-8D1508A0E9C5}" type="sibTrans" cxnId="{5811C3AB-23E4-C14A-87CA-56C36E5BBA81}">
      <dgm:prSet/>
      <dgm:spPr/>
      <dgm:t>
        <a:bodyPr/>
        <a:lstStyle/>
        <a:p>
          <a:endParaRPr lang="en-US"/>
        </a:p>
      </dgm:t>
    </dgm:pt>
    <dgm:pt modelId="{1E6A3DD0-497D-F141-9AF6-358C0D9C2B9B}" type="parTrans" cxnId="{5811C3AB-23E4-C14A-87CA-56C36E5BBA81}">
      <dgm:prSet/>
      <dgm:spPr/>
      <dgm:t>
        <a:bodyPr/>
        <a:lstStyle/>
        <a:p>
          <a:endParaRPr lang="en-US"/>
        </a:p>
      </dgm:t>
    </dgm:pt>
    <dgm:pt modelId="{EA36E3C3-2B61-844B-A769-6DE06D348697}" type="pres">
      <dgm:prSet presAssocID="{9557721B-BEC3-5F40-9F75-835FF6573B78}" presName="Name0" presStyleCnt="0">
        <dgm:presLayoutVars>
          <dgm:dir/>
          <dgm:resizeHandles val="exact"/>
        </dgm:presLayoutVars>
      </dgm:prSet>
      <dgm:spPr/>
      <dgm:t>
        <a:bodyPr/>
        <a:lstStyle/>
        <a:p>
          <a:endParaRPr lang="en-US"/>
        </a:p>
      </dgm:t>
    </dgm:pt>
    <dgm:pt modelId="{C3914683-078E-9443-8F75-EAD2655A8BD8}" type="pres">
      <dgm:prSet presAssocID="{62ABA8BF-8212-7646-A06B-FD3F56F2117E}" presName="compNode" presStyleCnt="0"/>
      <dgm:spPr/>
      <dgm:t>
        <a:bodyPr/>
        <a:lstStyle/>
        <a:p>
          <a:endParaRPr lang="en-US"/>
        </a:p>
      </dgm:t>
    </dgm:pt>
    <dgm:pt modelId="{E04184A3-757A-BE46-99CC-5472AB08373F}" type="pres">
      <dgm:prSet presAssocID="{62ABA8BF-8212-7646-A06B-FD3F56F2117E}" presName="pictRect" presStyleLbl="node1" presStyleIdx="0" presStyleCnt="5" custScaleX="121403" custScaleY="174958" custLinFactNeighborX="-27390" custLinFactNeighborY="11509"/>
      <dgm:spPr>
        <a:blipFill rotWithShape="1">
          <a:blip xmlns:r="http://schemas.openxmlformats.org/officeDocument/2006/relationships" r:embed="rId1"/>
          <a:stretch>
            <a:fillRect/>
          </a:stretch>
        </a:blipFill>
      </dgm:spPr>
      <dgm:t>
        <a:bodyPr/>
        <a:lstStyle/>
        <a:p>
          <a:endParaRPr lang="en-US"/>
        </a:p>
      </dgm:t>
    </dgm:pt>
    <dgm:pt modelId="{64CB4BA4-6D27-2A46-B92F-2EC4046AE832}" type="pres">
      <dgm:prSet presAssocID="{62ABA8BF-8212-7646-A06B-FD3F56F2117E}" presName="textRect" presStyleLbl="revTx" presStyleIdx="0" presStyleCnt="5" custScaleX="190154" custScaleY="55776" custLinFactNeighborX="-4292" custLinFactNeighborY="71682">
        <dgm:presLayoutVars>
          <dgm:bulletEnabled val="1"/>
        </dgm:presLayoutVars>
      </dgm:prSet>
      <dgm:spPr/>
      <dgm:t>
        <a:bodyPr/>
        <a:lstStyle/>
        <a:p>
          <a:endParaRPr lang="en-US"/>
        </a:p>
      </dgm:t>
    </dgm:pt>
    <dgm:pt modelId="{ABE4A18D-FEBF-764B-A5C9-CCA0772CB5C1}" type="pres">
      <dgm:prSet presAssocID="{D08A72BE-1D89-1D41-8FB1-C0B119E88C88}" presName="sibTrans" presStyleLbl="sibTrans2D1" presStyleIdx="0" presStyleCnt="0"/>
      <dgm:spPr/>
      <dgm:t>
        <a:bodyPr/>
        <a:lstStyle/>
        <a:p>
          <a:endParaRPr lang="en-US"/>
        </a:p>
      </dgm:t>
    </dgm:pt>
    <dgm:pt modelId="{59D4330C-E2AD-6440-A33F-33AB53EFC174}" type="pres">
      <dgm:prSet presAssocID="{9797ADF5-75B6-FE41-A5F6-99DE6CE8B656}" presName="compNode" presStyleCnt="0"/>
      <dgm:spPr/>
      <dgm:t>
        <a:bodyPr/>
        <a:lstStyle/>
        <a:p>
          <a:endParaRPr lang="en-US"/>
        </a:p>
      </dgm:t>
    </dgm:pt>
    <dgm:pt modelId="{5DF4E0EB-61CE-1348-A4A8-DF78658E68A6}" type="pres">
      <dgm:prSet presAssocID="{9797ADF5-75B6-FE41-A5F6-99DE6CE8B656}" presName="pictRect" presStyleLbl="node1" presStyleIdx="1" presStyleCnt="5" custScaleX="119073" custScaleY="169577" custLinFactNeighborX="-92215" custLinFactNeighborY="10863"/>
      <dgm:spPr>
        <a:blipFill rotWithShape="1">
          <a:blip xmlns:r="http://schemas.openxmlformats.org/officeDocument/2006/relationships" r:embed="rId2"/>
          <a:stretch>
            <a:fillRect/>
          </a:stretch>
        </a:blipFill>
      </dgm:spPr>
      <dgm:t>
        <a:bodyPr/>
        <a:lstStyle/>
        <a:p>
          <a:endParaRPr lang="en-US"/>
        </a:p>
      </dgm:t>
    </dgm:pt>
    <dgm:pt modelId="{5C4998B9-AAA8-B744-BFC4-AEEF0E443CC9}" type="pres">
      <dgm:prSet presAssocID="{9797ADF5-75B6-FE41-A5F6-99DE6CE8B656}" presName="textRect" presStyleLbl="revTx" presStyleIdx="1" presStyleCnt="5" custScaleX="218263" custScaleY="48018" custLinFactNeighborX="-78131" custLinFactNeighborY="68033">
        <dgm:presLayoutVars>
          <dgm:bulletEnabled val="1"/>
        </dgm:presLayoutVars>
      </dgm:prSet>
      <dgm:spPr/>
      <dgm:t>
        <a:bodyPr/>
        <a:lstStyle/>
        <a:p>
          <a:endParaRPr lang="en-US"/>
        </a:p>
      </dgm:t>
    </dgm:pt>
    <dgm:pt modelId="{D7AFA10A-3D2F-2E49-A42C-4ED02763A55D}" type="pres">
      <dgm:prSet presAssocID="{FF908FB0-53F3-2940-B07D-829738945089}" presName="sibTrans" presStyleLbl="sibTrans2D1" presStyleIdx="0" presStyleCnt="0"/>
      <dgm:spPr/>
      <dgm:t>
        <a:bodyPr/>
        <a:lstStyle/>
        <a:p>
          <a:endParaRPr lang="en-US"/>
        </a:p>
      </dgm:t>
    </dgm:pt>
    <dgm:pt modelId="{E3C07E47-265F-5645-8D91-43B4943647DC}" type="pres">
      <dgm:prSet presAssocID="{F2FE9924-290F-7F4B-859E-20808AC446EE}" presName="compNode" presStyleCnt="0"/>
      <dgm:spPr/>
      <dgm:t>
        <a:bodyPr/>
        <a:lstStyle/>
        <a:p>
          <a:endParaRPr lang="en-US"/>
        </a:p>
      </dgm:t>
    </dgm:pt>
    <dgm:pt modelId="{D9193784-8E49-4343-A12C-2347B1FBC4C6}" type="pres">
      <dgm:prSet presAssocID="{F2FE9924-290F-7F4B-859E-20808AC446EE}" presName="pictRect" presStyleLbl="node1" presStyleIdx="2" presStyleCnt="5" custScaleX="113801" custScaleY="153007" custLinFactNeighborX="-9840" custLinFactNeighborY="33279"/>
      <dgm:spPr>
        <a:blipFill rotWithShape="1">
          <a:blip xmlns:r="http://schemas.openxmlformats.org/officeDocument/2006/relationships" r:embed="rId3"/>
          <a:stretch>
            <a:fillRect/>
          </a:stretch>
        </a:blipFill>
      </dgm:spPr>
      <dgm:t>
        <a:bodyPr/>
        <a:lstStyle/>
        <a:p>
          <a:endParaRPr lang="en-US"/>
        </a:p>
      </dgm:t>
    </dgm:pt>
    <dgm:pt modelId="{AEE20582-2BE2-5442-9E5B-239470F96A5E}" type="pres">
      <dgm:prSet presAssocID="{F2FE9924-290F-7F4B-859E-20808AC446EE}" presName="textRect" presStyleLbl="revTx" presStyleIdx="2" presStyleCnt="5" custLinFactX="100000" custLinFactNeighborX="179722" custLinFactNeighborY="-68224">
        <dgm:presLayoutVars>
          <dgm:bulletEnabled val="1"/>
        </dgm:presLayoutVars>
      </dgm:prSet>
      <dgm:spPr/>
      <dgm:t>
        <a:bodyPr/>
        <a:lstStyle/>
        <a:p>
          <a:endParaRPr lang="en-US"/>
        </a:p>
      </dgm:t>
    </dgm:pt>
    <dgm:pt modelId="{A564E698-8A55-DE43-B06F-30B114875E68}" type="pres">
      <dgm:prSet presAssocID="{E821579B-DD44-F34F-99D4-8D1508A0E9C5}" presName="sibTrans" presStyleLbl="sibTrans2D1" presStyleIdx="0" presStyleCnt="0"/>
      <dgm:spPr/>
      <dgm:t>
        <a:bodyPr/>
        <a:lstStyle/>
        <a:p>
          <a:endParaRPr lang="en-US"/>
        </a:p>
      </dgm:t>
    </dgm:pt>
    <dgm:pt modelId="{FA307C08-F595-324F-82B9-1E53A854C5BA}" type="pres">
      <dgm:prSet presAssocID="{82F4E28A-088E-F249-AAAF-8A1A929EEC3D}" presName="compNode" presStyleCnt="0"/>
      <dgm:spPr/>
      <dgm:t>
        <a:bodyPr/>
        <a:lstStyle/>
        <a:p>
          <a:endParaRPr lang="en-US"/>
        </a:p>
      </dgm:t>
    </dgm:pt>
    <dgm:pt modelId="{177BEA92-10DC-AB46-A151-CEA765D1B198}" type="pres">
      <dgm:prSet presAssocID="{82F4E28A-088E-F249-AAAF-8A1A929EEC3D}" presName="pictRect" presStyleLbl="node1" presStyleIdx="3" presStyleCnt="5" custScaleX="120270" custScaleY="150039" custLinFactNeighborX="-1123" custLinFactNeighborY="42089"/>
      <dgm:spPr>
        <a:blipFill rotWithShape="1">
          <a:blip xmlns:r="http://schemas.openxmlformats.org/officeDocument/2006/relationships" r:embed="rId4"/>
          <a:stretch>
            <a:fillRect/>
          </a:stretch>
        </a:blipFill>
      </dgm:spPr>
      <dgm:t>
        <a:bodyPr/>
        <a:lstStyle/>
        <a:p>
          <a:endParaRPr lang="en-US"/>
        </a:p>
      </dgm:t>
    </dgm:pt>
    <dgm:pt modelId="{3E70C0B2-3390-BD47-8939-57E001C56737}" type="pres">
      <dgm:prSet presAssocID="{82F4E28A-088E-F249-AAAF-8A1A929EEC3D}" presName="textRect" presStyleLbl="revTx" presStyleIdx="3" presStyleCnt="5" custScaleX="150004" custScaleY="57586" custLinFactX="33870" custLinFactY="-75138" custLinFactNeighborX="100000" custLinFactNeighborY="-100000">
        <dgm:presLayoutVars>
          <dgm:bulletEnabled val="1"/>
        </dgm:presLayoutVars>
      </dgm:prSet>
      <dgm:spPr/>
      <dgm:t>
        <a:bodyPr/>
        <a:lstStyle/>
        <a:p>
          <a:endParaRPr lang="en-US"/>
        </a:p>
      </dgm:t>
    </dgm:pt>
    <dgm:pt modelId="{468A876C-F8C1-1249-AD03-5FD26AAEF927}" type="pres">
      <dgm:prSet presAssocID="{521F41A9-3AAF-4043-B9CE-A21A4F3154D8}" presName="sibTrans" presStyleLbl="sibTrans2D1" presStyleIdx="0" presStyleCnt="0"/>
      <dgm:spPr/>
      <dgm:t>
        <a:bodyPr/>
        <a:lstStyle/>
        <a:p>
          <a:endParaRPr lang="en-US"/>
        </a:p>
      </dgm:t>
    </dgm:pt>
    <dgm:pt modelId="{4B102AF2-4756-3C4D-8D26-860F33260F4F}" type="pres">
      <dgm:prSet presAssocID="{3A19DE51-200A-9C48-9029-0ECC3CCECD30}" presName="compNode" presStyleCnt="0"/>
      <dgm:spPr/>
      <dgm:t>
        <a:bodyPr/>
        <a:lstStyle/>
        <a:p>
          <a:endParaRPr lang="en-US"/>
        </a:p>
      </dgm:t>
    </dgm:pt>
    <dgm:pt modelId="{640C8F95-8E09-A34A-95F5-82CAFBC0A602}" type="pres">
      <dgm:prSet presAssocID="{3A19DE51-200A-9C48-9029-0ECC3CCECD30}" presName="pictRect" presStyleLbl="node1" presStyleIdx="4" presStyleCnt="5" custScaleX="110402" custScaleY="166416" custLinFactY="-73827" custLinFactNeighborX="-975" custLinFactNeighborY="-100000"/>
      <dgm:spPr>
        <a:blipFill rotWithShape="1">
          <a:blip xmlns:r="http://schemas.openxmlformats.org/officeDocument/2006/relationships" r:embed="rId5"/>
          <a:stretch>
            <a:fillRect/>
          </a:stretch>
        </a:blipFill>
      </dgm:spPr>
      <dgm:t>
        <a:bodyPr/>
        <a:lstStyle/>
        <a:p>
          <a:endParaRPr lang="en-US"/>
        </a:p>
      </dgm:t>
    </dgm:pt>
    <dgm:pt modelId="{7EBC8004-0500-5840-8065-B67CA36FB44C}" type="pres">
      <dgm:prSet presAssocID="{3A19DE51-200A-9C48-9029-0ECC3CCECD30}" presName="textRect" presStyleLbl="revTx" presStyleIdx="4" presStyleCnt="5">
        <dgm:presLayoutVars>
          <dgm:bulletEnabled val="1"/>
        </dgm:presLayoutVars>
      </dgm:prSet>
      <dgm:spPr/>
      <dgm:t>
        <a:bodyPr/>
        <a:lstStyle/>
        <a:p>
          <a:endParaRPr lang="en-US"/>
        </a:p>
      </dgm:t>
    </dgm:pt>
  </dgm:ptLst>
  <dgm:cxnLst>
    <dgm:cxn modelId="{D7649345-7E6D-45E8-ADAC-22504334ABE0}" type="presOf" srcId="{FF908FB0-53F3-2940-B07D-829738945089}" destId="{D7AFA10A-3D2F-2E49-A42C-4ED02763A55D}" srcOrd="0" destOrd="0" presId="urn:microsoft.com/office/officeart/2005/8/layout/pList1#1"/>
    <dgm:cxn modelId="{5811C3AB-23E4-C14A-87CA-56C36E5BBA81}" srcId="{9557721B-BEC3-5F40-9F75-835FF6573B78}" destId="{F2FE9924-290F-7F4B-859E-20808AC446EE}" srcOrd="2" destOrd="0" parTransId="{1E6A3DD0-497D-F141-9AF6-358C0D9C2B9B}" sibTransId="{E821579B-DD44-F34F-99D4-8D1508A0E9C5}"/>
    <dgm:cxn modelId="{E923FA7D-D37A-497C-9FEA-50FEAC00BE36}" type="presOf" srcId="{82F4E28A-088E-F249-AAAF-8A1A929EEC3D}" destId="{3E70C0B2-3390-BD47-8939-57E001C56737}" srcOrd="0" destOrd="0" presId="urn:microsoft.com/office/officeart/2005/8/layout/pList1#1"/>
    <dgm:cxn modelId="{4EC2FE95-5EDD-41BC-84E8-10D4BDD7DB0A}" type="presOf" srcId="{D08A72BE-1D89-1D41-8FB1-C0B119E88C88}" destId="{ABE4A18D-FEBF-764B-A5C9-CCA0772CB5C1}" srcOrd="0" destOrd="0" presId="urn:microsoft.com/office/officeart/2005/8/layout/pList1#1"/>
    <dgm:cxn modelId="{C7EE0B45-FC77-C946-B21E-25E30931EE29}" srcId="{9557721B-BEC3-5F40-9F75-835FF6573B78}" destId="{62ABA8BF-8212-7646-A06B-FD3F56F2117E}" srcOrd="0" destOrd="0" parTransId="{6BD680E5-8AD8-374F-981B-E9765E100643}" sibTransId="{D08A72BE-1D89-1D41-8FB1-C0B119E88C88}"/>
    <dgm:cxn modelId="{5C69DFDE-ED4D-4024-93A5-BDAB5F33FEA1}" type="presOf" srcId="{E821579B-DD44-F34F-99D4-8D1508A0E9C5}" destId="{A564E698-8A55-DE43-B06F-30B114875E68}" srcOrd="0" destOrd="0" presId="urn:microsoft.com/office/officeart/2005/8/layout/pList1#1"/>
    <dgm:cxn modelId="{72EABB9A-FD40-4C66-9280-9C8EE38D1199}" type="presOf" srcId="{62ABA8BF-8212-7646-A06B-FD3F56F2117E}" destId="{64CB4BA4-6D27-2A46-B92F-2EC4046AE832}" srcOrd="0" destOrd="0" presId="urn:microsoft.com/office/officeart/2005/8/layout/pList1#1"/>
    <dgm:cxn modelId="{04258B0A-12FC-485F-8BD6-049D1D491F2E}" type="presOf" srcId="{9797ADF5-75B6-FE41-A5F6-99DE6CE8B656}" destId="{5C4998B9-AAA8-B744-BFC4-AEEF0E443CC9}" srcOrd="0" destOrd="0" presId="urn:microsoft.com/office/officeart/2005/8/layout/pList1#1"/>
    <dgm:cxn modelId="{EFCCCA69-22DC-E34E-BCDB-BDBEF1AB17FB}" srcId="{9557721B-BEC3-5F40-9F75-835FF6573B78}" destId="{82F4E28A-088E-F249-AAAF-8A1A929EEC3D}" srcOrd="3" destOrd="0" parTransId="{6B5F97B4-2EF6-D74F-9DEC-56139FAC5734}" sibTransId="{521F41A9-3AAF-4043-B9CE-A21A4F3154D8}"/>
    <dgm:cxn modelId="{05C70BC4-9666-4725-BAFF-EA7B1262B9B2}" type="presOf" srcId="{3A19DE51-200A-9C48-9029-0ECC3CCECD30}" destId="{7EBC8004-0500-5840-8065-B67CA36FB44C}" srcOrd="0" destOrd="0" presId="urn:microsoft.com/office/officeart/2005/8/layout/pList1#1"/>
    <dgm:cxn modelId="{6B40BD3D-116C-EF44-A05C-4A208CA0A7EC}" srcId="{9557721B-BEC3-5F40-9F75-835FF6573B78}" destId="{3A19DE51-200A-9C48-9029-0ECC3CCECD30}" srcOrd="4" destOrd="0" parTransId="{7D61A0DC-7DB1-4645-BD7D-80037DDB6026}" sibTransId="{E36D6457-8D19-1245-9F89-A71C98A0DDC3}"/>
    <dgm:cxn modelId="{681BC0EC-150B-4AAB-94FA-5FFF49291A49}" type="presOf" srcId="{F2FE9924-290F-7F4B-859E-20808AC446EE}" destId="{AEE20582-2BE2-5442-9E5B-239470F96A5E}" srcOrd="0" destOrd="0" presId="urn:microsoft.com/office/officeart/2005/8/layout/pList1#1"/>
    <dgm:cxn modelId="{CE159D98-3AC4-4EC9-8D6E-89EC2FF7CBC7}" type="presOf" srcId="{9557721B-BEC3-5F40-9F75-835FF6573B78}" destId="{EA36E3C3-2B61-844B-A769-6DE06D348697}" srcOrd="0" destOrd="0" presId="urn:microsoft.com/office/officeart/2005/8/layout/pList1#1"/>
    <dgm:cxn modelId="{9EBEE50C-D52E-4269-8206-40D2278D6C7A}" type="presOf" srcId="{521F41A9-3AAF-4043-B9CE-A21A4F3154D8}" destId="{468A876C-F8C1-1249-AD03-5FD26AAEF927}" srcOrd="0" destOrd="0" presId="urn:microsoft.com/office/officeart/2005/8/layout/pList1#1"/>
    <dgm:cxn modelId="{70C3A611-C71B-BF4F-AA1C-CB2749CFC3DE}" srcId="{9557721B-BEC3-5F40-9F75-835FF6573B78}" destId="{9797ADF5-75B6-FE41-A5F6-99DE6CE8B656}" srcOrd="1" destOrd="0" parTransId="{CC1DED3D-B365-EB4B-A3DE-255B71E40B01}" sibTransId="{FF908FB0-53F3-2940-B07D-829738945089}"/>
    <dgm:cxn modelId="{B01075D3-0D01-4D17-9FBD-4A954ECA2551}" type="presParOf" srcId="{EA36E3C3-2B61-844B-A769-6DE06D348697}" destId="{C3914683-078E-9443-8F75-EAD2655A8BD8}" srcOrd="0" destOrd="0" presId="urn:microsoft.com/office/officeart/2005/8/layout/pList1#1"/>
    <dgm:cxn modelId="{16079ACE-DED1-4041-AA70-F7C0744B83EB}" type="presParOf" srcId="{C3914683-078E-9443-8F75-EAD2655A8BD8}" destId="{E04184A3-757A-BE46-99CC-5472AB08373F}" srcOrd="0" destOrd="0" presId="urn:microsoft.com/office/officeart/2005/8/layout/pList1#1"/>
    <dgm:cxn modelId="{04507506-34CC-4D15-84BA-60A121143C3D}" type="presParOf" srcId="{C3914683-078E-9443-8F75-EAD2655A8BD8}" destId="{64CB4BA4-6D27-2A46-B92F-2EC4046AE832}" srcOrd="1" destOrd="0" presId="urn:microsoft.com/office/officeart/2005/8/layout/pList1#1"/>
    <dgm:cxn modelId="{3E6120E4-FBD1-478A-9C55-30000695D2F9}" type="presParOf" srcId="{EA36E3C3-2B61-844B-A769-6DE06D348697}" destId="{ABE4A18D-FEBF-764B-A5C9-CCA0772CB5C1}" srcOrd="1" destOrd="0" presId="urn:microsoft.com/office/officeart/2005/8/layout/pList1#1"/>
    <dgm:cxn modelId="{49163399-2CD0-4094-833B-C424B5F33EA7}" type="presParOf" srcId="{EA36E3C3-2B61-844B-A769-6DE06D348697}" destId="{59D4330C-E2AD-6440-A33F-33AB53EFC174}" srcOrd="2" destOrd="0" presId="urn:microsoft.com/office/officeart/2005/8/layout/pList1#1"/>
    <dgm:cxn modelId="{B0D2FEA7-AD31-43BC-B265-81A391F02E7C}" type="presParOf" srcId="{59D4330C-E2AD-6440-A33F-33AB53EFC174}" destId="{5DF4E0EB-61CE-1348-A4A8-DF78658E68A6}" srcOrd="0" destOrd="0" presId="urn:microsoft.com/office/officeart/2005/8/layout/pList1#1"/>
    <dgm:cxn modelId="{9E4A98DF-C108-46D7-A961-27D655F6A489}" type="presParOf" srcId="{59D4330C-E2AD-6440-A33F-33AB53EFC174}" destId="{5C4998B9-AAA8-B744-BFC4-AEEF0E443CC9}" srcOrd="1" destOrd="0" presId="urn:microsoft.com/office/officeart/2005/8/layout/pList1#1"/>
    <dgm:cxn modelId="{2E7507A1-67C7-47A5-A3C5-0C158A2190A7}" type="presParOf" srcId="{EA36E3C3-2B61-844B-A769-6DE06D348697}" destId="{D7AFA10A-3D2F-2E49-A42C-4ED02763A55D}" srcOrd="3" destOrd="0" presId="urn:microsoft.com/office/officeart/2005/8/layout/pList1#1"/>
    <dgm:cxn modelId="{33A7CB35-B168-4D00-B3A6-3D3CD8AF462D}" type="presParOf" srcId="{EA36E3C3-2B61-844B-A769-6DE06D348697}" destId="{E3C07E47-265F-5645-8D91-43B4943647DC}" srcOrd="4" destOrd="0" presId="urn:microsoft.com/office/officeart/2005/8/layout/pList1#1"/>
    <dgm:cxn modelId="{4793B75E-357D-4CC1-B9B4-459F668AC39A}" type="presParOf" srcId="{E3C07E47-265F-5645-8D91-43B4943647DC}" destId="{D9193784-8E49-4343-A12C-2347B1FBC4C6}" srcOrd="0" destOrd="0" presId="urn:microsoft.com/office/officeart/2005/8/layout/pList1#1"/>
    <dgm:cxn modelId="{E534B900-E493-4C74-BF35-BE6F4A985C75}" type="presParOf" srcId="{E3C07E47-265F-5645-8D91-43B4943647DC}" destId="{AEE20582-2BE2-5442-9E5B-239470F96A5E}" srcOrd="1" destOrd="0" presId="urn:microsoft.com/office/officeart/2005/8/layout/pList1#1"/>
    <dgm:cxn modelId="{ABEACEF2-B5B5-477B-883E-8290F2FB46E9}" type="presParOf" srcId="{EA36E3C3-2B61-844B-A769-6DE06D348697}" destId="{A564E698-8A55-DE43-B06F-30B114875E68}" srcOrd="5" destOrd="0" presId="urn:microsoft.com/office/officeart/2005/8/layout/pList1#1"/>
    <dgm:cxn modelId="{1D61BAAC-FB3A-4157-8AC8-60879AC66286}" type="presParOf" srcId="{EA36E3C3-2B61-844B-A769-6DE06D348697}" destId="{FA307C08-F595-324F-82B9-1E53A854C5BA}" srcOrd="6" destOrd="0" presId="urn:microsoft.com/office/officeart/2005/8/layout/pList1#1"/>
    <dgm:cxn modelId="{E380BEEB-415C-4F14-B47A-33C6DD6C6562}" type="presParOf" srcId="{FA307C08-F595-324F-82B9-1E53A854C5BA}" destId="{177BEA92-10DC-AB46-A151-CEA765D1B198}" srcOrd="0" destOrd="0" presId="urn:microsoft.com/office/officeart/2005/8/layout/pList1#1"/>
    <dgm:cxn modelId="{306B0589-DEE5-4CC1-BA9D-CFCD389686DA}" type="presParOf" srcId="{FA307C08-F595-324F-82B9-1E53A854C5BA}" destId="{3E70C0B2-3390-BD47-8939-57E001C56737}" srcOrd="1" destOrd="0" presId="urn:microsoft.com/office/officeart/2005/8/layout/pList1#1"/>
    <dgm:cxn modelId="{474B34C2-33D5-4A75-83D6-31442DEB55A5}" type="presParOf" srcId="{EA36E3C3-2B61-844B-A769-6DE06D348697}" destId="{468A876C-F8C1-1249-AD03-5FD26AAEF927}" srcOrd="7" destOrd="0" presId="urn:microsoft.com/office/officeart/2005/8/layout/pList1#1"/>
    <dgm:cxn modelId="{DCA13747-9A28-4869-97DB-33263C977114}" type="presParOf" srcId="{EA36E3C3-2B61-844B-A769-6DE06D348697}" destId="{4B102AF2-4756-3C4D-8D26-860F33260F4F}" srcOrd="8" destOrd="0" presId="urn:microsoft.com/office/officeart/2005/8/layout/pList1#1"/>
    <dgm:cxn modelId="{9E027D47-A880-4E0A-99F3-18C246D1BABB}" type="presParOf" srcId="{4B102AF2-4756-3C4D-8D26-860F33260F4F}" destId="{640C8F95-8E09-A34A-95F5-82CAFBC0A602}" srcOrd="0" destOrd="0" presId="urn:microsoft.com/office/officeart/2005/8/layout/pList1#1"/>
    <dgm:cxn modelId="{7381790F-4219-41A7-94E0-18A330F824A4}" type="presParOf" srcId="{4B102AF2-4756-3C4D-8D26-860F33260F4F}" destId="{7EBC8004-0500-5840-8065-B67CA36FB44C}" srcOrd="1" destOrd="0" presId="urn:microsoft.com/office/officeart/2005/8/layout/pLis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C09F7A-1C9B-DD46-A3CF-3AAD25626381}" type="doc">
      <dgm:prSet loTypeId="urn:microsoft.com/office/officeart/2008/layout/CircularPictureCallout" loCatId="" qsTypeId="urn:microsoft.com/office/officeart/2005/8/quickstyle/simple4" qsCatId="simple" csTypeId="urn:microsoft.com/office/officeart/2005/8/colors/accent1_2" csCatId="accent1" phldr="1"/>
      <dgm:spPr/>
      <dgm:t>
        <a:bodyPr/>
        <a:lstStyle/>
        <a:p>
          <a:endParaRPr lang="en-US"/>
        </a:p>
      </dgm:t>
    </dgm:pt>
    <dgm:pt modelId="{C4C8193C-BFD5-A54D-83B0-AC261277A5F5}">
      <dgm:prSet phldrT="[Text]" phldr="1"/>
      <dgm:spPr/>
      <dgm:t>
        <a:bodyPr/>
        <a:lstStyle/>
        <a:p>
          <a:endParaRPr lang="en-US" dirty="0">
            <a:solidFill>
              <a:schemeClr val="tx1">
                <a:lumMod val="75000"/>
                <a:lumOff val="25000"/>
              </a:schemeClr>
            </a:solidFill>
          </a:endParaRPr>
        </a:p>
      </dgm:t>
    </dgm:pt>
    <dgm:pt modelId="{C16631C6-F0F6-6C47-A57C-B5FF8037C0D6}" type="parTrans" cxnId="{31E6C623-5A75-EB4E-B04A-9B3AA2D5F612}">
      <dgm:prSet/>
      <dgm:spPr/>
      <dgm:t>
        <a:bodyPr/>
        <a:lstStyle/>
        <a:p>
          <a:endParaRPr lang="en-US"/>
        </a:p>
      </dgm:t>
    </dgm:pt>
    <dgm:pt modelId="{D0DEF75C-B9F6-EF4A-A932-95603CB11007}" type="sibTrans" cxnId="{31E6C623-5A75-EB4E-B04A-9B3AA2D5F612}">
      <dgm:prSet/>
      <dgm:spPr>
        <a:blipFill rotWithShape="1">
          <a:blip xmlns:r="http://schemas.openxmlformats.org/officeDocument/2006/relationships" r:embed="rId1"/>
          <a:stretch>
            <a:fillRect/>
          </a:stretch>
        </a:blipFill>
      </dgm:spPr>
      <dgm:t>
        <a:bodyPr/>
        <a:lstStyle/>
        <a:p>
          <a:endParaRPr lang="en-US">
            <a:solidFill>
              <a:schemeClr val="tx1">
                <a:lumMod val="65000"/>
                <a:lumOff val="35000"/>
              </a:schemeClr>
            </a:solidFill>
          </a:endParaRPr>
        </a:p>
      </dgm:t>
    </dgm:pt>
    <dgm:pt modelId="{1DB530BD-DD5D-8249-A9F1-7D89D5CEA1A1}">
      <dgm:prSet phldrT="[Text]" phldr="1"/>
      <dgm:spPr/>
      <dgm:t>
        <a:bodyPr/>
        <a:lstStyle/>
        <a:p>
          <a:endParaRPr lang="en-US"/>
        </a:p>
      </dgm:t>
    </dgm:pt>
    <dgm:pt modelId="{D01C9B56-D87D-4044-838B-82D09CF7657F}" type="parTrans" cxnId="{CCF8570C-0491-094D-8705-920463F4E188}">
      <dgm:prSet/>
      <dgm:spPr/>
      <dgm:t>
        <a:bodyPr/>
        <a:lstStyle/>
        <a:p>
          <a:endParaRPr lang="en-US"/>
        </a:p>
      </dgm:t>
    </dgm:pt>
    <dgm:pt modelId="{50A3F78F-6A06-2147-B6D9-E83DCB328A2C}" type="sibTrans" cxnId="{CCF8570C-0491-094D-8705-920463F4E188}">
      <dgm:prSet/>
      <dgm:spPr>
        <a:blipFill rotWithShape="1">
          <a:blip xmlns:r="http://schemas.openxmlformats.org/officeDocument/2006/relationships" r:embed="rId2"/>
          <a:stretch>
            <a:fillRect/>
          </a:stretch>
        </a:blipFill>
      </dgm:spPr>
      <dgm:t>
        <a:bodyPr/>
        <a:lstStyle/>
        <a:p>
          <a:endParaRPr lang="en-US"/>
        </a:p>
      </dgm:t>
    </dgm:pt>
    <dgm:pt modelId="{C0BE45A7-862B-C949-B5B8-4D122067BB3C}">
      <dgm:prSet/>
      <dgm:spPr/>
      <dgm:t>
        <a:bodyPr/>
        <a:lstStyle/>
        <a:p>
          <a:endParaRPr lang="en-US" dirty="0"/>
        </a:p>
      </dgm:t>
    </dgm:pt>
    <dgm:pt modelId="{CB4CE735-7532-E54D-80CE-4671825DDD8F}" type="parTrans" cxnId="{99196A81-893A-9848-A214-67CDBDD2CC08}">
      <dgm:prSet/>
      <dgm:spPr/>
      <dgm:t>
        <a:bodyPr/>
        <a:lstStyle/>
        <a:p>
          <a:endParaRPr lang="en-US"/>
        </a:p>
      </dgm:t>
    </dgm:pt>
    <dgm:pt modelId="{AB280E75-B540-5A42-A5A2-C0A2C606D5FF}" type="sibTrans" cxnId="{99196A81-893A-9848-A214-67CDBDD2CC08}">
      <dgm:prSet/>
      <dgm:spPr>
        <a:blipFill rotWithShape="1">
          <a:blip xmlns:r="http://schemas.openxmlformats.org/officeDocument/2006/relationships" r:embed="rId3"/>
          <a:stretch>
            <a:fillRect/>
          </a:stretch>
        </a:blipFill>
      </dgm:spPr>
      <dgm:t>
        <a:bodyPr/>
        <a:lstStyle/>
        <a:p>
          <a:endParaRPr lang="en-US"/>
        </a:p>
      </dgm:t>
    </dgm:pt>
    <dgm:pt modelId="{975E399F-1A8C-E54E-893F-16EE0BE876DA}">
      <dgm:prSet phldrT="[Text]"/>
      <dgm:spPr/>
      <dgm:t>
        <a:bodyPr/>
        <a:lstStyle/>
        <a:p>
          <a:r>
            <a:rPr lang="en-US" b="1" dirty="0" smtClean="0">
              <a:solidFill>
                <a:srgbClr val="008000"/>
              </a:solidFill>
            </a:rPr>
            <a:t>Maggie Mahan is examining algal cultures grown in different nutrients</a:t>
          </a:r>
          <a:endParaRPr lang="en-US" b="1" dirty="0">
            <a:solidFill>
              <a:srgbClr val="008000"/>
            </a:solidFill>
          </a:endParaRPr>
        </a:p>
      </dgm:t>
    </dgm:pt>
    <dgm:pt modelId="{CE7DFE5A-1A31-8448-9243-435F4B788489}" type="sibTrans" cxnId="{AB11A23A-4A4F-534B-89C0-A7DDD1BC30E0}">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6000" r="-26000"/>
          </a:stretch>
        </a:blipFill>
      </dgm:spPr>
      <dgm:t>
        <a:bodyPr/>
        <a:lstStyle/>
        <a:p>
          <a:endParaRPr lang="en-US"/>
        </a:p>
      </dgm:t>
    </dgm:pt>
    <dgm:pt modelId="{3C9F99EA-020C-F34F-8531-041AA082B88F}" type="parTrans" cxnId="{AB11A23A-4A4F-534B-89C0-A7DDD1BC30E0}">
      <dgm:prSet/>
      <dgm:spPr/>
      <dgm:t>
        <a:bodyPr/>
        <a:lstStyle/>
        <a:p>
          <a:endParaRPr lang="en-US"/>
        </a:p>
      </dgm:t>
    </dgm:pt>
    <dgm:pt modelId="{3ABBD510-A642-0744-B660-6DAF4F6599F8}">
      <dgm:prSet phldrT="[Text]" phldr="1"/>
      <dgm:spPr/>
      <dgm:t>
        <a:bodyPr/>
        <a:lstStyle/>
        <a:p>
          <a:endParaRPr lang="en-US" dirty="0">
            <a:solidFill>
              <a:schemeClr val="bg2">
                <a:lumMod val="50000"/>
              </a:schemeClr>
            </a:solidFill>
          </a:endParaRPr>
        </a:p>
      </dgm:t>
    </dgm:pt>
    <dgm:pt modelId="{16AAAAE0-6C6B-2F4B-9294-548FC2CFEE91}" type="sibTrans" cxnId="{364BF48F-D31F-9747-8CCA-92C795FC9BD3}">
      <dgm:prSet/>
      <dgm:spPr>
        <a:blipFill rotWithShape="1">
          <a:blip xmlns:r="http://schemas.openxmlformats.org/officeDocument/2006/relationships" r:embed="rId5"/>
          <a:stretch>
            <a:fillRect/>
          </a:stretch>
        </a:blipFill>
      </dgm:spPr>
      <dgm:t>
        <a:bodyPr/>
        <a:lstStyle/>
        <a:p>
          <a:endParaRPr lang="en-US"/>
        </a:p>
      </dgm:t>
    </dgm:pt>
    <dgm:pt modelId="{93C23377-DCEA-CA49-A038-6FEFC8C2AF53}" type="parTrans" cxnId="{364BF48F-D31F-9747-8CCA-92C795FC9BD3}">
      <dgm:prSet/>
      <dgm:spPr/>
      <dgm:t>
        <a:bodyPr/>
        <a:lstStyle/>
        <a:p>
          <a:endParaRPr lang="en-US"/>
        </a:p>
      </dgm:t>
    </dgm:pt>
    <dgm:pt modelId="{154EC2D5-7A99-B444-A535-E74DCD2669A7}" type="pres">
      <dgm:prSet presAssocID="{DCC09F7A-1C9B-DD46-A3CF-3AAD25626381}" presName="Name0" presStyleCnt="0">
        <dgm:presLayoutVars>
          <dgm:chMax val="7"/>
          <dgm:chPref val="7"/>
          <dgm:dir/>
        </dgm:presLayoutVars>
      </dgm:prSet>
      <dgm:spPr/>
      <dgm:t>
        <a:bodyPr/>
        <a:lstStyle/>
        <a:p>
          <a:endParaRPr lang="en-US"/>
        </a:p>
      </dgm:t>
    </dgm:pt>
    <dgm:pt modelId="{6759C81A-7956-504D-A79A-45C6200DE70D}" type="pres">
      <dgm:prSet presAssocID="{DCC09F7A-1C9B-DD46-A3CF-3AAD25626381}" presName="Name1" presStyleCnt="0"/>
      <dgm:spPr/>
    </dgm:pt>
    <dgm:pt modelId="{8794B98E-1BB4-9441-8AA5-F305232D4581}" type="pres">
      <dgm:prSet presAssocID="{CE7DFE5A-1A31-8448-9243-435F4B788489}" presName="picture_1" presStyleCnt="0"/>
      <dgm:spPr/>
    </dgm:pt>
    <dgm:pt modelId="{2230BCA2-9BBE-894D-8A52-B9404B197BC1}" type="pres">
      <dgm:prSet presAssocID="{CE7DFE5A-1A31-8448-9243-435F4B788489}" presName="pictureRepeatNode" presStyleLbl="alignImgPlace1" presStyleIdx="0" presStyleCnt="5" custLinFactNeighborX="-17665" custLinFactNeighborY="-1993"/>
      <dgm:spPr/>
      <dgm:t>
        <a:bodyPr/>
        <a:lstStyle/>
        <a:p>
          <a:endParaRPr lang="en-US"/>
        </a:p>
      </dgm:t>
    </dgm:pt>
    <dgm:pt modelId="{05CC4EBF-EC8E-0C4D-AD6A-F2662BD253FC}" type="pres">
      <dgm:prSet presAssocID="{975E399F-1A8C-E54E-893F-16EE0BE876DA}" presName="text_1" presStyleLbl="node1" presStyleIdx="0" presStyleCnt="0" custScaleX="155410" custScaleY="77727" custLinFactY="35598" custLinFactNeighborX="18260" custLinFactNeighborY="100000">
        <dgm:presLayoutVars>
          <dgm:bulletEnabled val="1"/>
        </dgm:presLayoutVars>
      </dgm:prSet>
      <dgm:spPr/>
      <dgm:t>
        <a:bodyPr/>
        <a:lstStyle/>
        <a:p>
          <a:endParaRPr lang="en-US"/>
        </a:p>
      </dgm:t>
    </dgm:pt>
    <dgm:pt modelId="{3B3C55A0-B313-E343-BC3F-7CF146B3D374}" type="pres">
      <dgm:prSet presAssocID="{D0DEF75C-B9F6-EF4A-A932-95603CB11007}" presName="picture_2" presStyleCnt="0"/>
      <dgm:spPr/>
    </dgm:pt>
    <dgm:pt modelId="{F8D11D72-663D-BF44-B93D-9A07104DEE47}" type="pres">
      <dgm:prSet presAssocID="{D0DEF75C-B9F6-EF4A-A932-95603CB11007}" presName="pictureRepeatNode" presStyleLbl="alignImgPlace1" presStyleIdx="1" presStyleCnt="5" custScaleX="228539" custScaleY="210686" custLinFactNeighborX="48140" custLinFactNeighborY="-32868"/>
      <dgm:spPr/>
      <dgm:t>
        <a:bodyPr/>
        <a:lstStyle/>
        <a:p>
          <a:endParaRPr lang="en-US"/>
        </a:p>
      </dgm:t>
    </dgm:pt>
    <dgm:pt modelId="{1A0A8D04-5991-0342-8B71-4CAF365BF06D}" type="pres">
      <dgm:prSet presAssocID="{C4C8193C-BFD5-A54D-83B0-AC261277A5F5}" presName="line_2" presStyleLbl="parChTrans1D1" presStyleIdx="0" presStyleCnt="4"/>
      <dgm:spPr/>
    </dgm:pt>
    <dgm:pt modelId="{9B1EB026-6291-2D4A-8056-BB0DEE19E2CA}" type="pres">
      <dgm:prSet presAssocID="{C4C8193C-BFD5-A54D-83B0-AC261277A5F5}" presName="textparent_2" presStyleLbl="node1" presStyleIdx="0" presStyleCnt="0"/>
      <dgm:spPr/>
    </dgm:pt>
    <dgm:pt modelId="{9427684A-5C4E-0A43-B954-B71A9DD2F270}" type="pres">
      <dgm:prSet presAssocID="{C4C8193C-BFD5-A54D-83B0-AC261277A5F5}" presName="text_2" presStyleLbl="revTx" presStyleIdx="0" presStyleCnt="4">
        <dgm:presLayoutVars>
          <dgm:bulletEnabled val="1"/>
        </dgm:presLayoutVars>
      </dgm:prSet>
      <dgm:spPr/>
      <dgm:t>
        <a:bodyPr/>
        <a:lstStyle/>
        <a:p>
          <a:endParaRPr lang="en-US"/>
        </a:p>
      </dgm:t>
    </dgm:pt>
    <dgm:pt modelId="{21CC296B-928C-DF45-BB9F-1548ADF106B4}" type="pres">
      <dgm:prSet presAssocID="{16AAAAE0-6C6B-2F4B-9294-548FC2CFEE91}" presName="picture_3" presStyleCnt="0"/>
      <dgm:spPr/>
    </dgm:pt>
    <dgm:pt modelId="{D99CAD52-0368-3041-BFDA-14BBD1F12168}" type="pres">
      <dgm:prSet presAssocID="{16AAAAE0-6C6B-2F4B-9294-548FC2CFEE91}" presName="pictureRepeatNode" presStyleLbl="alignImgPlace1" presStyleIdx="2" presStyleCnt="5" custScaleX="216767" custScaleY="217556" custLinFactNeighborX="-37443" custLinFactNeighborY="-18665"/>
      <dgm:spPr/>
      <dgm:t>
        <a:bodyPr/>
        <a:lstStyle/>
        <a:p>
          <a:endParaRPr lang="en-US"/>
        </a:p>
      </dgm:t>
    </dgm:pt>
    <dgm:pt modelId="{DD5A01DA-4FD8-E34B-89C7-458705A27E90}" type="pres">
      <dgm:prSet presAssocID="{3ABBD510-A642-0744-B660-6DAF4F6599F8}" presName="line_3" presStyleLbl="parChTrans1D1" presStyleIdx="1" presStyleCnt="4"/>
      <dgm:spPr/>
    </dgm:pt>
    <dgm:pt modelId="{C45D1620-D2F5-F04A-B4B0-3A2888F5D946}" type="pres">
      <dgm:prSet presAssocID="{3ABBD510-A642-0744-B660-6DAF4F6599F8}" presName="textparent_3" presStyleLbl="node1" presStyleIdx="0" presStyleCnt="0"/>
      <dgm:spPr/>
    </dgm:pt>
    <dgm:pt modelId="{DD5D8BF4-3A47-C643-AF45-C4F6D0900ACC}" type="pres">
      <dgm:prSet presAssocID="{3ABBD510-A642-0744-B660-6DAF4F6599F8}" presName="text_3" presStyleLbl="revTx" presStyleIdx="1" presStyleCnt="4">
        <dgm:presLayoutVars>
          <dgm:bulletEnabled val="1"/>
        </dgm:presLayoutVars>
      </dgm:prSet>
      <dgm:spPr/>
      <dgm:t>
        <a:bodyPr/>
        <a:lstStyle/>
        <a:p>
          <a:endParaRPr lang="en-US"/>
        </a:p>
      </dgm:t>
    </dgm:pt>
    <dgm:pt modelId="{5C382FDD-FE2C-4D47-8E46-4073BD2E18AE}" type="pres">
      <dgm:prSet presAssocID="{50A3F78F-6A06-2147-B6D9-E83DCB328A2C}" presName="picture_4" presStyleCnt="0"/>
      <dgm:spPr/>
    </dgm:pt>
    <dgm:pt modelId="{03404C34-838F-B440-82DD-232388878114}" type="pres">
      <dgm:prSet presAssocID="{50A3F78F-6A06-2147-B6D9-E83DCB328A2C}" presName="pictureRepeatNode" presStyleLbl="alignImgPlace1" presStyleIdx="3" presStyleCnt="5" custScaleX="212176" custScaleY="212352" custLinFactNeighborX="-35964" custLinFactNeighborY="18314"/>
      <dgm:spPr/>
      <dgm:t>
        <a:bodyPr/>
        <a:lstStyle/>
        <a:p>
          <a:endParaRPr lang="en-US"/>
        </a:p>
      </dgm:t>
    </dgm:pt>
    <dgm:pt modelId="{A1DBC3D1-19AA-344C-896A-D3188AB7FAF2}" type="pres">
      <dgm:prSet presAssocID="{1DB530BD-DD5D-8249-A9F1-7D89D5CEA1A1}" presName="line_4" presStyleLbl="parChTrans1D1" presStyleIdx="2" presStyleCnt="4"/>
      <dgm:spPr/>
    </dgm:pt>
    <dgm:pt modelId="{A63E96BC-F804-D044-A863-98B63185500D}" type="pres">
      <dgm:prSet presAssocID="{1DB530BD-DD5D-8249-A9F1-7D89D5CEA1A1}" presName="textparent_4" presStyleLbl="node1" presStyleIdx="0" presStyleCnt="0"/>
      <dgm:spPr/>
    </dgm:pt>
    <dgm:pt modelId="{E52EE541-4BF0-2A4D-9665-02F8D5BCBF53}" type="pres">
      <dgm:prSet presAssocID="{1DB530BD-DD5D-8249-A9F1-7D89D5CEA1A1}" presName="text_4" presStyleLbl="revTx" presStyleIdx="2" presStyleCnt="4">
        <dgm:presLayoutVars>
          <dgm:bulletEnabled val="1"/>
        </dgm:presLayoutVars>
      </dgm:prSet>
      <dgm:spPr/>
      <dgm:t>
        <a:bodyPr/>
        <a:lstStyle/>
        <a:p>
          <a:endParaRPr lang="en-US"/>
        </a:p>
      </dgm:t>
    </dgm:pt>
    <dgm:pt modelId="{B384A540-8A96-5F41-B7F9-3D004AF5AFB6}" type="pres">
      <dgm:prSet presAssocID="{AB280E75-B540-5A42-A5A2-C0A2C606D5FF}" presName="picture_5" presStyleCnt="0"/>
      <dgm:spPr/>
    </dgm:pt>
    <dgm:pt modelId="{BF85E5B0-1108-974D-A430-B17FB865AC93}" type="pres">
      <dgm:prSet presAssocID="{AB280E75-B540-5A42-A5A2-C0A2C606D5FF}" presName="pictureRepeatNode" presStyleLbl="alignImgPlace1" presStyleIdx="4" presStyleCnt="5" custScaleX="231003" custScaleY="217530" custLinFactNeighborX="57653" custLinFactNeighborY="32868"/>
      <dgm:spPr/>
      <dgm:t>
        <a:bodyPr/>
        <a:lstStyle/>
        <a:p>
          <a:endParaRPr lang="en-US"/>
        </a:p>
      </dgm:t>
    </dgm:pt>
    <dgm:pt modelId="{DD1BEBAE-5B77-2043-BBFC-8F519435051A}" type="pres">
      <dgm:prSet presAssocID="{C0BE45A7-862B-C949-B5B8-4D122067BB3C}" presName="line_5" presStyleLbl="parChTrans1D1" presStyleIdx="3" presStyleCnt="4"/>
      <dgm:spPr/>
    </dgm:pt>
    <dgm:pt modelId="{12131AA9-A8DC-E64A-8E6E-2D6EB755B48C}" type="pres">
      <dgm:prSet presAssocID="{C0BE45A7-862B-C949-B5B8-4D122067BB3C}" presName="textparent_5" presStyleLbl="node1" presStyleIdx="0" presStyleCnt="0"/>
      <dgm:spPr/>
    </dgm:pt>
    <dgm:pt modelId="{DCA8803A-3BE1-4545-8259-5C5A99148181}" type="pres">
      <dgm:prSet presAssocID="{C0BE45A7-862B-C949-B5B8-4D122067BB3C}" presName="text_5" presStyleLbl="revTx" presStyleIdx="3" presStyleCnt="4">
        <dgm:presLayoutVars>
          <dgm:bulletEnabled val="1"/>
        </dgm:presLayoutVars>
      </dgm:prSet>
      <dgm:spPr/>
      <dgm:t>
        <a:bodyPr/>
        <a:lstStyle/>
        <a:p>
          <a:endParaRPr lang="en-US"/>
        </a:p>
      </dgm:t>
    </dgm:pt>
  </dgm:ptLst>
  <dgm:cxnLst>
    <dgm:cxn modelId="{65FC3181-9C74-4F01-993E-06FF0AD40B3E}" type="presOf" srcId="{975E399F-1A8C-E54E-893F-16EE0BE876DA}" destId="{05CC4EBF-EC8E-0C4D-AD6A-F2662BD253FC}" srcOrd="0" destOrd="0" presId="urn:microsoft.com/office/officeart/2008/layout/CircularPictureCallout"/>
    <dgm:cxn modelId="{370F2B9E-5CC2-4D91-8ABE-A43F786458F4}" type="presOf" srcId="{C4C8193C-BFD5-A54D-83B0-AC261277A5F5}" destId="{9427684A-5C4E-0A43-B954-B71A9DD2F270}" srcOrd="0" destOrd="0" presId="urn:microsoft.com/office/officeart/2008/layout/CircularPictureCallout"/>
    <dgm:cxn modelId="{29107B1A-E415-4B85-A60E-6074DA9EE706}" type="presOf" srcId="{CE7DFE5A-1A31-8448-9243-435F4B788489}" destId="{2230BCA2-9BBE-894D-8A52-B9404B197BC1}" srcOrd="0" destOrd="0" presId="urn:microsoft.com/office/officeart/2008/layout/CircularPictureCallout"/>
    <dgm:cxn modelId="{364BF48F-D31F-9747-8CCA-92C795FC9BD3}" srcId="{DCC09F7A-1C9B-DD46-A3CF-3AAD25626381}" destId="{3ABBD510-A642-0744-B660-6DAF4F6599F8}" srcOrd="2" destOrd="0" parTransId="{93C23377-DCEA-CA49-A038-6FEFC8C2AF53}" sibTransId="{16AAAAE0-6C6B-2F4B-9294-548FC2CFEE91}"/>
    <dgm:cxn modelId="{99196A81-893A-9848-A214-67CDBDD2CC08}" srcId="{DCC09F7A-1C9B-DD46-A3CF-3AAD25626381}" destId="{C0BE45A7-862B-C949-B5B8-4D122067BB3C}" srcOrd="4" destOrd="0" parTransId="{CB4CE735-7532-E54D-80CE-4671825DDD8F}" sibTransId="{AB280E75-B540-5A42-A5A2-C0A2C606D5FF}"/>
    <dgm:cxn modelId="{DEAA21F7-B0EC-410B-9279-579C5DCBC866}" type="presOf" srcId="{3ABBD510-A642-0744-B660-6DAF4F6599F8}" destId="{DD5D8BF4-3A47-C643-AF45-C4F6D0900ACC}" srcOrd="0" destOrd="0" presId="urn:microsoft.com/office/officeart/2008/layout/CircularPictureCallout"/>
    <dgm:cxn modelId="{1B1A8415-29D3-48D5-96DC-B58C6EE9859A}" type="presOf" srcId="{1DB530BD-DD5D-8249-A9F1-7D89D5CEA1A1}" destId="{E52EE541-4BF0-2A4D-9665-02F8D5BCBF53}" srcOrd="0" destOrd="0" presId="urn:microsoft.com/office/officeart/2008/layout/CircularPictureCallout"/>
    <dgm:cxn modelId="{75D7E9FA-4CCA-4190-8B8F-F5C19AE284F6}" type="presOf" srcId="{50A3F78F-6A06-2147-B6D9-E83DCB328A2C}" destId="{03404C34-838F-B440-82DD-232388878114}" srcOrd="0" destOrd="0" presId="urn:microsoft.com/office/officeart/2008/layout/CircularPictureCallout"/>
    <dgm:cxn modelId="{AB11A23A-4A4F-534B-89C0-A7DDD1BC30E0}" srcId="{DCC09F7A-1C9B-DD46-A3CF-3AAD25626381}" destId="{975E399F-1A8C-E54E-893F-16EE0BE876DA}" srcOrd="0" destOrd="0" parTransId="{3C9F99EA-020C-F34F-8531-041AA082B88F}" sibTransId="{CE7DFE5A-1A31-8448-9243-435F4B788489}"/>
    <dgm:cxn modelId="{CCF8570C-0491-094D-8705-920463F4E188}" srcId="{DCC09F7A-1C9B-DD46-A3CF-3AAD25626381}" destId="{1DB530BD-DD5D-8249-A9F1-7D89D5CEA1A1}" srcOrd="3" destOrd="0" parTransId="{D01C9B56-D87D-4044-838B-82D09CF7657F}" sibTransId="{50A3F78F-6A06-2147-B6D9-E83DCB328A2C}"/>
    <dgm:cxn modelId="{5EA59F7A-40AA-423E-B50A-188C98A91F1D}" type="presOf" srcId="{C0BE45A7-862B-C949-B5B8-4D122067BB3C}" destId="{DCA8803A-3BE1-4545-8259-5C5A99148181}" srcOrd="0" destOrd="0" presId="urn:microsoft.com/office/officeart/2008/layout/CircularPictureCallout"/>
    <dgm:cxn modelId="{31E6C623-5A75-EB4E-B04A-9B3AA2D5F612}" srcId="{DCC09F7A-1C9B-DD46-A3CF-3AAD25626381}" destId="{C4C8193C-BFD5-A54D-83B0-AC261277A5F5}" srcOrd="1" destOrd="0" parTransId="{C16631C6-F0F6-6C47-A57C-B5FF8037C0D6}" sibTransId="{D0DEF75C-B9F6-EF4A-A932-95603CB11007}"/>
    <dgm:cxn modelId="{E0D45543-F767-40EE-8156-406BB26D4049}" type="presOf" srcId="{16AAAAE0-6C6B-2F4B-9294-548FC2CFEE91}" destId="{D99CAD52-0368-3041-BFDA-14BBD1F12168}" srcOrd="0" destOrd="0" presId="urn:microsoft.com/office/officeart/2008/layout/CircularPictureCallout"/>
    <dgm:cxn modelId="{ED39EE68-4705-41D1-9BAB-0F20677C7CF4}" type="presOf" srcId="{DCC09F7A-1C9B-DD46-A3CF-3AAD25626381}" destId="{154EC2D5-7A99-B444-A535-E74DCD2669A7}" srcOrd="0" destOrd="0" presId="urn:microsoft.com/office/officeart/2008/layout/CircularPictureCallout"/>
    <dgm:cxn modelId="{4875D761-5D8A-4ABA-81E4-C2AD07B10397}" type="presOf" srcId="{D0DEF75C-B9F6-EF4A-A932-95603CB11007}" destId="{F8D11D72-663D-BF44-B93D-9A07104DEE47}" srcOrd="0" destOrd="0" presId="urn:microsoft.com/office/officeart/2008/layout/CircularPictureCallout"/>
    <dgm:cxn modelId="{136AEDE8-F107-43D2-A836-2C247CAC4053}" type="presOf" srcId="{AB280E75-B540-5A42-A5A2-C0A2C606D5FF}" destId="{BF85E5B0-1108-974D-A430-B17FB865AC93}" srcOrd="0" destOrd="0" presId="urn:microsoft.com/office/officeart/2008/layout/CircularPictureCallout"/>
    <dgm:cxn modelId="{DF562C46-2BFD-4FB0-AD3D-FE9AE74DF687}" type="presParOf" srcId="{154EC2D5-7A99-B444-A535-E74DCD2669A7}" destId="{6759C81A-7956-504D-A79A-45C6200DE70D}" srcOrd="0" destOrd="0" presId="urn:microsoft.com/office/officeart/2008/layout/CircularPictureCallout"/>
    <dgm:cxn modelId="{CAF9C689-B847-4C2B-A52C-6E904641FE9F}" type="presParOf" srcId="{6759C81A-7956-504D-A79A-45C6200DE70D}" destId="{8794B98E-1BB4-9441-8AA5-F305232D4581}" srcOrd="0" destOrd="0" presId="urn:microsoft.com/office/officeart/2008/layout/CircularPictureCallout"/>
    <dgm:cxn modelId="{A08BE8AE-49D3-4D2A-B54C-5DBD242CD449}" type="presParOf" srcId="{8794B98E-1BB4-9441-8AA5-F305232D4581}" destId="{2230BCA2-9BBE-894D-8A52-B9404B197BC1}" srcOrd="0" destOrd="0" presId="urn:microsoft.com/office/officeart/2008/layout/CircularPictureCallout"/>
    <dgm:cxn modelId="{97AD4D22-DD94-4EA0-B93F-2AA3E0D4B07F}" type="presParOf" srcId="{6759C81A-7956-504D-A79A-45C6200DE70D}" destId="{05CC4EBF-EC8E-0C4D-AD6A-F2662BD253FC}" srcOrd="1" destOrd="0" presId="urn:microsoft.com/office/officeart/2008/layout/CircularPictureCallout"/>
    <dgm:cxn modelId="{3B9173F6-4B8F-40D4-B1C5-5ED02D76CE43}" type="presParOf" srcId="{6759C81A-7956-504D-A79A-45C6200DE70D}" destId="{3B3C55A0-B313-E343-BC3F-7CF146B3D374}" srcOrd="2" destOrd="0" presId="urn:microsoft.com/office/officeart/2008/layout/CircularPictureCallout"/>
    <dgm:cxn modelId="{6A9ADE81-2E31-4713-ACE3-145356251A5B}" type="presParOf" srcId="{3B3C55A0-B313-E343-BC3F-7CF146B3D374}" destId="{F8D11D72-663D-BF44-B93D-9A07104DEE47}" srcOrd="0" destOrd="0" presId="urn:microsoft.com/office/officeart/2008/layout/CircularPictureCallout"/>
    <dgm:cxn modelId="{1D6F7BBF-2119-4D5E-8997-E18DC2224DE4}" type="presParOf" srcId="{6759C81A-7956-504D-A79A-45C6200DE70D}" destId="{1A0A8D04-5991-0342-8B71-4CAF365BF06D}" srcOrd="3" destOrd="0" presId="urn:microsoft.com/office/officeart/2008/layout/CircularPictureCallout"/>
    <dgm:cxn modelId="{E6CF409D-0BF2-4B0B-AAB4-FB2AAB22B8A5}" type="presParOf" srcId="{6759C81A-7956-504D-A79A-45C6200DE70D}" destId="{9B1EB026-6291-2D4A-8056-BB0DEE19E2CA}" srcOrd="4" destOrd="0" presId="urn:microsoft.com/office/officeart/2008/layout/CircularPictureCallout"/>
    <dgm:cxn modelId="{32291104-06E2-4040-A401-E0B5045DC213}" type="presParOf" srcId="{9B1EB026-6291-2D4A-8056-BB0DEE19E2CA}" destId="{9427684A-5C4E-0A43-B954-B71A9DD2F270}" srcOrd="0" destOrd="0" presId="urn:microsoft.com/office/officeart/2008/layout/CircularPictureCallout"/>
    <dgm:cxn modelId="{5C38A018-F3E9-490A-A4C4-A64259F20C0B}" type="presParOf" srcId="{6759C81A-7956-504D-A79A-45C6200DE70D}" destId="{21CC296B-928C-DF45-BB9F-1548ADF106B4}" srcOrd="5" destOrd="0" presId="urn:microsoft.com/office/officeart/2008/layout/CircularPictureCallout"/>
    <dgm:cxn modelId="{4D3990B4-0BD2-4064-9201-5DDED1703FC5}" type="presParOf" srcId="{21CC296B-928C-DF45-BB9F-1548ADF106B4}" destId="{D99CAD52-0368-3041-BFDA-14BBD1F12168}" srcOrd="0" destOrd="0" presId="urn:microsoft.com/office/officeart/2008/layout/CircularPictureCallout"/>
    <dgm:cxn modelId="{49DC2A60-9EE5-4D02-9945-626A37A88D8C}" type="presParOf" srcId="{6759C81A-7956-504D-A79A-45C6200DE70D}" destId="{DD5A01DA-4FD8-E34B-89C7-458705A27E90}" srcOrd="6" destOrd="0" presId="urn:microsoft.com/office/officeart/2008/layout/CircularPictureCallout"/>
    <dgm:cxn modelId="{7DDDC355-A536-4BFF-AF36-78A160435CFB}" type="presParOf" srcId="{6759C81A-7956-504D-A79A-45C6200DE70D}" destId="{C45D1620-D2F5-F04A-B4B0-3A2888F5D946}" srcOrd="7" destOrd="0" presId="urn:microsoft.com/office/officeart/2008/layout/CircularPictureCallout"/>
    <dgm:cxn modelId="{2126784B-32AE-40D4-8372-24DF7214F62E}" type="presParOf" srcId="{C45D1620-D2F5-F04A-B4B0-3A2888F5D946}" destId="{DD5D8BF4-3A47-C643-AF45-C4F6D0900ACC}" srcOrd="0" destOrd="0" presId="urn:microsoft.com/office/officeart/2008/layout/CircularPictureCallout"/>
    <dgm:cxn modelId="{3F27632D-9F60-44AA-B02F-9DB738B32C54}" type="presParOf" srcId="{6759C81A-7956-504D-A79A-45C6200DE70D}" destId="{5C382FDD-FE2C-4D47-8E46-4073BD2E18AE}" srcOrd="8" destOrd="0" presId="urn:microsoft.com/office/officeart/2008/layout/CircularPictureCallout"/>
    <dgm:cxn modelId="{5B34A2DD-52D0-436B-B297-36C9DB21406C}" type="presParOf" srcId="{5C382FDD-FE2C-4D47-8E46-4073BD2E18AE}" destId="{03404C34-838F-B440-82DD-232388878114}" srcOrd="0" destOrd="0" presId="urn:microsoft.com/office/officeart/2008/layout/CircularPictureCallout"/>
    <dgm:cxn modelId="{D5A947C9-4E9B-47C9-81A8-5C52C3975F90}" type="presParOf" srcId="{6759C81A-7956-504D-A79A-45C6200DE70D}" destId="{A1DBC3D1-19AA-344C-896A-D3188AB7FAF2}" srcOrd="9" destOrd="0" presId="urn:microsoft.com/office/officeart/2008/layout/CircularPictureCallout"/>
    <dgm:cxn modelId="{E493E7C2-D993-4F50-B372-9BDD71589D7A}" type="presParOf" srcId="{6759C81A-7956-504D-A79A-45C6200DE70D}" destId="{A63E96BC-F804-D044-A863-98B63185500D}" srcOrd="10" destOrd="0" presId="urn:microsoft.com/office/officeart/2008/layout/CircularPictureCallout"/>
    <dgm:cxn modelId="{BEB5B8F2-6934-41B4-8C50-370A9D0F9005}" type="presParOf" srcId="{A63E96BC-F804-D044-A863-98B63185500D}" destId="{E52EE541-4BF0-2A4D-9665-02F8D5BCBF53}" srcOrd="0" destOrd="0" presId="urn:microsoft.com/office/officeart/2008/layout/CircularPictureCallout"/>
    <dgm:cxn modelId="{04946CA6-0B23-4120-8941-19917E6F9B75}" type="presParOf" srcId="{6759C81A-7956-504D-A79A-45C6200DE70D}" destId="{B384A540-8A96-5F41-B7F9-3D004AF5AFB6}" srcOrd="11" destOrd="0" presId="urn:microsoft.com/office/officeart/2008/layout/CircularPictureCallout"/>
    <dgm:cxn modelId="{D50430D0-BC66-4406-B7C7-29923D878C65}" type="presParOf" srcId="{B384A540-8A96-5F41-B7F9-3D004AF5AFB6}" destId="{BF85E5B0-1108-974D-A430-B17FB865AC93}" srcOrd="0" destOrd="0" presId="urn:microsoft.com/office/officeart/2008/layout/CircularPictureCallout"/>
    <dgm:cxn modelId="{09DB27FF-BE9A-4123-A9CC-B85EA3A98D78}" type="presParOf" srcId="{6759C81A-7956-504D-A79A-45C6200DE70D}" destId="{DD1BEBAE-5B77-2043-BBFC-8F519435051A}" srcOrd="12" destOrd="0" presId="urn:microsoft.com/office/officeart/2008/layout/CircularPictureCallout"/>
    <dgm:cxn modelId="{6964E342-4801-49E6-B2B8-4F412C57ABC4}" type="presParOf" srcId="{6759C81A-7956-504D-A79A-45C6200DE70D}" destId="{12131AA9-A8DC-E64A-8E6E-2D6EB755B48C}" srcOrd="13" destOrd="0" presId="urn:microsoft.com/office/officeart/2008/layout/CircularPictureCallout"/>
    <dgm:cxn modelId="{15C961F1-F9A7-4F03-A571-D384554D42DA}" type="presParOf" srcId="{12131AA9-A8DC-E64A-8E6E-2D6EB755B48C}" destId="{DCA8803A-3BE1-4545-8259-5C5A99148181}"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image" Target="../media/image5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95032E-387C-45CB-A42B-AA7DD69F1EB1}" type="datetimeFigureOut">
              <a:rPr lang="en-US" smtClean="0"/>
              <a:pPr/>
              <a:t>7/18/2014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D6B1EC-F775-4D50-98C0-95B58C4E530B}" type="slidenum">
              <a:rPr lang="en-US" smtClean="0"/>
              <a:pPr/>
              <a:t>‹#›</a:t>
            </a:fld>
            <a:endParaRPr lang="en-US"/>
          </a:p>
        </p:txBody>
      </p:sp>
    </p:spTree>
    <p:extLst>
      <p:ext uri="{BB962C8B-B14F-4D97-AF65-F5344CB8AC3E}">
        <p14:creationId xmlns:p14="http://schemas.microsoft.com/office/powerpoint/2010/main" val="1692214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D6B1EC-F775-4D50-98C0-95B58C4E530B}" type="slidenum">
              <a:rPr lang="en-US" smtClean="0"/>
              <a:pPr/>
              <a:t>3</a:t>
            </a:fld>
            <a:endParaRPr lang="en-US"/>
          </a:p>
        </p:txBody>
      </p:sp>
    </p:spTree>
    <p:extLst>
      <p:ext uri="{BB962C8B-B14F-4D97-AF65-F5344CB8AC3E}">
        <p14:creationId xmlns:p14="http://schemas.microsoft.com/office/powerpoint/2010/main" val="146876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None/>
            </a:pPr>
            <a:r>
              <a:rPr lang="en-US" dirty="0" smtClean="0"/>
              <a:t>I use field and laboratory experimentation in conjunction with molecular genetic tools to understand local adaptation, speciation, and gene flow using amphibian species as models. My goal is to provide empirical data that are relevant to the conservation and management of amphibian populations while simultaneously improving our understanding of evolutionary mechanisms in general.</a:t>
            </a:r>
          </a:p>
          <a:p>
            <a:endParaRPr lang="en-US" dirty="0"/>
          </a:p>
        </p:txBody>
      </p:sp>
      <p:sp>
        <p:nvSpPr>
          <p:cNvPr id="4" name="Slide Number Placeholder 3"/>
          <p:cNvSpPr>
            <a:spLocks noGrp="1"/>
          </p:cNvSpPr>
          <p:nvPr>
            <p:ph type="sldNum" sz="quarter" idx="10"/>
          </p:nvPr>
        </p:nvSpPr>
        <p:spPr/>
        <p:txBody>
          <a:bodyPr/>
          <a:lstStyle/>
          <a:p>
            <a:fld id="{23D0F526-72D0-1945-8F56-36D6460E81E2}" type="slidenum">
              <a:rPr lang="en-US" smtClean="0"/>
              <a:pPr/>
              <a:t>42</a:t>
            </a:fld>
            <a:endParaRPr lang="en-US"/>
          </a:p>
        </p:txBody>
      </p:sp>
    </p:spTree>
    <p:extLst>
      <p:ext uri="{BB962C8B-B14F-4D97-AF65-F5344CB8AC3E}">
        <p14:creationId xmlns:p14="http://schemas.microsoft.com/office/powerpoint/2010/main" val="3738792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Current graduate research in the Johnson lab involves</a:t>
            </a:r>
            <a:r>
              <a:rPr lang="en-US" baseline="0" dirty="0" smtClean="0"/>
              <a:t> landscape genetics of the marbled salamander at Mammoth Cave Natl. Park. Landscape genetics identifies patterns of gene flow (red arrows) among breeding sites (blue dots), and correlates genetic structure with landscape attributes such as habitat composition and migratory barriers such as roads and rivers. These data are important for improving our understanding of appropriate methods for integrating human activities with the needs of forest-associated, pond-breeding amphibians.</a:t>
            </a:r>
            <a:endParaRPr lang="en-US" dirty="0"/>
          </a:p>
        </p:txBody>
      </p:sp>
      <p:sp>
        <p:nvSpPr>
          <p:cNvPr id="4" name="Slide Number Placeholder 3"/>
          <p:cNvSpPr>
            <a:spLocks noGrp="1"/>
          </p:cNvSpPr>
          <p:nvPr>
            <p:ph type="sldNum" sz="quarter" idx="10"/>
          </p:nvPr>
        </p:nvSpPr>
        <p:spPr/>
        <p:txBody>
          <a:bodyPr/>
          <a:lstStyle/>
          <a:p>
            <a:fld id="{23D0F526-72D0-1945-8F56-36D6460E81E2}" type="slidenum">
              <a:rPr lang="en-US" smtClean="0"/>
              <a:pPr/>
              <a:t>43</a:t>
            </a:fld>
            <a:endParaRPr lang="en-US"/>
          </a:p>
        </p:txBody>
      </p:sp>
    </p:spTree>
    <p:extLst>
      <p:ext uri="{BB962C8B-B14F-4D97-AF65-F5344CB8AC3E}">
        <p14:creationId xmlns:p14="http://schemas.microsoft.com/office/powerpoint/2010/main" val="742505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Undergraduate opportunities in the Johnson Lab</a:t>
            </a:r>
            <a:r>
              <a:rPr lang="en-US" baseline="0" dirty="0" smtClean="0"/>
              <a:t> include laboratory experiments in evolutionary biology and molecular genetics and field experiences in Kentucky and beyond. Top left: Rearing of hundreds of salamander larvae in individual deli cups to understand the effects of hybridization on phenotypic evolution and viability; top right: Isolation of DNA from salamander tissues for amplification via PCR and genotyping in the Biotechnology Center; bottom left: seining for salamander larvae in ephemeral ponds for excision of tail tips for genetic analysis; bottom right: Student research presentation (Biotech REU).</a:t>
            </a:r>
            <a:endParaRPr lang="en-US" dirty="0"/>
          </a:p>
        </p:txBody>
      </p:sp>
      <p:sp>
        <p:nvSpPr>
          <p:cNvPr id="4" name="Slide Number Placeholder 3"/>
          <p:cNvSpPr>
            <a:spLocks noGrp="1"/>
          </p:cNvSpPr>
          <p:nvPr>
            <p:ph type="sldNum" sz="quarter" idx="10"/>
          </p:nvPr>
        </p:nvSpPr>
        <p:spPr/>
        <p:txBody>
          <a:bodyPr/>
          <a:lstStyle/>
          <a:p>
            <a:fld id="{23D0F526-72D0-1945-8F56-36D6460E81E2}" type="slidenum">
              <a:rPr lang="en-US" smtClean="0"/>
              <a:pPr/>
              <a:t>44</a:t>
            </a:fld>
            <a:endParaRPr lang="en-US"/>
          </a:p>
        </p:txBody>
      </p:sp>
    </p:spTree>
    <p:extLst>
      <p:ext uri="{BB962C8B-B14F-4D97-AF65-F5344CB8AC3E}">
        <p14:creationId xmlns:p14="http://schemas.microsoft.com/office/powerpoint/2010/main" val="478426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4E07E3-5C69-0A46-8AF9-14E68B9A57B8}" type="slidenum">
              <a:rPr lang="en-US" smtClean="0"/>
              <a:pPr/>
              <a:t>75</a:t>
            </a:fld>
            <a:endParaRPr lang="en-US"/>
          </a:p>
        </p:txBody>
      </p:sp>
    </p:spTree>
    <p:extLst>
      <p:ext uri="{BB962C8B-B14F-4D97-AF65-F5344CB8AC3E}">
        <p14:creationId xmlns:p14="http://schemas.microsoft.com/office/powerpoint/2010/main" val="3697999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8FBA21-5F0A-4631-8C88-9CED29DBFE2E}" type="slidenum">
              <a:rPr lang="en-US" smtClean="0"/>
              <a:pPr/>
              <a:t>86</a:t>
            </a:fld>
            <a:endParaRPr lang="en-US"/>
          </a:p>
        </p:txBody>
      </p:sp>
    </p:spTree>
    <p:extLst>
      <p:ext uri="{BB962C8B-B14F-4D97-AF65-F5344CB8AC3E}">
        <p14:creationId xmlns:p14="http://schemas.microsoft.com/office/powerpoint/2010/main" val="22296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AE374DE-07DB-4E4B-90F5-04FB48AB9C76}" type="slidenum">
              <a:rPr lang="en-US" smtClean="0"/>
              <a:pPr/>
              <a:t>97</a:t>
            </a:fld>
            <a:endParaRPr lang="en-US"/>
          </a:p>
        </p:txBody>
      </p:sp>
    </p:spTree>
    <p:extLst>
      <p:ext uri="{BB962C8B-B14F-4D97-AF65-F5344CB8AC3E}">
        <p14:creationId xmlns:p14="http://schemas.microsoft.com/office/powerpoint/2010/main" val="303949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994A45-64E2-4C34-8906-BA223974AF51}" type="datetimeFigureOut">
              <a:rPr lang="en-US" smtClean="0"/>
              <a:pPr/>
              <a:t>7/18/2014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88739-8F96-4736-97B2-F9B1F8B48690}" type="slidenum">
              <a:rPr lang="en-US" smtClean="0"/>
              <a:pPr/>
              <a:t>‹#›</a:t>
            </a:fld>
            <a:endParaRPr lang="en-US"/>
          </a:p>
        </p:txBody>
      </p:sp>
    </p:spTree>
    <p:extLst>
      <p:ext uri="{BB962C8B-B14F-4D97-AF65-F5344CB8AC3E}">
        <p14:creationId xmlns:p14="http://schemas.microsoft.com/office/powerpoint/2010/main" val="906080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994A45-64E2-4C34-8906-BA223974AF51}" type="datetimeFigureOut">
              <a:rPr lang="en-US" smtClean="0"/>
              <a:pPr/>
              <a:t>7/18/2014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88739-8F96-4736-97B2-F9B1F8B48690}" type="slidenum">
              <a:rPr lang="en-US" smtClean="0"/>
              <a:pPr/>
              <a:t>‹#›</a:t>
            </a:fld>
            <a:endParaRPr lang="en-US"/>
          </a:p>
        </p:txBody>
      </p:sp>
    </p:spTree>
    <p:extLst>
      <p:ext uri="{BB962C8B-B14F-4D97-AF65-F5344CB8AC3E}">
        <p14:creationId xmlns:p14="http://schemas.microsoft.com/office/powerpoint/2010/main" val="149496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994A45-64E2-4C34-8906-BA223974AF51}" type="datetimeFigureOut">
              <a:rPr lang="en-US" smtClean="0"/>
              <a:pPr/>
              <a:t>7/18/2014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88739-8F96-4736-97B2-F9B1F8B48690}" type="slidenum">
              <a:rPr lang="en-US" smtClean="0"/>
              <a:pPr/>
              <a:t>‹#›</a:t>
            </a:fld>
            <a:endParaRPr lang="en-US"/>
          </a:p>
        </p:txBody>
      </p:sp>
    </p:spTree>
    <p:extLst>
      <p:ext uri="{BB962C8B-B14F-4D97-AF65-F5344CB8AC3E}">
        <p14:creationId xmlns:p14="http://schemas.microsoft.com/office/powerpoint/2010/main" val="2436973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7/18/2014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2030077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7/18/2014</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529834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7/18/2014</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17937397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7/18/2014</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6544848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7/18/2014</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0724629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7/18/2014</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69705601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7/18/2014</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33260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AF51D2D-ADF0-4CB0-8244-3BEC27D8F47A}" type="datetimeFigureOut">
              <a:rPr lang="en-US" smtClean="0">
                <a:solidFill>
                  <a:prstClr val="black"/>
                </a:solidFill>
              </a:rPr>
              <a:pPr/>
              <a:t>7/18/2014</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4861674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994A45-64E2-4C34-8906-BA223974AF51}" type="datetimeFigureOut">
              <a:rPr lang="en-US" smtClean="0"/>
              <a:pPr/>
              <a:t>7/18/2014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88739-8F96-4736-97B2-F9B1F8B48690}" type="slidenum">
              <a:rPr lang="en-US" smtClean="0"/>
              <a:pPr/>
              <a:t>‹#›</a:t>
            </a:fld>
            <a:endParaRPr lang="en-US"/>
          </a:p>
        </p:txBody>
      </p:sp>
    </p:spTree>
    <p:extLst>
      <p:ext uri="{BB962C8B-B14F-4D97-AF65-F5344CB8AC3E}">
        <p14:creationId xmlns:p14="http://schemas.microsoft.com/office/powerpoint/2010/main" val="1571264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7/18/2014</a:t>
            </a:fld>
            <a:endParaRPr 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1802358266"/>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7/18/2014</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94684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7/18/2014</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14166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7/18/2014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1079326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7/18/2014</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216999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7/18/2014</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3764457455"/>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7/18/2014</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665134323"/>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7/18/2014</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7901250"/>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7/18/2014</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463913630"/>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7/18/2014</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4316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994A45-64E2-4C34-8906-BA223974AF51}" type="datetimeFigureOut">
              <a:rPr lang="en-US" smtClean="0"/>
              <a:pPr/>
              <a:t>7/18/2014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88739-8F96-4736-97B2-F9B1F8B48690}" type="slidenum">
              <a:rPr lang="en-US" smtClean="0"/>
              <a:pPr/>
              <a:t>‹#›</a:t>
            </a:fld>
            <a:endParaRPr lang="en-US"/>
          </a:p>
        </p:txBody>
      </p:sp>
    </p:spTree>
    <p:extLst>
      <p:ext uri="{BB962C8B-B14F-4D97-AF65-F5344CB8AC3E}">
        <p14:creationId xmlns:p14="http://schemas.microsoft.com/office/powerpoint/2010/main" val="3391365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AF51D2D-ADF0-4CB0-8244-3BEC27D8F47A}" type="datetimeFigureOut">
              <a:rPr lang="en-US" smtClean="0">
                <a:solidFill>
                  <a:prstClr val="black"/>
                </a:solidFill>
              </a:rPr>
              <a:pPr/>
              <a:t>7/18/2014</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8285857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7/18/2014</a:t>
            </a:fld>
            <a:endParaRPr 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3425947517"/>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7/18/2014</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720567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7/18/2014</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3268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7/18/2014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2455950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7/18/2014</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036350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7/18/2014</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2351277277"/>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7/18/2014</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938541087"/>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7/18/2014</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86915977"/>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7/18/2014</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87885350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994A45-64E2-4C34-8906-BA223974AF51}" type="datetimeFigureOut">
              <a:rPr lang="en-US" smtClean="0"/>
              <a:pPr/>
              <a:t>7/18/2014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288739-8F96-4736-97B2-F9B1F8B48690}" type="slidenum">
              <a:rPr lang="en-US" smtClean="0"/>
              <a:pPr/>
              <a:t>‹#›</a:t>
            </a:fld>
            <a:endParaRPr lang="en-US"/>
          </a:p>
        </p:txBody>
      </p:sp>
    </p:spTree>
    <p:extLst>
      <p:ext uri="{BB962C8B-B14F-4D97-AF65-F5344CB8AC3E}">
        <p14:creationId xmlns:p14="http://schemas.microsoft.com/office/powerpoint/2010/main" val="3362336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7/18/2014</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15666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AF51D2D-ADF0-4CB0-8244-3BEC27D8F47A}" type="datetimeFigureOut">
              <a:rPr lang="en-US" smtClean="0">
                <a:solidFill>
                  <a:prstClr val="black"/>
                </a:solidFill>
              </a:rPr>
              <a:pPr/>
              <a:t>7/18/2014</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55384293"/>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7/18/2014</a:t>
            </a:fld>
            <a:endParaRPr 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705734628"/>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7/18/2014</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502511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7/18/2014</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318587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457200"/>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457200"/>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defTabSz="457200"/>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731A684C-5061-0344-A2AB-06EA324A848A}" type="datetimeFigureOut">
              <a:rPr lang="en-US" smtClean="0"/>
              <a:pPr/>
              <a:t>7/18/2014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AD0101">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E02CDFC9-6634-2649-8438-4E44689CB51E}" type="slidenum">
              <a:rPr lang="en-US" smtClean="0"/>
              <a:pPr/>
              <a:t>‹#›</a:t>
            </a:fld>
            <a:endParaRPr lang="en-US"/>
          </a:p>
        </p:txBody>
      </p:sp>
    </p:spTree>
    <p:extLst>
      <p:ext uri="{BB962C8B-B14F-4D97-AF65-F5344CB8AC3E}">
        <p14:creationId xmlns:p14="http://schemas.microsoft.com/office/powerpoint/2010/main" val="38065358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31A684C-5061-0344-A2AB-06EA324A848A}" type="datetimeFigureOut">
              <a:rPr lang="en-US" smtClean="0">
                <a:solidFill>
                  <a:prstClr val="black"/>
                </a:solidFill>
              </a:rPr>
              <a:pPr/>
              <a:t>7/18/2014</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E02CDFC9-6634-2649-8438-4E44689CB51E}"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4716737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31A684C-5061-0344-A2AB-06EA324A848A}" type="datetimeFigureOut">
              <a:rPr lang="en-US" smtClean="0">
                <a:solidFill>
                  <a:prstClr val="white"/>
                </a:solidFill>
              </a:rPr>
              <a:pPr/>
              <a:t>7/18/2014</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E02CDFC9-6634-2649-8438-4E44689CB51E}" type="slidenum">
              <a:rPr lang="en-US" smtClean="0">
                <a:solidFill>
                  <a:prstClr val="white"/>
                </a:solidFill>
              </a:rPr>
              <a:pPr/>
              <a:t>‹#›</a:t>
            </a:fld>
            <a:endParaRPr 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defTabSz="457200"/>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defTabSz="457200"/>
            <a:endParaRPr lang="en-US">
              <a:solidFill>
                <a:prstClr val="white"/>
              </a:solidFill>
            </a:endParaRPr>
          </a:p>
        </p:txBody>
      </p:sp>
    </p:spTree>
    <p:extLst>
      <p:ext uri="{BB962C8B-B14F-4D97-AF65-F5344CB8AC3E}">
        <p14:creationId xmlns:p14="http://schemas.microsoft.com/office/powerpoint/2010/main" val="4293561449"/>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31A684C-5061-0344-A2AB-06EA324A848A}" type="datetimeFigureOut">
              <a:rPr lang="en-US" smtClean="0">
                <a:solidFill>
                  <a:prstClr val="white"/>
                </a:solidFill>
              </a:rPr>
              <a:pPr/>
              <a:t>7/18/2014</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E02CDFC9-6634-2649-8438-4E44689CB51E}"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238295655"/>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31A684C-5061-0344-A2AB-06EA324A848A}" type="datetimeFigureOut">
              <a:rPr lang="en-US" smtClean="0">
                <a:solidFill>
                  <a:prstClr val="black"/>
                </a:solidFill>
              </a:rPr>
              <a:pPr/>
              <a:t>7/18/2014</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E02CDFC9-6634-2649-8438-4E44689CB51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2987264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994A45-64E2-4C34-8906-BA223974AF51}" type="datetimeFigureOut">
              <a:rPr lang="en-US" smtClean="0"/>
              <a:pPr/>
              <a:t>7/18/2014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288739-8F96-4736-97B2-F9B1F8B48690}" type="slidenum">
              <a:rPr lang="en-US" smtClean="0"/>
              <a:pPr/>
              <a:t>‹#›</a:t>
            </a:fld>
            <a:endParaRPr lang="en-US"/>
          </a:p>
        </p:txBody>
      </p:sp>
    </p:spTree>
    <p:extLst>
      <p:ext uri="{BB962C8B-B14F-4D97-AF65-F5344CB8AC3E}">
        <p14:creationId xmlns:p14="http://schemas.microsoft.com/office/powerpoint/2010/main" val="2259715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731A684C-5061-0344-A2AB-06EA324A848A}" type="datetimeFigureOut">
              <a:rPr lang="en-US" smtClean="0">
                <a:solidFill>
                  <a:prstClr val="white"/>
                </a:solidFill>
              </a:rPr>
              <a:pPr/>
              <a:t>7/18/2014</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E02CDFC9-6634-2649-8438-4E44689CB51E}"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10062996"/>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31A684C-5061-0344-A2AB-06EA324A848A}" type="datetimeFigureOut">
              <a:rPr lang="en-US" smtClean="0">
                <a:solidFill>
                  <a:prstClr val="black"/>
                </a:solidFill>
              </a:rPr>
              <a:pPr/>
              <a:t>7/18/2014</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E02CDFC9-6634-2649-8438-4E44689CB51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5530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731A684C-5061-0344-A2AB-06EA324A848A}" type="datetimeFigureOut">
              <a:rPr lang="en-US" smtClean="0">
                <a:solidFill>
                  <a:prstClr val="black"/>
                </a:solidFill>
              </a:rPr>
              <a:pPr/>
              <a:t>7/18/2014</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E02CDFC9-6634-2649-8438-4E44689CB51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12384426"/>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731A684C-5061-0344-A2AB-06EA324A848A}" type="datetimeFigureOut">
              <a:rPr lang="en-US" smtClean="0">
                <a:solidFill>
                  <a:prstClr val="white"/>
                </a:solidFill>
              </a:rPr>
              <a:pPr/>
              <a:t>7/18/2014</a:t>
            </a:fld>
            <a:endParaRPr 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E02CDFC9-6634-2649-8438-4E44689CB51E}"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457200"/>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457200"/>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defTabSz="457200"/>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defTabSz="457200"/>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defTabSz="457200"/>
            <a:endParaRPr lang="en-US">
              <a:solidFill>
                <a:prstClr val="white"/>
              </a:solidFill>
            </a:endParaRPr>
          </a:p>
        </p:txBody>
      </p:sp>
    </p:spTree>
    <p:extLst>
      <p:ext uri="{BB962C8B-B14F-4D97-AF65-F5344CB8AC3E}">
        <p14:creationId xmlns:p14="http://schemas.microsoft.com/office/powerpoint/2010/main" val="2307785056"/>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31A684C-5061-0344-A2AB-06EA324A848A}" type="datetimeFigureOut">
              <a:rPr lang="en-US" smtClean="0">
                <a:solidFill>
                  <a:prstClr val="black"/>
                </a:solidFill>
              </a:rPr>
              <a:pPr/>
              <a:t>7/18/2014</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E02CDFC9-6634-2649-8438-4E44689CB51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356185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31A684C-5061-0344-A2AB-06EA324A848A}" type="datetimeFigureOut">
              <a:rPr lang="en-US" smtClean="0">
                <a:solidFill>
                  <a:prstClr val="black"/>
                </a:solidFill>
              </a:rPr>
              <a:pPr/>
              <a:t>7/18/2014</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E02CDFC9-6634-2649-8438-4E44689CB51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728573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1A684C-5061-0344-A2AB-06EA324A848A}" type="datetimeFigureOut">
              <a:rPr lang="en-US" smtClean="0">
                <a:solidFill>
                  <a:prstClr val="black">
                    <a:tint val="75000"/>
                  </a:prstClr>
                </a:solidFill>
              </a:rPr>
              <a:pPr/>
              <a:t>7/18/2014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2536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A684C-5061-0344-A2AB-06EA324A848A}" type="datetimeFigureOut">
              <a:rPr lang="en-US" smtClean="0">
                <a:solidFill>
                  <a:prstClr val="black">
                    <a:tint val="75000"/>
                  </a:prstClr>
                </a:solidFill>
              </a:rPr>
              <a:pPr/>
              <a:t>7/18/2014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4632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1A684C-5061-0344-A2AB-06EA324A848A}" type="datetimeFigureOut">
              <a:rPr lang="en-US" smtClean="0">
                <a:solidFill>
                  <a:prstClr val="black">
                    <a:tint val="75000"/>
                  </a:prstClr>
                </a:solidFill>
              </a:rPr>
              <a:pPr/>
              <a:t>7/18/2014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8344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1A684C-5061-0344-A2AB-06EA324A848A}" type="datetimeFigureOut">
              <a:rPr lang="en-US" smtClean="0">
                <a:solidFill>
                  <a:prstClr val="black">
                    <a:tint val="75000"/>
                  </a:prstClr>
                </a:solidFill>
              </a:rPr>
              <a:pPr/>
              <a:t>7/18/2014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061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994A45-64E2-4C34-8906-BA223974AF51}" type="datetimeFigureOut">
              <a:rPr lang="en-US" smtClean="0"/>
              <a:pPr/>
              <a:t>7/18/2014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288739-8F96-4736-97B2-F9B1F8B48690}" type="slidenum">
              <a:rPr lang="en-US" smtClean="0"/>
              <a:pPr/>
              <a:t>‹#›</a:t>
            </a:fld>
            <a:endParaRPr lang="en-US"/>
          </a:p>
        </p:txBody>
      </p:sp>
    </p:spTree>
    <p:extLst>
      <p:ext uri="{BB962C8B-B14F-4D97-AF65-F5344CB8AC3E}">
        <p14:creationId xmlns:p14="http://schemas.microsoft.com/office/powerpoint/2010/main" val="2048517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1A684C-5061-0344-A2AB-06EA324A848A}" type="datetimeFigureOut">
              <a:rPr lang="en-US" smtClean="0">
                <a:solidFill>
                  <a:prstClr val="black">
                    <a:tint val="75000"/>
                  </a:prstClr>
                </a:solidFill>
              </a:rPr>
              <a:pPr/>
              <a:t>7/18/2014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0472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1A684C-5061-0344-A2AB-06EA324A848A}" type="datetimeFigureOut">
              <a:rPr lang="en-US" smtClean="0">
                <a:solidFill>
                  <a:prstClr val="black">
                    <a:tint val="75000"/>
                  </a:prstClr>
                </a:solidFill>
              </a:rPr>
              <a:pPr/>
              <a:t>7/18/2014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1319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A684C-5061-0344-A2AB-06EA324A848A}" type="datetimeFigureOut">
              <a:rPr lang="en-US" smtClean="0">
                <a:solidFill>
                  <a:prstClr val="black">
                    <a:tint val="75000"/>
                  </a:prstClr>
                </a:solidFill>
              </a:rPr>
              <a:pPr/>
              <a:t>7/18/2014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3472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1A684C-5061-0344-A2AB-06EA324A848A}" type="datetimeFigureOut">
              <a:rPr lang="en-US" smtClean="0">
                <a:solidFill>
                  <a:prstClr val="black">
                    <a:tint val="75000"/>
                  </a:prstClr>
                </a:solidFill>
              </a:rPr>
              <a:pPr/>
              <a:t>7/18/2014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1444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1A684C-5061-0344-A2AB-06EA324A848A}" type="datetimeFigureOut">
              <a:rPr lang="en-US" smtClean="0">
                <a:solidFill>
                  <a:prstClr val="black">
                    <a:tint val="75000"/>
                  </a:prstClr>
                </a:solidFill>
              </a:rPr>
              <a:pPr/>
              <a:t>7/18/2014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771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A684C-5061-0344-A2AB-06EA324A848A}" type="datetimeFigureOut">
              <a:rPr lang="en-US" smtClean="0">
                <a:solidFill>
                  <a:prstClr val="black">
                    <a:tint val="75000"/>
                  </a:prstClr>
                </a:solidFill>
              </a:rPr>
              <a:pPr/>
              <a:t>7/18/2014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27146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A684C-5061-0344-A2AB-06EA324A848A}" type="datetimeFigureOut">
              <a:rPr lang="en-US" smtClean="0">
                <a:solidFill>
                  <a:prstClr val="black">
                    <a:tint val="75000"/>
                  </a:prstClr>
                </a:solidFill>
              </a:rPr>
              <a:pPr/>
              <a:t>7/18/2014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173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994A45-64E2-4C34-8906-BA223974AF51}" type="datetimeFigureOut">
              <a:rPr lang="en-US" smtClean="0"/>
              <a:pPr/>
              <a:t>7/18/2014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288739-8F96-4736-97B2-F9B1F8B48690}" type="slidenum">
              <a:rPr lang="en-US" smtClean="0"/>
              <a:pPr/>
              <a:t>‹#›</a:t>
            </a:fld>
            <a:endParaRPr lang="en-US"/>
          </a:p>
        </p:txBody>
      </p:sp>
    </p:spTree>
    <p:extLst>
      <p:ext uri="{BB962C8B-B14F-4D97-AF65-F5344CB8AC3E}">
        <p14:creationId xmlns:p14="http://schemas.microsoft.com/office/powerpoint/2010/main" val="1848628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994A45-64E2-4C34-8906-BA223974AF51}" type="datetimeFigureOut">
              <a:rPr lang="en-US" smtClean="0"/>
              <a:pPr/>
              <a:t>7/18/2014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288739-8F96-4736-97B2-F9B1F8B48690}" type="slidenum">
              <a:rPr lang="en-US" smtClean="0"/>
              <a:pPr/>
              <a:t>‹#›</a:t>
            </a:fld>
            <a:endParaRPr lang="en-US"/>
          </a:p>
        </p:txBody>
      </p:sp>
    </p:spTree>
    <p:extLst>
      <p:ext uri="{BB962C8B-B14F-4D97-AF65-F5344CB8AC3E}">
        <p14:creationId xmlns:p14="http://schemas.microsoft.com/office/powerpoint/2010/main" val="3558712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994A45-64E2-4C34-8906-BA223974AF51}" type="datetimeFigureOut">
              <a:rPr lang="en-US" smtClean="0"/>
              <a:pPr/>
              <a:t>7/18/2014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288739-8F96-4736-97B2-F9B1F8B48690}" type="slidenum">
              <a:rPr lang="en-US" smtClean="0"/>
              <a:pPr/>
              <a:t>‹#›</a:t>
            </a:fld>
            <a:endParaRPr lang="en-US"/>
          </a:p>
        </p:txBody>
      </p:sp>
    </p:spTree>
    <p:extLst>
      <p:ext uri="{BB962C8B-B14F-4D97-AF65-F5344CB8AC3E}">
        <p14:creationId xmlns:p14="http://schemas.microsoft.com/office/powerpoint/2010/main" val="2261790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94A45-64E2-4C34-8906-BA223974AF51}" type="datetimeFigureOut">
              <a:rPr lang="en-US" smtClean="0"/>
              <a:pPr/>
              <a:t>7/18/2014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288739-8F96-4736-97B2-F9B1F8B48690}" type="slidenum">
              <a:rPr lang="en-US" smtClean="0"/>
              <a:pPr/>
              <a:t>‹#›</a:t>
            </a:fld>
            <a:endParaRPr lang="en-US"/>
          </a:p>
        </p:txBody>
      </p:sp>
    </p:spTree>
    <p:extLst>
      <p:ext uri="{BB962C8B-B14F-4D97-AF65-F5344CB8AC3E}">
        <p14:creationId xmlns:p14="http://schemas.microsoft.com/office/powerpoint/2010/main" val="2855695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7/18/2014</a:t>
            </a:fld>
            <a:endParaRPr 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473393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7/18/2014</a:t>
            </a:fld>
            <a:endParaRPr 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273042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7/18/2014</a:t>
            </a:fld>
            <a:endParaRPr 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0814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457200"/>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457200"/>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defTabSz="457200"/>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defTabSz="457200"/>
            <a:fld id="{731A684C-5061-0344-A2AB-06EA324A848A}" type="datetimeFigureOut">
              <a:rPr lang="en-US" smtClean="0">
                <a:solidFill>
                  <a:prstClr val="black"/>
                </a:solidFill>
              </a:rPr>
              <a:pPr defTabSz="457200"/>
              <a:t>7/18/2014</a:t>
            </a:fld>
            <a:endParaRPr 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defTabSz="457200"/>
            <a:endParaRPr lang="en-US">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defTabSz="457200"/>
            <a:fld id="{E02CDFC9-6634-2649-8438-4E44689CB51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4198419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31A684C-5061-0344-A2AB-06EA324A848A}" type="datetimeFigureOut">
              <a:rPr lang="en-US" smtClean="0">
                <a:solidFill>
                  <a:prstClr val="black">
                    <a:tint val="75000"/>
                  </a:prstClr>
                </a:solidFill>
              </a:rPr>
              <a:pPr defTabSz="457200"/>
              <a:t>7/18/2014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02CDFC9-6634-2649-8438-4E44689CB51E}"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69843166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wmf"/><Relationship Id="rId7" Type="http://schemas.openxmlformats.org/officeDocument/2006/relationships/image" Target="../media/image12.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5.png"/><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hyperlink" Target="http://bioweb.wku.edu/Africa/" TargetMode="Externa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image" Target="../media/image304.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06.jpe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image" Target="../media/image308.jpeg"/><Relationship Id="rId1" Type="http://schemas.openxmlformats.org/officeDocument/2006/relationships/slideLayout" Target="../slideLayouts/slideLayout18.xml"/><Relationship Id="rId4" Type="http://schemas.openxmlformats.org/officeDocument/2006/relationships/image" Target="../media/image310.jpeg"/></Relationships>
</file>

<file path=ppt/slides/_rels/slide104.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slideLayout" Target="../slideLayouts/slideLayout12.xml"/><Relationship Id="rId1" Type="http://schemas.openxmlformats.org/officeDocument/2006/relationships/themeOverride" Target="../theme/themeOverride5.xml"/></Relationships>
</file>

<file path=ppt/slides/_rels/slide106.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hyperlink" Target="mailto:michael.collyer@wku.edu?subject=Graduate%20Study%20in%20your%20Lab" TargetMode="Externa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hyperlink" Target="mailto:michael.collyer@wku.edu?subject=Graduate%20Study%20in%20your%20Lab" TargetMode="Externa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21.jpeg"/><Relationship Id="rId11" Type="http://schemas.openxmlformats.org/officeDocument/2006/relationships/image" Target="../media/image24.png"/><Relationship Id="rId5" Type="http://schemas.openxmlformats.org/officeDocument/2006/relationships/image" Target="../media/image20.jpeg"/><Relationship Id="rId10" Type="http://schemas.openxmlformats.org/officeDocument/2006/relationships/image" Target="../media/image17.wmf"/><Relationship Id="rId4" Type="http://schemas.openxmlformats.org/officeDocument/2006/relationships/image" Target="../media/image19.jpeg"/><Relationship Id="rId9"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8.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png"/><Relationship Id="rId7" Type="http://schemas.openxmlformats.org/officeDocument/2006/relationships/image" Target="../media/image39.jpeg"/><Relationship Id="rId12" Type="http://schemas.openxmlformats.org/officeDocument/2006/relationships/image" Target="../media/image44.png"/><Relationship Id="rId2" Type="http://schemas.openxmlformats.org/officeDocument/2006/relationships/image" Target="../media/image34.jpeg"/><Relationship Id="rId1" Type="http://schemas.openxmlformats.org/officeDocument/2006/relationships/slideLayout" Target="../slideLayouts/slideLayout18.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8.xml"/><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60.jpeg"/><Relationship Id="rId3" Type="http://schemas.openxmlformats.org/officeDocument/2006/relationships/slideLayout" Target="../slideLayouts/slideLayout18.xml"/><Relationship Id="rId7" Type="http://schemas.openxmlformats.org/officeDocument/2006/relationships/image" Target="../media/image58.jpeg"/><Relationship Id="rId12" Type="http://schemas.openxmlformats.org/officeDocument/2006/relationships/image" Target="../media/image59.jpeg"/><Relationship Id="rId2" Type="http://schemas.openxmlformats.org/officeDocument/2006/relationships/vmlDrawing" Target="../drawings/vmlDrawing3.vml"/><Relationship Id="rId1" Type="http://schemas.openxmlformats.org/officeDocument/2006/relationships/themeOverride" Target="../theme/themeOverride2.xml"/><Relationship Id="rId6" Type="http://schemas.openxmlformats.org/officeDocument/2006/relationships/image" Target="../media/image57.jpeg"/><Relationship Id="rId11" Type="http://schemas.openxmlformats.org/officeDocument/2006/relationships/image" Target="../media/image55.png"/><Relationship Id="rId5" Type="http://schemas.openxmlformats.org/officeDocument/2006/relationships/image" Target="../media/image56.jpeg"/><Relationship Id="rId10" Type="http://schemas.openxmlformats.org/officeDocument/2006/relationships/oleObject" Target="../embeddings/oleObject4.bin"/><Relationship Id="rId4" Type="http://schemas.openxmlformats.org/officeDocument/2006/relationships/hyperlink" Target="mailto:carl.dick@wku.edu" TargetMode="External"/><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hyperlink" Target="mailto:carl.dick@wku.edu" TargetMode="External"/><Relationship Id="rId7" Type="http://schemas.openxmlformats.org/officeDocument/2006/relationships/image" Target="../media/image64.jpeg"/><Relationship Id="rId2" Type="http://schemas.openxmlformats.org/officeDocument/2006/relationships/slideLayout" Target="../slideLayouts/slideLayout18.xml"/><Relationship Id="rId1" Type="http://schemas.openxmlformats.org/officeDocument/2006/relationships/themeOverride" Target="../theme/themeOverride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s>
</file>

<file path=ppt/slides/_rels/slide35.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6.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3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8.xml"/><Relationship Id="rId4" Type="http://schemas.openxmlformats.org/officeDocument/2006/relationships/image" Target="../media/image110.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16.jpeg"/><Relationship Id="rId4" Type="http://schemas.openxmlformats.org/officeDocument/2006/relationships/image" Target="../media/image115.jpeg"/></Relationships>
</file>

<file path=ppt/slides/_rels/slide4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4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4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40.xml"/><Relationship Id="rId5" Type="http://schemas.openxmlformats.org/officeDocument/2006/relationships/image" Target="../media/image129.jpeg"/><Relationship Id="rId4" Type="http://schemas.openxmlformats.org/officeDocument/2006/relationships/image" Target="../media/image128.jpeg"/></Relationships>
</file>

<file path=ppt/slides/_rels/slide4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8.xml"/><Relationship Id="rId4" Type="http://schemas.openxmlformats.org/officeDocument/2006/relationships/image" Target="../media/image132.png"/></Relationships>
</file>

<file path=ppt/slides/_rels/slide4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g"/><Relationship Id="rId1" Type="http://schemas.openxmlformats.org/officeDocument/2006/relationships/slideLayout" Target="../slideLayouts/slideLayout18.xml"/><Relationship Id="rId4" Type="http://schemas.openxmlformats.org/officeDocument/2006/relationships/image" Target="../media/image135.jpeg"/></Relationships>
</file>

<file path=ppt/slides/_rels/slide4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8.xml"/><Relationship Id="rId1" Type="http://schemas.openxmlformats.org/officeDocument/2006/relationships/tags" Target="../tags/tag1.xml"/><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6.jpeg"/><Relationship Id="rId7" Type="http://schemas.openxmlformats.org/officeDocument/2006/relationships/image" Target="../media/image141.jpe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38.png"/></Relationships>
</file>

<file path=ppt/slides/_rels/slide5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5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148.png"/><Relationship Id="rId5" Type="http://schemas.openxmlformats.org/officeDocument/2006/relationships/image" Target="../media/image147.jpeg"/><Relationship Id="rId4" Type="http://schemas.openxmlformats.org/officeDocument/2006/relationships/image" Target="../media/image146.png"/></Relationships>
</file>

<file path=ppt/slides/_rels/slide5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19.xml"/><Relationship Id="rId6" Type="http://schemas.openxmlformats.org/officeDocument/2006/relationships/image" Target="../media/image154.png"/><Relationship Id="rId5" Type="http://schemas.openxmlformats.org/officeDocument/2006/relationships/image" Target="../media/image153.jpeg"/><Relationship Id="rId4" Type="http://schemas.openxmlformats.org/officeDocument/2006/relationships/image" Target="../media/image152.jpeg"/></Relationships>
</file>

<file path=ppt/slides/_rels/slide55.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image" Target="../media/image155.png"/><Relationship Id="rId1" Type="http://schemas.openxmlformats.org/officeDocument/2006/relationships/slideLayout" Target="../slideLayouts/slideLayout18.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56.xml.rels><?xml version="1.0" encoding="UTF-8" standalone="yes"?>
<Relationships xmlns="http://schemas.openxmlformats.org/package/2006/relationships"><Relationship Id="rId3" Type="http://schemas.openxmlformats.org/officeDocument/2006/relationships/image" Target="../media/image162.jpeg"/><Relationship Id="rId7" Type="http://schemas.openxmlformats.org/officeDocument/2006/relationships/image" Target="../media/image165.jpeg"/><Relationship Id="rId2" Type="http://schemas.openxmlformats.org/officeDocument/2006/relationships/image" Target="../media/image161.jpeg"/><Relationship Id="rId1" Type="http://schemas.openxmlformats.org/officeDocument/2006/relationships/slideLayout" Target="../slideLayouts/slideLayout17.xml"/><Relationship Id="rId6" Type="http://schemas.openxmlformats.org/officeDocument/2006/relationships/image" Target="../media/image164.jpeg"/><Relationship Id="rId5" Type="http://schemas.openxmlformats.org/officeDocument/2006/relationships/hyperlink" Target="http://www.wku.edu/Dept/Academic/chhs/cfs/bigred2.gif" TargetMode="External"/><Relationship Id="rId4" Type="http://schemas.openxmlformats.org/officeDocument/2006/relationships/image" Target="../media/image163.jpeg"/></Relationships>
</file>

<file path=ppt/slides/_rels/slide57.xml.rels><?xml version="1.0" encoding="UTF-8" standalone="yes"?>
<Relationships xmlns="http://schemas.openxmlformats.org/package/2006/relationships"><Relationship Id="rId8" Type="http://schemas.openxmlformats.org/officeDocument/2006/relationships/image" Target="../media/image172.jpeg"/><Relationship Id="rId13" Type="http://schemas.openxmlformats.org/officeDocument/2006/relationships/image" Target="../media/image164.jpeg"/><Relationship Id="rId3" Type="http://schemas.openxmlformats.org/officeDocument/2006/relationships/image" Target="../media/image167.jpeg"/><Relationship Id="rId7" Type="http://schemas.openxmlformats.org/officeDocument/2006/relationships/image" Target="../media/image171.jpeg"/><Relationship Id="rId12" Type="http://schemas.openxmlformats.org/officeDocument/2006/relationships/hyperlink" Target="http://www.wku.edu/Dept/Academic/chhs/cfs/bigred2.gif" TargetMode="External"/><Relationship Id="rId2" Type="http://schemas.openxmlformats.org/officeDocument/2006/relationships/image" Target="../media/image166.jpeg"/><Relationship Id="rId1" Type="http://schemas.openxmlformats.org/officeDocument/2006/relationships/slideLayout" Target="../slideLayouts/slideLayout18.xml"/><Relationship Id="rId6" Type="http://schemas.openxmlformats.org/officeDocument/2006/relationships/image" Target="../media/image170.jpeg"/><Relationship Id="rId11" Type="http://schemas.openxmlformats.org/officeDocument/2006/relationships/image" Target="../media/image175.jpeg"/><Relationship Id="rId5" Type="http://schemas.openxmlformats.org/officeDocument/2006/relationships/image" Target="../media/image169.png"/><Relationship Id="rId10" Type="http://schemas.openxmlformats.org/officeDocument/2006/relationships/image" Target="../media/image174.jpeg"/><Relationship Id="rId4" Type="http://schemas.openxmlformats.org/officeDocument/2006/relationships/image" Target="../media/image168.jpeg"/><Relationship Id="rId9" Type="http://schemas.openxmlformats.org/officeDocument/2006/relationships/image" Target="../media/image173.jpeg"/><Relationship Id="rId14" Type="http://schemas.openxmlformats.org/officeDocument/2006/relationships/image" Target="../media/image176.jpeg"/></Relationships>
</file>

<file path=ppt/slides/_rels/slide5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9.xml"/></Relationships>
</file>

<file path=ppt/slides/_rels/slide6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slideLayout" Target="../slideLayouts/slideLayout18.xml"/><Relationship Id="rId4" Type="http://schemas.openxmlformats.org/officeDocument/2006/relationships/image" Target="../media/image181.jpeg"/></Relationships>
</file>

<file path=ppt/slides/_rels/slide6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15.xml"/><Relationship Id="rId5" Type="http://schemas.openxmlformats.org/officeDocument/2006/relationships/image" Target="../media/image193.jpeg"/><Relationship Id="rId4" Type="http://schemas.openxmlformats.org/officeDocument/2006/relationships/image" Target="../media/image192.jpeg"/></Relationships>
</file>

<file path=ppt/slides/_rels/slide68.xml.rels><?xml version="1.0" encoding="UTF-8" standalone="yes"?>
<Relationships xmlns="http://schemas.openxmlformats.org/package/2006/relationships"><Relationship Id="rId8" Type="http://schemas.openxmlformats.org/officeDocument/2006/relationships/image" Target="../media/image200.jpeg"/><Relationship Id="rId13" Type="http://schemas.openxmlformats.org/officeDocument/2006/relationships/image" Target="../media/image205.jpeg"/><Relationship Id="rId18" Type="http://schemas.openxmlformats.org/officeDocument/2006/relationships/image" Target="../media/image210.png"/><Relationship Id="rId3" Type="http://schemas.openxmlformats.org/officeDocument/2006/relationships/image" Target="../media/image195.jpeg"/><Relationship Id="rId7" Type="http://schemas.openxmlformats.org/officeDocument/2006/relationships/image" Target="../media/image199.jpeg"/><Relationship Id="rId12" Type="http://schemas.openxmlformats.org/officeDocument/2006/relationships/image" Target="../media/image204.jpeg"/><Relationship Id="rId17" Type="http://schemas.openxmlformats.org/officeDocument/2006/relationships/image" Target="../media/image209.jpeg"/><Relationship Id="rId2" Type="http://schemas.openxmlformats.org/officeDocument/2006/relationships/image" Target="../media/image194.jpeg"/><Relationship Id="rId16" Type="http://schemas.openxmlformats.org/officeDocument/2006/relationships/image" Target="../media/image208.gif"/><Relationship Id="rId1" Type="http://schemas.openxmlformats.org/officeDocument/2006/relationships/slideLayout" Target="../slideLayouts/slideLayout26.xml"/><Relationship Id="rId6" Type="http://schemas.openxmlformats.org/officeDocument/2006/relationships/image" Target="../media/image198.jpeg"/><Relationship Id="rId11" Type="http://schemas.openxmlformats.org/officeDocument/2006/relationships/image" Target="../media/image203.jpeg"/><Relationship Id="rId5" Type="http://schemas.openxmlformats.org/officeDocument/2006/relationships/image" Target="../media/image197.jpeg"/><Relationship Id="rId15" Type="http://schemas.openxmlformats.org/officeDocument/2006/relationships/image" Target="../media/image207.jpeg"/><Relationship Id="rId10" Type="http://schemas.openxmlformats.org/officeDocument/2006/relationships/image" Target="../media/image202.jpeg"/><Relationship Id="rId19" Type="http://schemas.openxmlformats.org/officeDocument/2006/relationships/image" Target="../media/image211.jpeg"/><Relationship Id="rId4" Type="http://schemas.openxmlformats.org/officeDocument/2006/relationships/image" Target="../media/image196.png"/><Relationship Id="rId9" Type="http://schemas.openxmlformats.org/officeDocument/2006/relationships/image" Target="../media/image201.jpeg"/><Relationship Id="rId14" Type="http://schemas.openxmlformats.org/officeDocument/2006/relationships/image" Target="../media/image206.jpeg"/></Relationships>
</file>

<file path=ppt/slides/_rels/slide6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37.xml"/><Relationship Id="rId4" Type="http://schemas.openxmlformats.org/officeDocument/2006/relationships/image" Target="../media/image214.jpe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9.xml"/></Relationships>
</file>

<file path=ppt/slides/_rels/slide70.xml.rels><?xml version="1.0" encoding="UTF-8" standalone="yes"?>
<Relationships xmlns="http://schemas.openxmlformats.org/package/2006/relationships"><Relationship Id="rId8" Type="http://schemas.openxmlformats.org/officeDocument/2006/relationships/image" Target="../media/image221.jpeg"/><Relationship Id="rId3" Type="http://schemas.openxmlformats.org/officeDocument/2006/relationships/image" Target="../media/image216.jpeg"/><Relationship Id="rId7" Type="http://schemas.openxmlformats.org/officeDocument/2006/relationships/image" Target="../media/image220.jpeg"/><Relationship Id="rId2" Type="http://schemas.openxmlformats.org/officeDocument/2006/relationships/image" Target="../media/image215.jpeg"/><Relationship Id="rId1" Type="http://schemas.openxmlformats.org/officeDocument/2006/relationships/slideLayout" Target="../slideLayouts/slideLayout37.xml"/><Relationship Id="rId6" Type="http://schemas.openxmlformats.org/officeDocument/2006/relationships/image" Target="../media/image219.jpeg"/><Relationship Id="rId5" Type="http://schemas.openxmlformats.org/officeDocument/2006/relationships/image" Target="../media/image218.jpeg"/><Relationship Id="rId4" Type="http://schemas.openxmlformats.org/officeDocument/2006/relationships/image" Target="../media/image217.jpeg"/></Relationships>
</file>

<file path=ppt/slides/_rels/slide71.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png"/><Relationship Id="rId1" Type="http://schemas.openxmlformats.org/officeDocument/2006/relationships/slideLayout" Target="../slideLayouts/slideLayout18.xml"/><Relationship Id="rId4" Type="http://schemas.openxmlformats.org/officeDocument/2006/relationships/image" Target="../media/image226.jpeg"/></Relationships>
</file>

<file path=ppt/slides/_rels/slide7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18.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jpeg"/></Relationships>
</file>

<file path=ppt/slides/_rels/slide75.xml.rels><?xml version="1.0" encoding="UTF-8" standalone="yes"?>
<Relationships xmlns="http://schemas.openxmlformats.org/package/2006/relationships"><Relationship Id="rId8" Type="http://schemas.openxmlformats.org/officeDocument/2006/relationships/image" Target="../media/image23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33.png"/><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hyperlink" Target="mailto:Noah.Ashley@wku.edu" TargetMode="External"/><Relationship Id="rId2" Type="http://schemas.openxmlformats.org/officeDocument/2006/relationships/image" Target="../media/image10.jpeg"/><Relationship Id="rId1" Type="http://schemas.openxmlformats.org/officeDocument/2006/relationships/slideLayout" Target="../slideLayouts/slideLayout59.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1.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png"/><Relationship Id="rId1" Type="http://schemas.openxmlformats.org/officeDocument/2006/relationships/slideLayout" Target="../slideLayouts/slideLayout17.xml"/><Relationship Id="rId6" Type="http://schemas.openxmlformats.org/officeDocument/2006/relationships/image" Target="../media/image256.jpeg"/><Relationship Id="rId5" Type="http://schemas.openxmlformats.org/officeDocument/2006/relationships/image" Target="../media/image255.jpeg"/><Relationship Id="rId4" Type="http://schemas.openxmlformats.org/officeDocument/2006/relationships/image" Target="../media/image254.png"/></Relationships>
</file>

<file path=ppt/slides/_rels/slide82.xml.rels><?xml version="1.0" encoding="UTF-8" standalone="yes"?>
<Relationships xmlns="http://schemas.openxmlformats.org/package/2006/relationships"><Relationship Id="rId3" Type="http://schemas.openxmlformats.org/officeDocument/2006/relationships/image" Target="../media/image258.jpeg"/><Relationship Id="rId7" Type="http://schemas.openxmlformats.org/officeDocument/2006/relationships/image" Target="../media/image262.png"/><Relationship Id="rId2" Type="http://schemas.openxmlformats.org/officeDocument/2006/relationships/image" Target="../media/image257.jpeg"/><Relationship Id="rId1" Type="http://schemas.openxmlformats.org/officeDocument/2006/relationships/slideLayout" Target="../slideLayouts/slideLayout18.xml"/><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image" Target="../media/image259.jpeg"/></Relationships>
</file>

<file path=ppt/slides/_rels/slide83.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png"/><Relationship Id="rId1" Type="http://schemas.openxmlformats.org/officeDocument/2006/relationships/slideLayout" Target="../slideLayouts/slideLayout18.xml"/><Relationship Id="rId5" Type="http://schemas.openxmlformats.org/officeDocument/2006/relationships/image" Target="../media/image266.jpeg"/><Relationship Id="rId4" Type="http://schemas.openxmlformats.org/officeDocument/2006/relationships/image" Target="../media/image265.jpeg"/></Relationships>
</file>

<file path=ppt/slides/_rels/slide84.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71.png"/></Relationships>
</file>

<file path=ppt/slides/_rels/slide87.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hyperlink" Target="http://en.wikipedia.org/wiki/File:Koeh-187.jpg" TargetMode="Externa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jpeg"/><Relationship Id="rId1" Type="http://schemas.openxmlformats.org/officeDocument/2006/relationships/slideLayout" Target="../slideLayouts/slideLayout18.xml"/><Relationship Id="rId4" Type="http://schemas.openxmlformats.org/officeDocument/2006/relationships/chart" Target="../charts/chart1.xml"/></Relationships>
</file>

<file path=ppt/slides/_rels/slide89.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277.png"/><Relationship Id="rId7" Type="http://schemas.openxmlformats.org/officeDocument/2006/relationships/image" Target="../media/image281.png"/><Relationship Id="rId2" Type="http://schemas.openxmlformats.org/officeDocument/2006/relationships/image" Target="../media/image276.jpeg"/><Relationship Id="rId1" Type="http://schemas.openxmlformats.org/officeDocument/2006/relationships/slideLayout" Target="../slideLayouts/slideLayout18.xml"/><Relationship Id="rId6" Type="http://schemas.openxmlformats.org/officeDocument/2006/relationships/image" Target="../media/image280.jpeg"/><Relationship Id="rId5" Type="http://schemas.openxmlformats.org/officeDocument/2006/relationships/image" Target="../media/image279.jpeg"/><Relationship Id="rId4" Type="http://schemas.openxmlformats.org/officeDocument/2006/relationships/image" Target="../media/image278.jpeg"/></Relationships>
</file>

<file path=ppt/slides/_rels/slide91.xml.rels><?xml version="1.0" encoding="UTF-8" standalone="yes"?>
<Relationships xmlns="http://schemas.openxmlformats.org/package/2006/relationships"><Relationship Id="rId2" Type="http://schemas.openxmlformats.org/officeDocument/2006/relationships/hyperlink" Target="mailto:michael.collyer@wku.edu?subject=Graduate%20Study%20in%20your%20Lab" TargetMode="Externa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8" Type="http://schemas.openxmlformats.org/officeDocument/2006/relationships/image" Target="../media/image287.jpeg"/><Relationship Id="rId3" Type="http://schemas.openxmlformats.org/officeDocument/2006/relationships/image" Target="../media/image284.jpeg"/><Relationship Id="rId7" Type="http://schemas.openxmlformats.org/officeDocument/2006/relationships/image" Target="../media/image283.png"/><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286.png"/><Relationship Id="rId4" Type="http://schemas.openxmlformats.org/officeDocument/2006/relationships/image" Target="../media/image285.png"/><Relationship Id="rId9" Type="http://schemas.openxmlformats.org/officeDocument/2006/relationships/image" Target="../media/image288.jpeg"/></Relationships>
</file>

<file path=ppt/slides/_rels/slide94.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18.xml"/><Relationship Id="rId6" Type="http://schemas.openxmlformats.org/officeDocument/2006/relationships/image" Target="../media/image293.jpeg"/><Relationship Id="rId5" Type="http://schemas.openxmlformats.org/officeDocument/2006/relationships/image" Target="../media/image292.jpeg"/><Relationship Id="rId4" Type="http://schemas.openxmlformats.org/officeDocument/2006/relationships/image" Target="../media/image291.jpeg"/></Relationships>
</file>

<file path=ppt/slides/_rels/slide95.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jpeg"/><Relationship Id="rId1" Type="http://schemas.openxmlformats.org/officeDocument/2006/relationships/slideLayout" Target="../slideLayouts/slideLayout18.xml"/><Relationship Id="rId6" Type="http://schemas.openxmlformats.org/officeDocument/2006/relationships/image" Target="../media/image298.jpeg"/><Relationship Id="rId5" Type="http://schemas.openxmlformats.org/officeDocument/2006/relationships/image" Target="../media/image297.jpeg"/><Relationship Id="rId4" Type="http://schemas.openxmlformats.org/officeDocument/2006/relationships/image" Target="../media/image296.jpeg"/></Relationships>
</file>

<file path=ppt/slides/_rels/slide96.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slideLayout" Target="../slideLayouts/slideLayout17.xml"/><Relationship Id="rId1" Type="http://schemas.openxmlformats.org/officeDocument/2006/relationships/themeOverride" Target="../theme/themeOverride4.xml"/></Relationships>
</file>

<file path=ppt/slides/_rels/slide97.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0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81000"/>
            <a:ext cx="7848600" cy="5105400"/>
          </a:xfrm>
        </p:spPr>
        <p:txBody>
          <a:bodyPr>
            <a:noAutofit/>
          </a:bodyPr>
          <a:lstStyle/>
          <a:p>
            <a:r>
              <a:rPr lang="en-US" sz="7200" dirty="0" smtClean="0">
                <a:latin typeface="Elephant" pitchFamily="18" charset="0"/>
              </a:rPr>
              <a:t/>
            </a:r>
            <a:br>
              <a:rPr lang="en-US" sz="7200" dirty="0" smtClean="0">
                <a:latin typeface="Elephant" pitchFamily="18" charset="0"/>
              </a:rPr>
            </a:br>
            <a:r>
              <a:rPr lang="en-US" sz="7200" dirty="0">
                <a:latin typeface="Elephant" pitchFamily="18" charset="0"/>
              </a:rPr>
              <a:t/>
            </a:r>
            <a:br>
              <a:rPr lang="en-US" sz="7200" dirty="0">
                <a:latin typeface="Elephant" pitchFamily="18" charset="0"/>
              </a:rPr>
            </a:br>
            <a:r>
              <a:rPr lang="en-US" sz="7200" dirty="0" smtClean="0">
                <a:latin typeface="Elephant" pitchFamily="18" charset="0"/>
              </a:rPr>
              <a:t/>
            </a:r>
            <a:br>
              <a:rPr lang="en-US" sz="7200" dirty="0" smtClean="0">
                <a:latin typeface="Elephant" pitchFamily="18" charset="0"/>
              </a:rPr>
            </a:br>
            <a:r>
              <a:rPr lang="en-US" sz="7200" dirty="0">
                <a:latin typeface="Elephant" pitchFamily="18" charset="0"/>
              </a:rPr>
              <a:t/>
            </a:r>
            <a:br>
              <a:rPr lang="en-US" sz="7200" dirty="0">
                <a:latin typeface="Elephant" pitchFamily="18" charset="0"/>
              </a:rPr>
            </a:br>
            <a:r>
              <a:rPr lang="en-US" sz="7200" dirty="0" smtClean="0">
                <a:latin typeface="Elephant" pitchFamily="18" charset="0"/>
              </a:rPr>
              <a:t/>
            </a:r>
            <a:br>
              <a:rPr lang="en-US" sz="7200" dirty="0" smtClean="0">
                <a:latin typeface="Elephant" pitchFamily="18" charset="0"/>
              </a:rPr>
            </a:br>
            <a:r>
              <a:rPr lang="en-US" sz="7200" dirty="0" smtClean="0">
                <a:latin typeface="Elephant" pitchFamily="18" charset="0"/>
              </a:rPr>
              <a:t>Department of Biology </a:t>
            </a:r>
            <a:br>
              <a:rPr lang="en-US" sz="7200" dirty="0" smtClean="0">
                <a:latin typeface="Elephant" pitchFamily="18" charset="0"/>
              </a:rPr>
            </a:br>
            <a:r>
              <a:rPr lang="en-US" sz="7200" dirty="0" smtClean="0">
                <a:latin typeface="Elephant" pitchFamily="18" charset="0"/>
              </a:rPr>
              <a:t>Faculty </a:t>
            </a:r>
            <a:br>
              <a:rPr lang="en-US" sz="7200" dirty="0" smtClean="0">
                <a:latin typeface="Elephant" pitchFamily="18" charset="0"/>
              </a:rPr>
            </a:br>
            <a:r>
              <a:rPr lang="en-US" sz="7200" dirty="0" smtClean="0">
                <a:latin typeface="Elephant" pitchFamily="18" charset="0"/>
              </a:rPr>
              <a:t>Slideshow </a:t>
            </a:r>
            <a:endParaRPr lang="en-US" sz="7200" dirty="0">
              <a:latin typeface="Elephant" pitchFamily="18" charset="0"/>
            </a:endParaRPr>
          </a:p>
        </p:txBody>
      </p:sp>
      <p:sp>
        <p:nvSpPr>
          <p:cNvPr id="3" name="Subtitle 2"/>
          <p:cNvSpPr>
            <a:spLocks noGrp="1"/>
          </p:cNvSpPr>
          <p:nvPr>
            <p:ph type="subTitle" idx="1"/>
          </p:nvPr>
        </p:nvSpPr>
        <p:spPr>
          <a:xfrm>
            <a:off x="685800" y="3611606"/>
            <a:ext cx="7772400" cy="1417593"/>
          </a:xfrm>
        </p:spPr>
        <p:txBody>
          <a:bodyPr>
            <a:normAutofit fontScale="62500" lnSpcReduction="20000"/>
          </a:bodyPr>
          <a:lstStyle/>
          <a:p>
            <a:endParaRPr lang="en-US" dirty="0" smtClean="0"/>
          </a:p>
          <a:p>
            <a:endParaRPr lang="en-US" dirty="0"/>
          </a:p>
          <a:p>
            <a:endParaRPr lang="en-US" dirty="0" smtClean="0"/>
          </a:p>
          <a:p>
            <a:endParaRPr lang="en-US" dirty="0" smtClean="0"/>
          </a:p>
          <a:p>
            <a:r>
              <a:rPr lang="en-US" dirty="0" smtClean="0"/>
              <a:t>By the Biology Office</a:t>
            </a:r>
            <a:endParaRPr lang="en-US" dirty="0"/>
          </a:p>
        </p:txBody>
      </p:sp>
    </p:spTree>
    <p:extLst>
      <p:ext uri="{BB962C8B-B14F-4D97-AF65-F5344CB8AC3E}">
        <p14:creationId xmlns:p14="http://schemas.microsoft.com/office/powerpoint/2010/main" val="2633817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0867" y="5298976"/>
            <a:ext cx="3690379" cy="1200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2" name="Group 128"/>
          <p:cNvGrpSpPr/>
          <p:nvPr/>
        </p:nvGrpSpPr>
        <p:grpSpPr>
          <a:xfrm>
            <a:off x="6001580" y="3273537"/>
            <a:ext cx="2825353" cy="3453412"/>
            <a:chOff x="11113" y="1931988"/>
            <a:chExt cx="5334000" cy="5657850"/>
          </a:xfrm>
        </p:grpSpPr>
        <p:grpSp>
          <p:nvGrpSpPr>
            <p:cNvPr id="3" name="Group 4"/>
            <p:cNvGrpSpPr>
              <a:grpSpLocks/>
            </p:cNvGrpSpPr>
            <p:nvPr/>
          </p:nvGrpSpPr>
          <p:grpSpPr bwMode="auto">
            <a:xfrm>
              <a:off x="11113" y="1931988"/>
              <a:ext cx="5334000" cy="1924050"/>
              <a:chOff x="391" y="749"/>
              <a:chExt cx="3840" cy="1452"/>
            </a:xfrm>
          </p:grpSpPr>
          <p:pic>
            <p:nvPicPr>
              <p:cNvPr id="19" name="Picture 5" descr="msb-2009-m-620"/>
              <p:cNvPicPr>
                <a:picLocks noChangeAspect="1" noChangeArrowheads="1"/>
              </p:cNvPicPr>
              <p:nvPr/>
            </p:nvPicPr>
            <p:blipFill>
              <a:blip r:embed="rId4" cstate="print">
                <a:extLst>
                  <a:ext uri="{28A0092B-C50C-407E-A947-70E740481C1C}">
                    <a14:useLocalDpi xmlns:a14="http://schemas.microsoft.com/office/drawing/2010/main" val="0"/>
                  </a:ext>
                </a:extLst>
              </a:blip>
              <a:srcRect l="20145" t="34723" r="15495" b="28935"/>
              <a:stretch>
                <a:fillRect/>
              </a:stretch>
            </p:blipFill>
            <p:spPr bwMode="auto">
              <a:xfrm>
                <a:off x="391" y="749"/>
                <a:ext cx="3840" cy="1452"/>
              </a:xfrm>
              <a:prstGeom prst="rect">
                <a:avLst/>
              </a:prstGeom>
              <a:noFill/>
              <a:extLst>
                <a:ext uri="{909E8E84-426E-40DD-AFC4-6F175D3DCCD1}">
                  <a14:hiddenFill xmlns:a14="http://schemas.microsoft.com/office/drawing/2010/main">
                    <a:solidFill>
                      <a:srgbClr val="FFFFFF"/>
                    </a:solidFill>
                  </a14:hiddenFill>
                </a:ext>
              </a:extLst>
            </p:spPr>
          </p:pic>
          <p:sp>
            <p:nvSpPr>
              <p:cNvPr id="20" name="Oval 6"/>
              <p:cNvSpPr>
                <a:spLocks noChangeArrowheads="1"/>
              </p:cNvSpPr>
              <p:nvPr/>
            </p:nvSpPr>
            <p:spPr bwMode="auto">
              <a:xfrm>
                <a:off x="1063" y="1421"/>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 name="Oval 7"/>
              <p:cNvSpPr>
                <a:spLocks noChangeArrowheads="1"/>
              </p:cNvSpPr>
              <p:nvPr/>
            </p:nvSpPr>
            <p:spPr bwMode="auto">
              <a:xfrm>
                <a:off x="2191" y="1049"/>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Oval 8"/>
              <p:cNvSpPr>
                <a:spLocks noChangeArrowheads="1"/>
              </p:cNvSpPr>
              <p:nvPr/>
            </p:nvSpPr>
            <p:spPr bwMode="auto">
              <a:xfrm>
                <a:off x="2659" y="1202"/>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Oval 9"/>
              <p:cNvSpPr>
                <a:spLocks noChangeArrowheads="1"/>
              </p:cNvSpPr>
              <p:nvPr/>
            </p:nvSpPr>
            <p:spPr bwMode="auto">
              <a:xfrm>
                <a:off x="3292" y="1313"/>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Oval 10"/>
              <p:cNvSpPr>
                <a:spLocks noChangeArrowheads="1"/>
              </p:cNvSpPr>
              <p:nvPr/>
            </p:nvSpPr>
            <p:spPr bwMode="auto">
              <a:xfrm>
                <a:off x="3277" y="1712"/>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Oval 11"/>
              <p:cNvSpPr>
                <a:spLocks noChangeArrowheads="1"/>
              </p:cNvSpPr>
              <p:nvPr/>
            </p:nvSpPr>
            <p:spPr bwMode="auto">
              <a:xfrm>
                <a:off x="2791" y="1709"/>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Oval 12"/>
              <p:cNvSpPr>
                <a:spLocks noChangeArrowheads="1"/>
              </p:cNvSpPr>
              <p:nvPr/>
            </p:nvSpPr>
            <p:spPr bwMode="auto">
              <a:xfrm>
                <a:off x="2518" y="1811"/>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 name="Oval 13"/>
              <p:cNvSpPr>
                <a:spLocks noChangeArrowheads="1"/>
              </p:cNvSpPr>
              <p:nvPr/>
            </p:nvSpPr>
            <p:spPr bwMode="auto">
              <a:xfrm>
                <a:off x="1777" y="1844"/>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 name="Oval 14"/>
              <p:cNvSpPr>
                <a:spLocks noChangeArrowheads="1"/>
              </p:cNvSpPr>
              <p:nvPr/>
            </p:nvSpPr>
            <p:spPr bwMode="auto">
              <a:xfrm>
                <a:off x="1771" y="1661"/>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 name="Group 15"/>
            <p:cNvGrpSpPr>
              <a:grpSpLocks/>
            </p:cNvGrpSpPr>
            <p:nvPr/>
          </p:nvGrpSpPr>
          <p:grpSpPr bwMode="auto">
            <a:xfrm>
              <a:off x="11113" y="5665788"/>
              <a:ext cx="5334000" cy="1924050"/>
              <a:chOff x="391" y="2189"/>
              <a:chExt cx="3840" cy="1452"/>
            </a:xfrm>
          </p:grpSpPr>
          <p:pic>
            <p:nvPicPr>
              <p:cNvPr id="30" name="Picture 16" descr="msb-2009-m-620"/>
              <p:cNvPicPr>
                <a:picLocks noChangeAspect="1" noChangeArrowheads="1"/>
              </p:cNvPicPr>
              <p:nvPr/>
            </p:nvPicPr>
            <p:blipFill>
              <a:blip r:embed="rId4" cstate="print">
                <a:extLst>
                  <a:ext uri="{28A0092B-C50C-407E-A947-70E740481C1C}">
                    <a14:useLocalDpi xmlns:a14="http://schemas.microsoft.com/office/drawing/2010/main" val="0"/>
                  </a:ext>
                </a:extLst>
              </a:blip>
              <a:srcRect l="20145" t="34723" r="15495" b="28935"/>
              <a:stretch>
                <a:fillRect/>
              </a:stretch>
            </p:blipFill>
            <p:spPr bwMode="auto">
              <a:xfrm>
                <a:off x="391" y="2189"/>
                <a:ext cx="3840" cy="1452"/>
              </a:xfrm>
              <a:prstGeom prst="rect">
                <a:avLst/>
              </a:prstGeom>
              <a:noFill/>
              <a:extLst>
                <a:ext uri="{909E8E84-426E-40DD-AFC4-6F175D3DCCD1}">
                  <a14:hiddenFill xmlns:a14="http://schemas.microsoft.com/office/drawing/2010/main">
                    <a:solidFill>
                      <a:srgbClr val="FFFFFF"/>
                    </a:solidFill>
                  </a14:hiddenFill>
                </a:ext>
              </a:extLst>
            </p:spPr>
          </p:pic>
          <p:sp>
            <p:nvSpPr>
              <p:cNvPr id="31" name="Oval 17"/>
              <p:cNvSpPr>
                <a:spLocks noChangeArrowheads="1"/>
              </p:cNvSpPr>
              <p:nvPr/>
            </p:nvSpPr>
            <p:spPr bwMode="auto">
              <a:xfrm>
                <a:off x="2191" y="2489"/>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 name="Oval 18"/>
              <p:cNvSpPr>
                <a:spLocks noChangeArrowheads="1"/>
              </p:cNvSpPr>
              <p:nvPr/>
            </p:nvSpPr>
            <p:spPr bwMode="auto">
              <a:xfrm>
                <a:off x="2659" y="2642"/>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 name="Oval 19"/>
              <p:cNvSpPr>
                <a:spLocks noChangeArrowheads="1"/>
              </p:cNvSpPr>
              <p:nvPr/>
            </p:nvSpPr>
            <p:spPr bwMode="auto">
              <a:xfrm>
                <a:off x="3292" y="2753"/>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 name="Oval 20"/>
              <p:cNvSpPr>
                <a:spLocks noChangeArrowheads="1"/>
              </p:cNvSpPr>
              <p:nvPr/>
            </p:nvSpPr>
            <p:spPr bwMode="auto">
              <a:xfrm>
                <a:off x="3277" y="3152"/>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 name="Oval 21"/>
              <p:cNvSpPr>
                <a:spLocks noChangeArrowheads="1"/>
              </p:cNvSpPr>
              <p:nvPr/>
            </p:nvSpPr>
            <p:spPr bwMode="auto">
              <a:xfrm>
                <a:off x="2791" y="3149"/>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 name="Oval 22"/>
              <p:cNvSpPr>
                <a:spLocks noChangeArrowheads="1"/>
              </p:cNvSpPr>
              <p:nvPr/>
            </p:nvSpPr>
            <p:spPr bwMode="auto">
              <a:xfrm>
                <a:off x="2518" y="3251"/>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 name="Oval 23"/>
              <p:cNvSpPr>
                <a:spLocks noChangeArrowheads="1"/>
              </p:cNvSpPr>
              <p:nvPr/>
            </p:nvSpPr>
            <p:spPr bwMode="auto">
              <a:xfrm>
                <a:off x="1777" y="3284"/>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 name="Oval 24"/>
              <p:cNvSpPr>
                <a:spLocks noChangeArrowheads="1"/>
              </p:cNvSpPr>
              <p:nvPr/>
            </p:nvSpPr>
            <p:spPr bwMode="auto">
              <a:xfrm>
                <a:off x="1771" y="3101"/>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 name="Freeform 25"/>
              <p:cNvSpPr>
                <a:spLocks/>
              </p:cNvSpPr>
              <p:nvPr/>
            </p:nvSpPr>
            <p:spPr bwMode="auto">
              <a:xfrm>
                <a:off x="1089" y="2889"/>
                <a:ext cx="2346" cy="90"/>
              </a:xfrm>
              <a:custGeom>
                <a:avLst/>
                <a:gdLst>
                  <a:gd name="T0" fmla="*/ 0 w 2346"/>
                  <a:gd name="T1" fmla="*/ 0 h 90"/>
                  <a:gd name="T2" fmla="*/ 1654 w 2346"/>
                  <a:gd name="T3" fmla="*/ 20 h 90"/>
                  <a:gd name="T4" fmla="*/ 2346 w 2346"/>
                  <a:gd name="T5" fmla="*/ 90 h 90"/>
                </a:gdLst>
                <a:ahLst/>
                <a:cxnLst>
                  <a:cxn ang="0">
                    <a:pos x="T0" y="T1"/>
                  </a:cxn>
                  <a:cxn ang="0">
                    <a:pos x="T2" y="T3"/>
                  </a:cxn>
                  <a:cxn ang="0">
                    <a:pos x="T4" y="T5"/>
                  </a:cxn>
                </a:cxnLst>
                <a:rect l="0" t="0" r="r" b="b"/>
                <a:pathLst>
                  <a:path w="2346" h="90">
                    <a:moveTo>
                      <a:pt x="0" y="0"/>
                    </a:moveTo>
                    <a:lnTo>
                      <a:pt x="1654" y="20"/>
                    </a:lnTo>
                    <a:lnTo>
                      <a:pt x="2346" y="90"/>
                    </a:lnTo>
                  </a:path>
                </a:pathLst>
              </a:custGeom>
              <a:noFill/>
              <a:ln w="28575" cmpd="sng">
                <a:solidFill>
                  <a:srgbClr val="00CC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0" name="Oval 26"/>
              <p:cNvSpPr>
                <a:spLocks noChangeAspect="1" noChangeArrowheads="1"/>
              </p:cNvSpPr>
              <p:nvPr/>
            </p:nvSpPr>
            <p:spPr bwMode="auto">
              <a:xfrm>
                <a:off x="1189" y="2786"/>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 name="Oval 27"/>
              <p:cNvSpPr>
                <a:spLocks noChangeAspect="1" noChangeArrowheads="1"/>
              </p:cNvSpPr>
              <p:nvPr/>
            </p:nvSpPr>
            <p:spPr bwMode="auto">
              <a:xfrm>
                <a:off x="1351" y="2708"/>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 name="Oval 28"/>
              <p:cNvSpPr>
                <a:spLocks noChangeAspect="1" noChangeArrowheads="1"/>
              </p:cNvSpPr>
              <p:nvPr/>
            </p:nvSpPr>
            <p:spPr bwMode="auto">
              <a:xfrm>
                <a:off x="1447" y="2651"/>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Oval 29"/>
              <p:cNvSpPr>
                <a:spLocks noChangeAspect="1" noChangeArrowheads="1"/>
              </p:cNvSpPr>
              <p:nvPr/>
            </p:nvSpPr>
            <p:spPr bwMode="auto">
              <a:xfrm>
                <a:off x="1588" y="2591"/>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 name="Oval 30"/>
              <p:cNvSpPr>
                <a:spLocks noChangeAspect="1" noChangeArrowheads="1"/>
              </p:cNvSpPr>
              <p:nvPr/>
            </p:nvSpPr>
            <p:spPr bwMode="auto">
              <a:xfrm>
                <a:off x="1774" y="2525"/>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 name="Oval 31"/>
              <p:cNvSpPr>
                <a:spLocks noChangeAspect="1" noChangeArrowheads="1"/>
              </p:cNvSpPr>
              <p:nvPr/>
            </p:nvSpPr>
            <p:spPr bwMode="auto">
              <a:xfrm>
                <a:off x="2000" y="248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 name="Oval 32"/>
              <p:cNvSpPr>
                <a:spLocks noChangeAspect="1" noChangeArrowheads="1"/>
              </p:cNvSpPr>
              <p:nvPr/>
            </p:nvSpPr>
            <p:spPr bwMode="auto">
              <a:xfrm>
                <a:off x="2311" y="2525"/>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 name="Oval 33"/>
              <p:cNvSpPr>
                <a:spLocks noChangeAspect="1" noChangeArrowheads="1"/>
              </p:cNvSpPr>
              <p:nvPr/>
            </p:nvSpPr>
            <p:spPr bwMode="auto">
              <a:xfrm>
                <a:off x="2425" y="257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 name="Oval 34"/>
              <p:cNvSpPr>
                <a:spLocks noChangeAspect="1" noChangeArrowheads="1"/>
              </p:cNvSpPr>
              <p:nvPr/>
            </p:nvSpPr>
            <p:spPr bwMode="auto">
              <a:xfrm>
                <a:off x="2542" y="2615"/>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 name="Oval 35"/>
              <p:cNvSpPr>
                <a:spLocks noChangeAspect="1" noChangeArrowheads="1"/>
              </p:cNvSpPr>
              <p:nvPr/>
            </p:nvSpPr>
            <p:spPr bwMode="auto">
              <a:xfrm>
                <a:off x="2804" y="2690"/>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 name="Oval 36"/>
              <p:cNvSpPr>
                <a:spLocks noChangeAspect="1" noChangeArrowheads="1"/>
              </p:cNvSpPr>
              <p:nvPr/>
            </p:nvSpPr>
            <p:spPr bwMode="auto">
              <a:xfrm>
                <a:off x="2935" y="2717"/>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 name="Oval 37"/>
              <p:cNvSpPr>
                <a:spLocks noChangeAspect="1" noChangeArrowheads="1"/>
              </p:cNvSpPr>
              <p:nvPr/>
            </p:nvSpPr>
            <p:spPr bwMode="auto">
              <a:xfrm>
                <a:off x="3092" y="2744"/>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 name="Oval 38"/>
              <p:cNvSpPr>
                <a:spLocks noChangeAspect="1" noChangeArrowheads="1"/>
              </p:cNvSpPr>
              <p:nvPr/>
            </p:nvSpPr>
            <p:spPr bwMode="auto">
              <a:xfrm>
                <a:off x="3209" y="275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 name="Oval 39"/>
              <p:cNvSpPr>
                <a:spLocks noChangeAspect="1" noChangeArrowheads="1"/>
              </p:cNvSpPr>
              <p:nvPr/>
            </p:nvSpPr>
            <p:spPr bwMode="auto">
              <a:xfrm>
                <a:off x="3395" y="2792"/>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 name="Oval 40"/>
              <p:cNvSpPr>
                <a:spLocks noChangeAspect="1" noChangeArrowheads="1"/>
              </p:cNvSpPr>
              <p:nvPr/>
            </p:nvSpPr>
            <p:spPr bwMode="auto">
              <a:xfrm>
                <a:off x="3418" y="2964"/>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 name="Oval 41"/>
              <p:cNvSpPr>
                <a:spLocks noChangeAspect="1" noChangeArrowheads="1"/>
              </p:cNvSpPr>
              <p:nvPr/>
            </p:nvSpPr>
            <p:spPr bwMode="auto">
              <a:xfrm>
                <a:off x="3415" y="2861"/>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 name="Oval 42"/>
              <p:cNvSpPr>
                <a:spLocks noChangeAspect="1" noChangeArrowheads="1"/>
              </p:cNvSpPr>
              <p:nvPr/>
            </p:nvSpPr>
            <p:spPr bwMode="auto">
              <a:xfrm>
                <a:off x="3415" y="306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7" name="Oval 43"/>
              <p:cNvSpPr>
                <a:spLocks noChangeAspect="1" noChangeArrowheads="1"/>
              </p:cNvSpPr>
              <p:nvPr/>
            </p:nvSpPr>
            <p:spPr bwMode="auto">
              <a:xfrm>
                <a:off x="3367" y="3126"/>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 name="Oval 44"/>
              <p:cNvSpPr>
                <a:spLocks noChangeAspect="1" noChangeArrowheads="1"/>
              </p:cNvSpPr>
              <p:nvPr/>
            </p:nvSpPr>
            <p:spPr bwMode="auto">
              <a:xfrm>
                <a:off x="3202" y="314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 name="Oval 45"/>
              <p:cNvSpPr>
                <a:spLocks noChangeAspect="1" noChangeArrowheads="1"/>
              </p:cNvSpPr>
              <p:nvPr/>
            </p:nvSpPr>
            <p:spPr bwMode="auto">
              <a:xfrm>
                <a:off x="3070" y="314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0" name="Oval 46"/>
              <p:cNvSpPr>
                <a:spLocks noChangeAspect="1" noChangeArrowheads="1"/>
              </p:cNvSpPr>
              <p:nvPr/>
            </p:nvSpPr>
            <p:spPr bwMode="auto">
              <a:xfrm>
                <a:off x="2911" y="314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 name="Oval 47"/>
              <p:cNvSpPr>
                <a:spLocks noChangeAspect="1" noChangeArrowheads="1"/>
              </p:cNvSpPr>
              <p:nvPr/>
            </p:nvSpPr>
            <p:spPr bwMode="auto">
              <a:xfrm>
                <a:off x="2710" y="3167"/>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 name="Oval 48"/>
              <p:cNvSpPr>
                <a:spLocks noChangeAspect="1" noChangeArrowheads="1"/>
              </p:cNvSpPr>
              <p:nvPr/>
            </p:nvSpPr>
            <p:spPr bwMode="auto">
              <a:xfrm>
                <a:off x="2599" y="3206"/>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3" name="Oval 49"/>
              <p:cNvSpPr>
                <a:spLocks noChangeAspect="1" noChangeArrowheads="1"/>
              </p:cNvSpPr>
              <p:nvPr/>
            </p:nvSpPr>
            <p:spPr bwMode="auto">
              <a:xfrm>
                <a:off x="1063" y="305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 name="Oval 50"/>
              <p:cNvSpPr>
                <a:spLocks noChangeArrowheads="1"/>
              </p:cNvSpPr>
              <p:nvPr/>
            </p:nvSpPr>
            <p:spPr bwMode="auto">
              <a:xfrm>
                <a:off x="1015" y="2924"/>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 name="Oval 51"/>
              <p:cNvSpPr>
                <a:spLocks noChangeAspect="1" noChangeArrowheads="1"/>
              </p:cNvSpPr>
              <p:nvPr/>
            </p:nvSpPr>
            <p:spPr bwMode="auto">
              <a:xfrm>
                <a:off x="1159" y="3122"/>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 name="Oval 52"/>
              <p:cNvSpPr>
                <a:spLocks noChangeAspect="1" noChangeArrowheads="1"/>
              </p:cNvSpPr>
              <p:nvPr/>
            </p:nvSpPr>
            <p:spPr bwMode="auto">
              <a:xfrm>
                <a:off x="1255" y="317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 name="Oval 53"/>
              <p:cNvSpPr>
                <a:spLocks noChangeAspect="1" noChangeArrowheads="1"/>
              </p:cNvSpPr>
              <p:nvPr/>
            </p:nvSpPr>
            <p:spPr bwMode="auto">
              <a:xfrm>
                <a:off x="1351" y="3224"/>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 name="Oval 54"/>
              <p:cNvSpPr>
                <a:spLocks noChangeAspect="1" noChangeArrowheads="1"/>
              </p:cNvSpPr>
              <p:nvPr/>
            </p:nvSpPr>
            <p:spPr bwMode="auto">
              <a:xfrm>
                <a:off x="1447" y="3245"/>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 name="Oval 55"/>
              <p:cNvSpPr>
                <a:spLocks noChangeAspect="1" noChangeArrowheads="1"/>
              </p:cNvSpPr>
              <p:nvPr/>
            </p:nvSpPr>
            <p:spPr bwMode="auto">
              <a:xfrm>
                <a:off x="1543" y="3236"/>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 name="Oval 56"/>
              <p:cNvSpPr>
                <a:spLocks noChangeAspect="1" noChangeArrowheads="1"/>
              </p:cNvSpPr>
              <p:nvPr/>
            </p:nvSpPr>
            <p:spPr bwMode="auto">
              <a:xfrm>
                <a:off x="1639" y="3176"/>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 name="Oval 57"/>
              <p:cNvSpPr>
                <a:spLocks noChangeAspect="1" noChangeArrowheads="1"/>
              </p:cNvSpPr>
              <p:nvPr/>
            </p:nvSpPr>
            <p:spPr bwMode="auto">
              <a:xfrm>
                <a:off x="1708" y="3068"/>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 name="Oval 58"/>
              <p:cNvSpPr>
                <a:spLocks noChangeAspect="1" noChangeArrowheads="1"/>
              </p:cNvSpPr>
              <p:nvPr/>
            </p:nvSpPr>
            <p:spPr bwMode="auto">
              <a:xfrm>
                <a:off x="1753" y="2957"/>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 name="Oval 59"/>
              <p:cNvSpPr>
                <a:spLocks noChangeAspect="1" noChangeArrowheads="1"/>
              </p:cNvSpPr>
              <p:nvPr/>
            </p:nvSpPr>
            <p:spPr bwMode="auto">
              <a:xfrm>
                <a:off x="1735" y="2861"/>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 name="Oval 60"/>
              <p:cNvSpPr>
                <a:spLocks noChangeAspect="1" noChangeArrowheads="1"/>
              </p:cNvSpPr>
              <p:nvPr/>
            </p:nvSpPr>
            <p:spPr bwMode="auto">
              <a:xfrm>
                <a:off x="1495" y="314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 name="Oval 61"/>
              <p:cNvSpPr>
                <a:spLocks noChangeArrowheads="1"/>
              </p:cNvSpPr>
              <p:nvPr/>
            </p:nvSpPr>
            <p:spPr bwMode="auto">
              <a:xfrm>
                <a:off x="1687" y="2813"/>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 name="Oval 62"/>
              <p:cNvSpPr>
                <a:spLocks noChangeAspect="1" noChangeArrowheads="1"/>
              </p:cNvSpPr>
              <p:nvPr/>
            </p:nvSpPr>
            <p:spPr bwMode="auto">
              <a:xfrm>
                <a:off x="1498" y="2996"/>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 name="Oval 63"/>
              <p:cNvSpPr>
                <a:spLocks noChangeAspect="1" noChangeArrowheads="1"/>
              </p:cNvSpPr>
              <p:nvPr/>
            </p:nvSpPr>
            <p:spPr bwMode="auto">
              <a:xfrm>
                <a:off x="1495" y="305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 name="Oval 64"/>
              <p:cNvSpPr>
                <a:spLocks noChangeArrowheads="1"/>
              </p:cNvSpPr>
              <p:nvPr/>
            </p:nvSpPr>
            <p:spPr bwMode="auto">
              <a:xfrm>
                <a:off x="1495" y="2909"/>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 name="Oval 65"/>
              <p:cNvSpPr>
                <a:spLocks noChangeAspect="1" noChangeArrowheads="1"/>
              </p:cNvSpPr>
              <p:nvPr/>
            </p:nvSpPr>
            <p:spPr bwMode="auto">
              <a:xfrm>
                <a:off x="1283" y="275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 name="Oval 66"/>
              <p:cNvSpPr>
                <a:spLocks noChangeAspect="1" noChangeArrowheads="1"/>
              </p:cNvSpPr>
              <p:nvPr/>
            </p:nvSpPr>
            <p:spPr bwMode="auto">
              <a:xfrm>
                <a:off x="1385" y="275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 name="Oval 67"/>
              <p:cNvSpPr>
                <a:spLocks noChangeAspect="1" noChangeArrowheads="1"/>
              </p:cNvSpPr>
              <p:nvPr/>
            </p:nvSpPr>
            <p:spPr bwMode="auto">
              <a:xfrm>
                <a:off x="1439" y="2855"/>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 name="Oval 68"/>
              <p:cNvSpPr>
                <a:spLocks noChangeAspect="1" noChangeArrowheads="1"/>
              </p:cNvSpPr>
              <p:nvPr/>
            </p:nvSpPr>
            <p:spPr bwMode="auto">
              <a:xfrm>
                <a:off x="1351" y="293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 name="Oval 69"/>
              <p:cNvSpPr>
                <a:spLocks noChangeAspect="1" noChangeArrowheads="1"/>
              </p:cNvSpPr>
              <p:nvPr/>
            </p:nvSpPr>
            <p:spPr bwMode="auto">
              <a:xfrm>
                <a:off x="1255" y="290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4" name="Oval 70"/>
              <p:cNvSpPr>
                <a:spLocks noChangeAspect="1" noChangeArrowheads="1"/>
              </p:cNvSpPr>
              <p:nvPr/>
            </p:nvSpPr>
            <p:spPr bwMode="auto">
              <a:xfrm>
                <a:off x="1231" y="2828"/>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 name="Rectangle 71"/>
              <p:cNvSpPr>
                <a:spLocks noChangeArrowheads="1"/>
              </p:cNvSpPr>
              <p:nvPr/>
            </p:nvSpPr>
            <p:spPr bwMode="auto">
              <a:xfrm>
                <a:off x="2695" y="2879"/>
                <a:ext cx="48" cy="48"/>
              </a:xfrm>
              <a:prstGeom prst="rect">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 name="Oval 72"/>
              <p:cNvSpPr>
                <a:spLocks noChangeArrowheads="1"/>
              </p:cNvSpPr>
              <p:nvPr/>
            </p:nvSpPr>
            <p:spPr bwMode="auto">
              <a:xfrm>
                <a:off x="1063" y="2861"/>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 name="Group 73"/>
            <p:cNvGrpSpPr>
              <a:grpSpLocks/>
            </p:cNvGrpSpPr>
            <p:nvPr/>
          </p:nvGrpSpPr>
          <p:grpSpPr bwMode="auto">
            <a:xfrm>
              <a:off x="11113" y="3836988"/>
              <a:ext cx="5334000" cy="1924050"/>
              <a:chOff x="7" y="1997"/>
              <a:chExt cx="3840" cy="1452"/>
            </a:xfrm>
          </p:grpSpPr>
          <p:pic>
            <p:nvPicPr>
              <p:cNvPr id="88" name="Picture 74" descr="msb-2009-m-620"/>
              <p:cNvPicPr>
                <a:picLocks noChangeAspect="1" noChangeArrowheads="1"/>
              </p:cNvPicPr>
              <p:nvPr/>
            </p:nvPicPr>
            <p:blipFill>
              <a:blip r:embed="rId4" cstate="print">
                <a:extLst>
                  <a:ext uri="{28A0092B-C50C-407E-A947-70E740481C1C}">
                    <a14:useLocalDpi xmlns:a14="http://schemas.microsoft.com/office/drawing/2010/main" val="0"/>
                  </a:ext>
                </a:extLst>
              </a:blip>
              <a:srcRect l="20145" t="34723" r="15495" b="28935"/>
              <a:stretch>
                <a:fillRect/>
              </a:stretch>
            </p:blipFill>
            <p:spPr bwMode="auto">
              <a:xfrm>
                <a:off x="7" y="1997"/>
                <a:ext cx="3840" cy="1452"/>
              </a:xfrm>
              <a:prstGeom prst="rect">
                <a:avLst/>
              </a:prstGeom>
              <a:noFill/>
              <a:extLst>
                <a:ext uri="{909E8E84-426E-40DD-AFC4-6F175D3DCCD1}">
                  <a14:hiddenFill xmlns:a14="http://schemas.microsoft.com/office/drawing/2010/main">
                    <a:solidFill>
                      <a:srgbClr val="FFFFFF"/>
                    </a:solidFill>
                  </a14:hiddenFill>
                </a:ext>
              </a:extLst>
            </p:spPr>
          </p:pic>
          <p:sp>
            <p:nvSpPr>
              <p:cNvPr id="89" name="Oval 75"/>
              <p:cNvSpPr>
                <a:spLocks noChangeArrowheads="1"/>
              </p:cNvSpPr>
              <p:nvPr/>
            </p:nvSpPr>
            <p:spPr bwMode="auto">
              <a:xfrm>
                <a:off x="1807" y="2297"/>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0" name="Oval 76"/>
              <p:cNvSpPr>
                <a:spLocks noChangeArrowheads="1"/>
              </p:cNvSpPr>
              <p:nvPr/>
            </p:nvSpPr>
            <p:spPr bwMode="auto">
              <a:xfrm>
                <a:off x="2275" y="2450"/>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1" name="Oval 77"/>
              <p:cNvSpPr>
                <a:spLocks noChangeArrowheads="1"/>
              </p:cNvSpPr>
              <p:nvPr/>
            </p:nvSpPr>
            <p:spPr bwMode="auto">
              <a:xfrm>
                <a:off x="2908" y="2561"/>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 name="Oval 78"/>
              <p:cNvSpPr>
                <a:spLocks noChangeArrowheads="1"/>
              </p:cNvSpPr>
              <p:nvPr/>
            </p:nvSpPr>
            <p:spPr bwMode="auto">
              <a:xfrm>
                <a:off x="2893" y="2960"/>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3" name="Oval 79"/>
              <p:cNvSpPr>
                <a:spLocks noChangeArrowheads="1"/>
              </p:cNvSpPr>
              <p:nvPr/>
            </p:nvSpPr>
            <p:spPr bwMode="auto">
              <a:xfrm>
                <a:off x="2407" y="2957"/>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4" name="Oval 80"/>
              <p:cNvSpPr>
                <a:spLocks noChangeArrowheads="1"/>
              </p:cNvSpPr>
              <p:nvPr/>
            </p:nvSpPr>
            <p:spPr bwMode="auto">
              <a:xfrm>
                <a:off x="2134" y="3059"/>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5" name="Oval 81"/>
              <p:cNvSpPr>
                <a:spLocks noChangeArrowheads="1"/>
              </p:cNvSpPr>
              <p:nvPr/>
            </p:nvSpPr>
            <p:spPr bwMode="auto">
              <a:xfrm>
                <a:off x="1393" y="3092"/>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6" name="Oval 82"/>
              <p:cNvSpPr>
                <a:spLocks noChangeArrowheads="1"/>
              </p:cNvSpPr>
              <p:nvPr/>
            </p:nvSpPr>
            <p:spPr bwMode="auto">
              <a:xfrm>
                <a:off x="1387" y="2909"/>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 name="Oval 83"/>
              <p:cNvSpPr>
                <a:spLocks noChangeAspect="1" noChangeArrowheads="1"/>
              </p:cNvSpPr>
              <p:nvPr/>
            </p:nvSpPr>
            <p:spPr bwMode="auto">
              <a:xfrm>
                <a:off x="805" y="2594"/>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 name="Oval 84"/>
              <p:cNvSpPr>
                <a:spLocks noChangeAspect="1" noChangeArrowheads="1"/>
              </p:cNvSpPr>
              <p:nvPr/>
            </p:nvSpPr>
            <p:spPr bwMode="auto">
              <a:xfrm>
                <a:off x="967" y="2516"/>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 name="Oval 85"/>
              <p:cNvSpPr>
                <a:spLocks noChangeAspect="1" noChangeArrowheads="1"/>
              </p:cNvSpPr>
              <p:nvPr/>
            </p:nvSpPr>
            <p:spPr bwMode="auto">
              <a:xfrm>
                <a:off x="1063" y="245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0" name="Oval 86"/>
              <p:cNvSpPr>
                <a:spLocks noChangeAspect="1" noChangeArrowheads="1"/>
              </p:cNvSpPr>
              <p:nvPr/>
            </p:nvSpPr>
            <p:spPr bwMode="auto">
              <a:xfrm>
                <a:off x="1204" y="239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 name="Oval 87"/>
              <p:cNvSpPr>
                <a:spLocks noChangeAspect="1" noChangeArrowheads="1"/>
              </p:cNvSpPr>
              <p:nvPr/>
            </p:nvSpPr>
            <p:spPr bwMode="auto">
              <a:xfrm>
                <a:off x="1390" y="233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 name="Oval 88"/>
              <p:cNvSpPr>
                <a:spLocks noChangeAspect="1" noChangeArrowheads="1"/>
              </p:cNvSpPr>
              <p:nvPr/>
            </p:nvSpPr>
            <p:spPr bwMode="auto">
              <a:xfrm>
                <a:off x="1616" y="2291"/>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3" name="Oval 89"/>
              <p:cNvSpPr>
                <a:spLocks noChangeAspect="1" noChangeArrowheads="1"/>
              </p:cNvSpPr>
              <p:nvPr/>
            </p:nvSpPr>
            <p:spPr bwMode="auto">
              <a:xfrm>
                <a:off x="1927" y="233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4" name="Oval 90"/>
              <p:cNvSpPr>
                <a:spLocks noChangeAspect="1" noChangeArrowheads="1"/>
              </p:cNvSpPr>
              <p:nvPr/>
            </p:nvSpPr>
            <p:spPr bwMode="auto">
              <a:xfrm>
                <a:off x="2041" y="2381"/>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5" name="Oval 91"/>
              <p:cNvSpPr>
                <a:spLocks noChangeAspect="1" noChangeArrowheads="1"/>
              </p:cNvSpPr>
              <p:nvPr/>
            </p:nvSpPr>
            <p:spPr bwMode="auto">
              <a:xfrm>
                <a:off x="2158" y="242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 name="Oval 92"/>
              <p:cNvSpPr>
                <a:spLocks noChangeAspect="1" noChangeArrowheads="1"/>
              </p:cNvSpPr>
              <p:nvPr/>
            </p:nvSpPr>
            <p:spPr bwMode="auto">
              <a:xfrm>
                <a:off x="2420" y="2498"/>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 name="Oval 93"/>
              <p:cNvSpPr>
                <a:spLocks noChangeAspect="1" noChangeArrowheads="1"/>
              </p:cNvSpPr>
              <p:nvPr/>
            </p:nvSpPr>
            <p:spPr bwMode="auto">
              <a:xfrm>
                <a:off x="2551" y="2525"/>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 name="Oval 94"/>
              <p:cNvSpPr>
                <a:spLocks noChangeAspect="1" noChangeArrowheads="1"/>
              </p:cNvSpPr>
              <p:nvPr/>
            </p:nvSpPr>
            <p:spPr bwMode="auto">
              <a:xfrm>
                <a:off x="2708" y="2552"/>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9" name="Oval 95"/>
              <p:cNvSpPr>
                <a:spLocks noChangeAspect="1" noChangeArrowheads="1"/>
              </p:cNvSpPr>
              <p:nvPr/>
            </p:nvSpPr>
            <p:spPr bwMode="auto">
              <a:xfrm>
                <a:off x="2825" y="2567"/>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0" name="Oval 96"/>
              <p:cNvSpPr>
                <a:spLocks noChangeAspect="1" noChangeArrowheads="1"/>
              </p:cNvSpPr>
              <p:nvPr/>
            </p:nvSpPr>
            <p:spPr bwMode="auto">
              <a:xfrm>
                <a:off x="3034" y="2772"/>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1" name="Oval 97"/>
              <p:cNvSpPr>
                <a:spLocks noChangeAspect="1" noChangeArrowheads="1"/>
              </p:cNvSpPr>
              <p:nvPr/>
            </p:nvSpPr>
            <p:spPr bwMode="auto">
              <a:xfrm>
                <a:off x="2818" y="2957"/>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 name="Oval 98"/>
              <p:cNvSpPr>
                <a:spLocks noChangeAspect="1" noChangeArrowheads="1"/>
              </p:cNvSpPr>
              <p:nvPr/>
            </p:nvSpPr>
            <p:spPr bwMode="auto">
              <a:xfrm>
                <a:off x="2686" y="2957"/>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3" name="Oval 99"/>
              <p:cNvSpPr>
                <a:spLocks noChangeAspect="1" noChangeArrowheads="1"/>
              </p:cNvSpPr>
              <p:nvPr/>
            </p:nvSpPr>
            <p:spPr bwMode="auto">
              <a:xfrm>
                <a:off x="2527" y="2951"/>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 name="Oval 100"/>
              <p:cNvSpPr>
                <a:spLocks noChangeAspect="1" noChangeArrowheads="1"/>
              </p:cNvSpPr>
              <p:nvPr/>
            </p:nvSpPr>
            <p:spPr bwMode="auto">
              <a:xfrm>
                <a:off x="2326" y="2975"/>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5" name="Oval 101"/>
              <p:cNvSpPr>
                <a:spLocks noChangeAspect="1" noChangeArrowheads="1"/>
              </p:cNvSpPr>
              <p:nvPr/>
            </p:nvSpPr>
            <p:spPr bwMode="auto">
              <a:xfrm>
                <a:off x="2215" y="3014"/>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6" name="Oval 102"/>
              <p:cNvSpPr>
                <a:spLocks noChangeAspect="1" noChangeArrowheads="1"/>
              </p:cNvSpPr>
              <p:nvPr/>
            </p:nvSpPr>
            <p:spPr bwMode="auto">
              <a:xfrm>
                <a:off x="679" y="2861"/>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7" name="Oval 103"/>
              <p:cNvSpPr>
                <a:spLocks noChangeArrowheads="1"/>
              </p:cNvSpPr>
              <p:nvPr/>
            </p:nvSpPr>
            <p:spPr bwMode="auto">
              <a:xfrm>
                <a:off x="631" y="2732"/>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8" name="Oval 104"/>
              <p:cNvSpPr>
                <a:spLocks noChangeAspect="1" noChangeArrowheads="1"/>
              </p:cNvSpPr>
              <p:nvPr/>
            </p:nvSpPr>
            <p:spPr bwMode="auto">
              <a:xfrm>
                <a:off x="775" y="2930"/>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9" name="Oval 105"/>
              <p:cNvSpPr>
                <a:spLocks noChangeAspect="1" noChangeArrowheads="1"/>
              </p:cNvSpPr>
              <p:nvPr/>
            </p:nvSpPr>
            <p:spPr bwMode="auto">
              <a:xfrm>
                <a:off x="871" y="2987"/>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0" name="Oval 106"/>
              <p:cNvSpPr>
                <a:spLocks noChangeAspect="1" noChangeArrowheads="1"/>
              </p:cNvSpPr>
              <p:nvPr/>
            </p:nvSpPr>
            <p:spPr bwMode="auto">
              <a:xfrm>
                <a:off x="967" y="3032"/>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1" name="Oval 107"/>
              <p:cNvSpPr>
                <a:spLocks noChangeAspect="1" noChangeArrowheads="1"/>
              </p:cNvSpPr>
              <p:nvPr/>
            </p:nvSpPr>
            <p:spPr bwMode="auto">
              <a:xfrm>
                <a:off x="1063" y="305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2" name="Oval 108"/>
              <p:cNvSpPr>
                <a:spLocks noChangeAspect="1" noChangeArrowheads="1"/>
              </p:cNvSpPr>
              <p:nvPr/>
            </p:nvSpPr>
            <p:spPr bwMode="auto">
              <a:xfrm>
                <a:off x="1159" y="3044"/>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3" name="Oval 109"/>
              <p:cNvSpPr>
                <a:spLocks noChangeAspect="1" noChangeArrowheads="1"/>
              </p:cNvSpPr>
              <p:nvPr/>
            </p:nvSpPr>
            <p:spPr bwMode="auto">
              <a:xfrm>
                <a:off x="1255" y="2984"/>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4" name="Oval 110"/>
              <p:cNvSpPr>
                <a:spLocks noChangeAspect="1" noChangeArrowheads="1"/>
              </p:cNvSpPr>
              <p:nvPr/>
            </p:nvSpPr>
            <p:spPr bwMode="auto">
              <a:xfrm>
                <a:off x="1324" y="2876"/>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5" name="Oval 111"/>
              <p:cNvSpPr>
                <a:spLocks noChangeAspect="1" noChangeArrowheads="1"/>
              </p:cNvSpPr>
              <p:nvPr/>
            </p:nvSpPr>
            <p:spPr bwMode="auto">
              <a:xfrm>
                <a:off x="1369" y="2765"/>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6" name="Oval 112"/>
              <p:cNvSpPr>
                <a:spLocks noChangeAspect="1" noChangeArrowheads="1"/>
              </p:cNvSpPr>
              <p:nvPr/>
            </p:nvSpPr>
            <p:spPr bwMode="auto">
              <a:xfrm>
                <a:off x="1351" y="266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7" name="Oval 113"/>
              <p:cNvSpPr>
                <a:spLocks noChangeArrowheads="1"/>
              </p:cNvSpPr>
              <p:nvPr/>
            </p:nvSpPr>
            <p:spPr bwMode="auto">
              <a:xfrm>
                <a:off x="1303" y="2621"/>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8" name="Oval 114"/>
              <p:cNvSpPr>
                <a:spLocks noChangeArrowheads="1"/>
              </p:cNvSpPr>
              <p:nvPr/>
            </p:nvSpPr>
            <p:spPr bwMode="auto">
              <a:xfrm>
                <a:off x="679" y="2669"/>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pic>
        <p:nvPicPr>
          <p:cNvPr id="12" name="Picture 11"/>
          <p:cNvPicPr>
            <a:picLocks noChangeAspect="1"/>
          </p:cNvPicPr>
          <p:nvPr/>
        </p:nvPicPr>
        <p:blipFill rotWithShape="1">
          <a:blip r:embed="rId5" cstate="print"/>
          <a:srcRect l="11020" r="17305"/>
          <a:stretch/>
        </p:blipFill>
        <p:spPr>
          <a:xfrm>
            <a:off x="278515" y="1256337"/>
            <a:ext cx="3194104" cy="2801636"/>
          </a:xfrm>
          <a:prstGeom prst="rect">
            <a:avLst/>
          </a:prstGeom>
        </p:spPr>
      </p:pic>
      <p:graphicFrame>
        <p:nvGraphicFramePr>
          <p:cNvPr id="13" name="Content Placeholder 12"/>
          <p:cNvGraphicFramePr>
            <a:graphicFrameLocks noGrp="1" noChangeAspect="1"/>
          </p:cNvGraphicFramePr>
          <p:nvPr>
            <p:ph idx="1"/>
            <p:extLst>
              <p:ext uri="{D42A27DB-BD31-4B8C-83A1-F6EECF244321}">
                <p14:modId xmlns:p14="http://schemas.microsoft.com/office/powerpoint/2010/main" val="3990639174"/>
              </p:ext>
            </p:extLst>
          </p:nvPr>
        </p:nvGraphicFramePr>
        <p:xfrm>
          <a:off x="2776113" y="3547874"/>
          <a:ext cx="3684587" cy="384175"/>
        </p:xfrm>
        <a:graphic>
          <a:graphicData uri="http://schemas.openxmlformats.org/presentationml/2006/ole">
            <mc:AlternateContent xmlns:mc="http://schemas.openxmlformats.org/markup-compatibility/2006">
              <mc:Choice xmlns:v="urn:schemas-microsoft-com:vml" Requires="v">
                <p:oleObj spid="_x0000_s1066" name="Equation" r:id="rId6" imgW="3684240" imgH="383760" progId="Equation.3">
                  <p:embed/>
                </p:oleObj>
              </mc:Choice>
              <mc:Fallback>
                <p:oleObj name="Equation" r:id="rId6" imgW="3684240" imgH="383760" progId="Equation.3">
                  <p:embed/>
                  <p:pic>
                    <p:nvPicPr>
                      <p:cNvPr id="0" name="Picture 7"/>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6113" y="3547874"/>
                        <a:ext cx="3684587" cy="38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itle 4"/>
          <p:cNvSpPr>
            <a:spLocks noGrp="1"/>
          </p:cNvSpPr>
          <p:nvPr>
            <p:ph type="title"/>
          </p:nvPr>
        </p:nvSpPr>
        <p:spPr/>
        <p:txBody>
          <a:bodyPr/>
          <a:lstStyle/>
          <a:p>
            <a:r>
              <a:rPr lang="en-US" dirty="0" smtClean="0"/>
              <a:t>Research by Dr. </a:t>
            </a:r>
            <a:r>
              <a:rPr lang="en-US" dirty="0" err="1" smtClean="0"/>
              <a:t>Collyer</a:t>
            </a:r>
            <a:endParaRPr lang="en-US" dirty="0"/>
          </a:p>
        </p:txBody>
      </p:sp>
      <p:sp>
        <p:nvSpPr>
          <p:cNvPr id="7" name="Content Placeholder 6"/>
          <p:cNvSpPr>
            <a:spLocks noGrp="1"/>
          </p:cNvSpPr>
          <p:nvPr>
            <p:ph sz="quarter" idx="4294967295"/>
          </p:nvPr>
        </p:nvSpPr>
        <p:spPr>
          <a:xfrm>
            <a:off x="4905375" y="2246313"/>
            <a:ext cx="4238625" cy="514350"/>
          </a:xfrm>
        </p:spPr>
        <p:txBody>
          <a:bodyPr>
            <a:normAutofit fontScale="92500" lnSpcReduction="10000"/>
          </a:bodyPr>
          <a:lstStyle/>
          <a:p>
            <a:pPr marL="0" indent="0" algn="ctr">
              <a:buNone/>
            </a:pPr>
            <a:r>
              <a:rPr lang="en-US" sz="1600" dirty="0" smtClean="0"/>
              <a:t>Development of multivariate statistical methods</a:t>
            </a:r>
            <a:endParaRPr lang="en-US" sz="1600" dirty="0"/>
          </a:p>
        </p:txBody>
      </p:sp>
      <p:sp>
        <p:nvSpPr>
          <p:cNvPr id="134" name="Content Placeholder 6"/>
          <p:cNvSpPr txBox="1">
            <a:spLocks/>
          </p:cNvSpPr>
          <p:nvPr/>
        </p:nvSpPr>
        <p:spPr>
          <a:xfrm>
            <a:off x="6001580" y="2761313"/>
            <a:ext cx="3129164" cy="66795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600" dirty="0" smtClean="0"/>
              <a:t>Ecological and Evolutionary Morphology</a:t>
            </a:r>
            <a:endParaRPr lang="en-US" sz="1600" dirty="0"/>
          </a:p>
        </p:txBody>
      </p:sp>
      <p:sp>
        <p:nvSpPr>
          <p:cNvPr id="135" name="Content Placeholder 6"/>
          <p:cNvSpPr txBox="1">
            <a:spLocks/>
          </p:cNvSpPr>
          <p:nvPr/>
        </p:nvSpPr>
        <p:spPr>
          <a:xfrm>
            <a:off x="683103" y="4845351"/>
            <a:ext cx="4583467" cy="514934"/>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600" dirty="0" smtClean="0"/>
              <a:t>Development of methods to analyze phenotypic change</a:t>
            </a:r>
            <a:endParaRPr lang="en-US" sz="1600" dirty="0"/>
          </a:p>
        </p:txBody>
      </p:sp>
      <p:sp>
        <p:nvSpPr>
          <p:cNvPr id="136" name="Oval 135"/>
          <p:cNvSpPr/>
          <p:nvPr/>
        </p:nvSpPr>
        <p:spPr>
          <a:xfrm>
            <a:off x="3363253" y="3860733"/>
            <a:ext cx="2183120" cy="624518"/>
          </a:xfrm>
          <a:prstGeom prst="ellipse">
            <a:avLst/>
          </a:prstGeom>
          <a:ln w="28575" cmpd="sng"/>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&amp; anything in between</a:t>
            </a:r>
            <a:endParaRPr lang="en-US" dirty="0"/>
          </a:p>
        </p:txBody>
      </p:sp>
    </p:spTree>
    <p:extLst>
      <p:ext uri="{BB962C8B-B14F-4D97-AF65-F5344CB8AC3E}">
        <p14:creationId xmlns:p14="http://schemas.microsoft.com/office/powerpoint/2010/main" val="206307411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ontent Placeholder 2"/>
          <p:cNvSpPr>
            <a:spLocks noGrp="1"/>
          </p:cNvSpPr>
          <p:nvPr>
            <p:ph idx="4294967295"/>
          </p:nvPr>
        </p:nvSpPr>
        <p:spPr>
          <a:xfrm>
            <a:off x="4510088" y="152400"/>
            <a:ext cx="4633912" cy="5853113"/>
          </a:xfrm>
        </p:spPr>
        <p:txBody>
          <a:bodyPr/>
          <a:lstStyle/>
          <a:p>
            <a:pPr marL="0" indent="0" algn="ctr" eaLnBrk="1" hangingPunct="1">
              <a:buFont typeface="Arial" pitchFamily="34" charset="0"/>
              <a:buNone/>
            </a:pPr>
            <a:r>
              <a:rPr lang="en-US" sz="2800" b="1" dirty="0" smtClean="0">
                <a:solidFill>
                  <a:schemeClr val="bg1"/>
                </a:solidFill>
              </a:rPr>
              <a:t>Michael Stokes, Ph.D.</a:t>
            </a:r>
            <a:br>
              <a:rPr lang="en-US" sz="2800" b="1" dirty="0" smtClean="0">
                <a:solidFill>
                  <a:schemeClr val="bg1"/>
                </a:solidFill>
              </a:rPr>
            </a:br>
            <a:r>
              <a:rPr lang="en-US" sz="2800" b="1" dirty="0" smtClean="0">
                <a:solidFill>
                  <a:schemeClr val="bg1"/>
                </a:solidFill>
              </a:rPr>
              <a:t>Professor of Biology</a:t>
            </a:r>
          </a:p>
          <a:p>
            <a:pPr marL="0" indent="0" algn="ctr" eaLnBrk="1" hangingPunct="1">
              <a:buFont typeface="Arial" pitchFamily="34" charset="0"/>
              <a:buNone/>
            </a:pPr>
            <a:endParaRPr lang="en-US" sz="2800" b="1" dirty="0">
              <a:solidFill>
                <a:schemeClr val="bg1"/>
              </a:solidFill>
            </a:endParaRPr>
          </a:p>
          <a:p>
            <a:pPr marL="0" indent="0" algn="ctr" eaLnBrk="1" hangingPunct="1">
              <a:buFont typeface="Arial" pitchFamily="34" charset="0"/>
              <a:buNone/>
            </a:pPr>
            <a:endParaRPr lang="en-US" sz="2800" b="1" dirty="0" smtClean="0">
              <a:solidFill>
                <a:schemeClr val="bg1"/>
              </a:solidFill>
            </a:endParaRPr>
          </a:p>
          <a:p>
            <a:pPr marL="0" indent="0" algn="ctr" eaLnBrk="1" hangingPunct="1">
              <a:buFont typeface="Arial" pitchFamily="34" charset="0"/>
              <a:buNone/>
            </a:pPr>
            <a:endParaRPr lang="en-US" sz="2800" b="1" dirty="0">
              <a:solidFill>
                <a:schemeClr val="bg1"/>
              </a:solidFill>
            </a:endParaRPr>
          </a:p>
          <a:p>
            <a:pPr marL="0" indent="0" algn="ctr" eaLnBrk="1" hangingPunct="1">
              <a:buFont typeface="Arial" pitchFamily="34" charset="0"/>
              <a:buNone/>
            </a:pPr>
            <a:endParaRPr lang="en-US" sz="2800" b="1" dirty="0" smtClean="0">
              <a:solidFill>
                <a:schemeClr val="bg1"/>
              </a:solidFill>
            </a:endParaRPr>
          </a:p>
          <a:p>
            <a:pPr marL="0" indent="0" algn="ctr" eaLnBrk="1" hangingPunct="1">
              <a:buFont typeface="Arial" pitchFamily="34" charset="0"/>
              <a:buNone/>
            </a:pPr>
            <a:endParaRPr lang="en-US" sz="2800" b="1" dirty="0">
              <a:solidFill>
                <a:schemeClr val="bg1"/>
              </a:solidFill>
            </a:endParaRPr>
          </a:p>
          <a:p>
            <a:pPr marL="0" indent="0" algn="ctr" eaLnBrk="1" hangingPunct="1">
              <a:buFont typeface="Arial" pitchFamily="34" charset="0"/>
              <a:buNone/>
            </a:pPr>
            <a:endParaRPr lang="en-US" sz="2800" b="1" dirty="0" smtClean="0">
              <a:solidFill>
                <a:schemeClr val="bg1"/>
              </a:solidFill>
            </a:endParaRPr>
          </a:p>
          <a:p>
            <a:pPr marL="0" indent="0" algn="ctr" eaLnBrk="1" hangingPunct="1">
              <a:buFont typeface="Arial" pitchFamily="34" charset="0"/>
              <a:buNone/>
            </a:pPr>
            <a:endParaRPr lang="en-US" sz="2800" b="1" dirty="0">
              <a:solidFill>
                <a:schemeClr val="bg1"/>
              </a:solidFill>
            </a:endParaRPr>
          </a:p>
          <a:p>
            <a:pPr marL="109728" lvl="0" indent="0" algn="ctr">
              <a:buClr>
                <a:srgbClr val="C00000"/>
              </a:buClr>
              <a:buNone/>
              <a:defRPr/>
            </a:pPr>
            <a:r>
              <a:rPr lang="en-US" sz="1100" b="1" u="sng" dirty="0">
                <a:solidFill>
                  <a:prstClr val="white"/>
                </a:solidFill>
              </a:rPr>
              <a:t>Bio</a:t>
            </a:r>
          </a:p>
          <a:p>
            <a:pPr lvl="0">
              <a:buClr>
                <a:srgbClr val="C00000"/>
              </a:buClr>
              <a:defRPr/>
            </a:pPr>
            <a:r>
              <a:rPr lang="en-US" sz="1100" b="1" dirty="0">
                <a:solidFill>
                  <a:prstClr val="white"/>
                </a:solidFill>
              </a:rPr>
              <a:t>Ph.D. </a:t>
            </a:r>
            <a:r>
              <a:rPr lang="en-US" sz="1100" dirty="0">
                <a:solidFill>
                  <a:prstClr val="white"/>
                </a:solidFill>
              </a:rPr>
              <a:t>– Systematics and Ecology (1994).  University of Kansas</a:t>
            </a:r>
          </a:p>
          <a:p>
            <a:pPr lvl="0">
              <a:buClr>
                <a:srgbClr val="C00000"/>
              </a:buClr>
              <a:defRPr/>
            </a:pPr>
            <a:r>
              <a:rPr lang="en-US" sz="1100" b="1" dirty="0">
                <a:solidFill>
                  <a:prstClr val="white"/>
                </a:solidFill>
              </a:rPr>
              <a:t>M.A.</a:t>
            </a:r>
            <a:r>
              <a:rPr lang="en-US" sz="1100" dirty="0">
                <a:solidFill>
                  <a:prstClr val="white"/>
                </a:solidFill>
              </a:rPr>
              <a:t> – Systematics and Ecology (1990). University of Kansas</a:t>
            </a:r>
          </a:p>
          <a:p>
            <a:pPr lvl="0">
              <a:buClr>
                <a:srgbClr val="C00000"/>
              </a:buClr>
              <a:defRPr/>
            </a:pPr>
            <a:r>
              <a:rPr lang="en-US" sz="1100" b="1" dirty="0">
                <a:solidFill>
                  <a:prstClr val="white"/>
                </a:solidFill>
              </a:rPr>
              <a:t>B.S. </a:t>
            </a:r>
            <a:r>
              <a:rPr lang="en-US" sz="1100" dirty="0">
                <a:solidFill>
                  <a:prstClr val="white"/>
                </a:solidFill>
              </a:rPr>
              <a:t>– Biology (1986). University of Missouri Kansas City</a:t>
            </a:r>
          </a:p>
          <a:p>
            <a:pPr marL="0" indent="0" algn="ctr" eaLnBrk="1" hangingPunct="1">
              <a:buFont typeface="Arial" pitchFamily="34" charset="0"/>
              <a:buNone/>
            </a:pPr>
            <a:endParaRPr lang="en-US" sz="2800" b="1" dirty="0" smtClean="0">
              <a:solidFill>
                <a:schemeClr val="bg1"/>
              </a:solidFill>
            </a:endParaRPr>
          </a:p>
        </p:txBody>
      </p:sp>
      <p:sp>
        <p:nvSpPr>
          <p:cNvPr id="4" name="Text Placeholder 3"/>
          <p:cNvSpPr>
            <a:spLocks noGrp="1"/>
          </p:cNvSpPr>
          <p:nvPr>
            <p:ph type="body" sz="half" idx="4294967295"/>
          </p:nvPr>
        </p:nvSpPr>
        <p:spPr>
          <a:xfrm>
            <a:off x="152400" y="76200"/>
            <a:ext cx="4343400" cy="6400800"/>
          </a:xfrm>
        </p:spPr>
        <p:txBody>
          <a:bodyPr rtlCol="0">
            <a:normAutofit fontScale="55000" lnSpcReduction="20000"/>
          </a:bodyPr>
          <a:lstStyle/>
          <a:p>
            <a:pPr marL="109728" indent="0" algn="ctr" eaLnBrk="1" fontAlgn="auto" hangingPunct="1">
              <a:spcAft>
                <a:spcPts val="0"/>
              </a:spcAft>
              <a:buNone/>
              <a:defRPr/>
            </a:pPr>
            <a:endParaRPr lang="en-US" b="1" dirty="0"/>
          </a:p>
          <a:p>
            <a:pPr marL="109728" indent="0" algn="ctr" eaLnBrk="1" fontAlgn="auto" hangingPunct="1">
              <a:spcAft>
                <a:spcPts val="0"/>
              </a:spcAft>
              <a:buNone/>
              <a:defRPr/>
            </a:pPr>
            <a:r>
              <a:rPr lang="en-US" b="1" u="sng" dirty="0" smtClean="0"/>
              <a:t>Courses I currently teach</a:t>
            </a:r>
          </a:p>
          <a:p>
            <a:pPr eaLnBrk="1" fontAlgn="auto" hangingPunct="1">
              <a:spcAft>
                <a:spcPts val="0"/>
              </a:spcAft>
              <a:defRPr/>
            </a:pPr>
            <a:r>
              <a:rPr lang="en-US" dirty="0" smtClean="0"/>
              <a:t>BIOL122 Honors Intro Biology—Evolution, Biodiversity and Ecology</a:t>
            </a:r>
          </a:p>
          <a:p>
            <a:pPr eaLnBrk="1" fontAlgn="auto" hangingPunct="1">
              <a:spcAft>
                <a:spcPts val="0"/>
              </a:spcAft>
              <a:defRPr/>
            </a:pPr>
            <a:r>
              <a:rPr lang="en-US" dirty="0" smtClean="0"/>
              <a:t>BIOL131 Intro to Human A&amp;P</a:t>
            </a:r>
          </a:p>
          <a:p>
            <a:pPr eaLnBrk="1" fontAlgn="auto" hangingPunct="1">
              <a:spcAft>
                <a:spcPts val="0"/>
              </a:spcAft>
              <a:defRPr/>
            </a:pPr>
            <a:r>
              <a:rPr lang="en-US" dirty="0" smtClean="0"/>
              <a:t>BIOL232 Principles of Wildlife Ecology and Management</a:t>
            </a:r>
          </a:p>
          <a:p>
            <a:pPr eaLnBrk="1" fontAlgn="auto" hangingPunct="1">
              <a:spcAft>
                <a:spcPts val="0"/>
              </a:spcAft>
              <a:defRPr/>
            </a:pPr>
            <a:r>
              <a:rPr lang="en-US" dirty="0" smtClean="0"/>
              <a:t>BIOL459 </a:t>
            </a:r>
            <a:r>
              <a:rPr lang="en-US" dirty="0" err="1" smtClean="0"/>
              <a:t>Mammalogy</a:t>
            </a:r>
            <a:endParaRPr lang="en-US" dirty="0" smtClean="0"/>
          </a:p>
          <a:p>
            <a:pPr eaLnBrk="1" fontAlgn="auto" hangingPunct="1">
              <a:spcAft>
                <a:spcPts val="0"/>
              </a:spcAft>
              <a:defRPr/>
            </a:pPr>
            <a:r>
              <a:rPr lang="en-US" dirty="0" smtClean="0"/>
              <a:t>BIOL 485 Field Biology: Conservation and Management of African Wildlife (in South Africa, see </a:t>
            </a:r>
            <a:r>
              <a:rPr lang="en-US" dirty="0" smtClean="0">
                <a:hlinkClick r:id="rId2"/>
              </a:rPr>
              <a:t>http://bioweb.wku.edu/Africa/</a:t>
            </a:r>
            <a:r>
              <a:rPr lang="en-US" dirty="0" smtClean="0"/>
              <a:t>)</a:t>
            </a:r>
          </a:p>
          <a:p>
            <a:pPr eaLnBrk="1" fontAlgn="auto" hangingPunct="1">
              <a:spcAft>
                <a:spcPts val="0"/>
              </a:spcAft>
              <a:defRPr/>
            </a:pPr>
            <a:r>
              <a:rPr lang="en-US" dirty="0" smtClean="0"/>
              <a:t>BIOL 500 Intro to Graduate Study (online only)</a:t>
            </a:r>
          </a:p>
          <a:p>
            <a:pPr eaLnBrk="1" fontAlgn="auto" hangingPunct="1">
              <a:spcAft>
                <a:spcPts val="0"/>
              </a:spcAft>
              <a:defRPr/>
            </a:pPr>
            <a:r>
              <a:rPr lang="en-US" dirty="0" smtClean="0"/>
              <a:t>BIOL518 Population Ecology</a:t>
            </a:r>
          </a:p>
          <a:p>
            <a:pPr eaLnBrk="1" fontAlgn="auto" hangingPunct="1">
              <a:spcAft>
                <a:spcPts val="0"/>
              </a:spcAft>
              <a:defRPr/>
            </a:pPr>
            <a:r>
              <a:rPr lang="en-US" dirty="0" smtClean="0"/>
              <a:t>BIOL519 International Wildlife Management and Policy (online only)</a:t>
            </a:r>
          </a:p>
          <a:p>
            <a:pPr marL="109728" indent="0" eaLnBrk="1" fontAlgn="auto" hangingPunct="1">
              <a:spcAft>
                <a:spcPts val="0"/>
              </a:spcAft>
              <a:buNone/>
              <a:defRPr/>
            </a:pPr>
            <a:endParaRPr lang="en-US" dirty="0" smtClean="0"/>
          </a:p>
          <a:p>
            <a:pPr marL="109728" indent="0" algn="ctr" eaLnBrk="1" fontAlgn="auto" hangingPunct="1">
              <a:spcAft>
                <a:spcPts val="0"/>
              </a:spcAft>
              <a:buNone/>
              <a:defRPr/>
            </a:pPr>
            <a:r>
              <a:rPr lang="en-US" b="1" u="sng" dirty="0" smtClean="0"/>
              <a:t>Research questions</a:t>
            </a:r>
          </a:p>
          <a:p>
            <a:pPr marL="285750" indent="-285750" eaLnBrk="1" fontAlgn="auto" hangingPunct="1">
              <a:spcAft>
                <a:spcPts val="0"/>
              </a:spcAft>
              <a:buFont typeface="Arial" pitchFamily="34" charset="0"/>
              <a:buChar char="•"/>
              <a:defRPr/>
            </a:pPr>
            <a:r>
              <a:rPr lang="en-US" dirty="0" smtClean="0"/>
              <a:t>What affects density of wild mammals in African savanna ecosystems?</a:t>
            </a:r>
          </a:p>
          <a:p>
            <a:pPr marL="285750" indent="-285750" eaLnBrk="1" fontAlgn="auto" hangingPunct="1">
              <a:spcAft>
                <a:spcPts val="0"/>
              </a:spcAft>
              <a:buFont typeface="Arial" pitchFamily="34" charset="0"/>
              <a:buChar char="•"/>
              <a:defRPr/>
            </a:pPr>
            <a:r>
              <a:rPr lang="en-US" dirty="0" smtClean="0"/>
              <a:t>Can we develop nonlethal means of reducing crop predation by large, wild mammals on African farms?  (funded by NSF)</a:t>
            </a:r>
          </a:p>
          <a:p>
            <a:pPr marL="285750" indent="-285750" eaLnBrk="1" fontAlgn="auto" hangingPunct="1">
              <a:spcAft>
                <a:spcPts val="0"/>
              </a:spcAft>
              <a:buFont typeface="Arial" pitchFamily="34" charset="0"/>
              <a:buChar char="•"/>
              <a:defRPr/>
            </a:pPr>
            <a:r>
              <a:rPr lang="en-US" dirty="0" smtClean="0"/>
              <a:t>Can existing social-psychological models be applied to developing effective indigenous wildlife conservation efforts?</a:t>
            </a:r>
          </a:p>
          <a:p>
            <a:pPr eaLnBrk="1" fontAlgn="auto" hangingPunct="1">
              <a:spcAft>
                <a:spcPts val="0"/>
              </a:spcAft>
              <a:defRPr/>
            </a:pPr>
            <a:endParaRPr lang="en-US" dirty="0"/>
          </a:p>
        </p:txBody>
      </p:sp>
      <p:pic>
        <p:nvPicPr>
          <p:cNvPr id="2052" name="Picture 4" descr="E:\2009panasonicpix\P10000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066800"/>
            <a:ext cx="4122738"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301309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idx="4294967295"/>
          </p:nvPr>
        </p:nvSpPr>
        <p:spPr>
          <a:xfrm>
            <a:off x="0" y="152400"/>
            <a:ext cx="8610600" cy="792163"/>
          </a:xfrm>
        </p:spPr>
        <p:txBody>
          <a:bodyPr>
            <a:normAutofit fontScale="90000"/>
          </a:bodyPr>
          <a:lstStyle/>
          <a:p>
            <a:pPr eaLnBrk="1" hangingPunct="1"/>
            <a:r>
              <a:rPr lang="en-US" sz="3600" smtClean="0"/>
              <a:t>My life is fun, Part I--Graduate Research</a:t>
            </a:r>
          </a:p>
        </p:txBody>
      </p:sp>
      <p:sp>
        <p:nvSpPr>
          <p:cNvPr id="3075" name="Content Placeholder 2"/>
          <p:cNvSpPr>
            <a:spLocks noGrp="1"/>
          </p:cNvSpPr>
          <p:nvPr>
            <p:ph sz="half" idx="4294967295"/>
          </p:nvPr>
        </p:nvSpPr>
        <p:spPr>
          <a:xfrm>
            <a:off x="0" y="1066800"/>
            <a:ext cx="4267200" cy="4525963"/>
          </a:xfrm>
        </p:spPr>
        <p:txBody>
          <a:bodyPr>
            <a:normAutofit fontScale="92500" lnSpcReduction="20000"/>
          </a:bodyPr>
          <a:lstStyle/>
          <a:p>
            <a:pPr eaLnBrk="1" hangingPunct="1"/>
            <a:r>
              <a:rPr lang="en-US" smtClean="0"/>
              <a:t>MS Thesis Students WKU</a:t>
            </a:r>
          </a:p>
          <a:p>
            <a:pPr lvl="1" eaLnBrk="1" hangingPunct="1"/>
            <a:r>
              <a:rPr lang="en-US" sz="2000" smtClean="0"/>
              <a:t>DuVall, Molly (building the better scarecrow for hoofstock in Africa)</a:t>
            </a:r>
          </a:p>
          <a:p>
            <a:pPr lvl="1" eaLnBrk="1" hangingPunct="1"/>
            <a:r>
              <a:rPr lang="en-US" sz="2000" smtClean="0"/>
              <a:t>Falcetto, Andrea (ecology and distribution of bushbabies in Kenya)</a:t>
            </a:r>
          </a:p>
          <a:p>
            <a:pPr lvl="1" eaLnBrk="1" hangingPunct="1"/>
            <a:r>
              <a:rPr lang="en-US" sz="2000" smtClean="0"/>
              <a:t>Kasaine, Simon (characterization of elephant damage to subsistence farms in Kenya)</a:t>
            </a:r>
          </a:p>
          <a:p>
            <a:pPr lvl="1" eaLnBrk="1" hangingPunct="1"/>
            <a:r>
              <a:rPr lang="en-US" sz="2000" smtClean="0"/>
              <a:t>Richardson, Merrie (how to scare wildlife and win friends in the farming community in South Africa)</a:t>
            </a:r>
          </a:p>
        </p:txBody>
      </p:sp>
      <p:pic>
        <p:nvPicPr>
          <p:cNvPr id="3076" name="Picture 11"/>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108575" y="1143000"/>
            <a:ext cx="4035425" cy="22733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7" name="TextBox 2"/>
          <p:cNvSpPr txBox="1">
            <a:spLocks noChangeArrowheads="1"/>
          </p:cNvSpPr>
          <p:nvPr/>
        </p:nvSpPr>
        <p:spPr bwMode="auto">
          <a:xfrm>
            <a:off x="4648200" y="3429000"/>
            <a:ext cx="4038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400"/>
              <a:t>Molly with the towel, it’s a WKU tradition.  I’m in yellow, with our colleagues on Balule Nature Reserve in South Africa.</a:t>
            </a:r>
          </a:p>
        </p:txBody>
      </p:sp>
      <p:pic>
        <p:nvPicPr>
          <p:cNvPr id="3078" name="Picture 6" descr="E:\My Documents\My Pictures\ls_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43388"/>
            <a:ext cx="2338388"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Box 1"/>
          <p:cNvSpPr txBox="1">
            <a:spLocks noChangeArrowheads="1"/>
          </p:cNvSpPr>
          <p:nvPr/>
        </p:nvSpPr>
        <p:spPr bwMode="auto">
          <a:xfrm>
            <a:off x="6986588" y="4240213"/>
            <a:ext cx="208121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400"/>
              <a:t>Prescribed burning is</a:t>
            </a:r>
          </a:p>
          <a:p>
            <a:pPr eaLnBrk="1" hangingPunct="1"/>
            <a:r>
              <a:rPr lang="en-US" sz="1400"/>
              <a:t>part of grassland/</a:t>
            </a:r>
          </a:p>
          <a:p>
            <a:pPr eaLnBrk="1" hangingPunct="1"/>
            <a:r>
              <a:rPr lang="en-US" sz="1400"/>
              <a:t>savanna ecosystems. We evaluate effects on wildlife in Kentucky. In </a:t>
            </a:r>
          </a:p>
          <a:p>
            <a:pPr eaLnBrk="1" hangingPunct="1"/>
            <a:r>
              <a:rPr lang="en-US" sz="1400"/>
              <a:t>Eastern/Southern Africa, </a:t>
            </a:r>
          </a:p>
          <a:p>
            <a:pPr eaLnBrk="1" hangingPunct="1"/>
            <a:r>
              <a:rPr lang="en-US" sz="1400"/>
              <a:t>fire is also a management</a:t>
            </a:r>
          </a:p>
          <a:p>
            <a:pPr eaLnBrk="1" hangingPunct="1"/>
            <a:r>
              <a:rPr lang="en-US" sz="1400"/>
              <a:t>tool.  Can the smell of smoke deter wildlife from farms?</a:t>
            </a:r>
          </a:p>
        </p:txBody>
      </p:sp>
    </p:spTree>
    <p:extLst>
      <p:ext uri="{BB962C8B-B14F-4D97-AF65-F5344CB8AC3E}">
        <p14:creationId xmlns:p14="http://schemas.microsoft.com/office/powerpoint/2010/main" val="328159053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0" y="152400"/>
            <a:ext cx="8991600" cy="868363"/>
          </a:xfrm>
        </p:spPr>
        <p:txBody>
          <a:bodyPr>
            <a:normAutofit fontScale="90000"/>
          </a:bodyPr>
          <a:lstStyle/>
          <a:p>
            <a:pPr eaLnBrk="1" hangingPunct="1"/>
            <a:r>
              <a:rPr lang="en-US" sz="3600" smtClean="0"/>
              <a:t>My life is fun, Part II – undergraduate research</a:t>
            </a:r>
          </a:p>
        </p:txBody>
      </p:sp>
      <p:sp>
        <p:nvSpPr>
          <p:cNvPr id="4099" name="Content Placeholder 2"/>
          <p:cNvSpPr>
            <a:spLocks noGrp="1"/>
          </p:cNvSpPr>
          <p:nvPr>
            <p:ph sz="half" idx="4294967295"/>
          </p:nvPr>
        </p:nvSpPr>
        <p:spPr>
          <a:xfrm>
            <a:off x="0" y="1108075"/>
            <a:ext cx="4267200" cy="5521325"/>
          </a:xfrm>
        </p:spPr>
        <p:txBody>
          <a:bodyPr/>
          <a:lstStyle/>
          <a:p>
            <a:pPr eaLnBrk="1" hangingPunct="1"/>
            <a:r>
              <a:rPr lang="en-US" sz="2400" smtClean="0"/>
              <a:t>Honors theses, last year</a:t>
            </a:r>
          </a:p>
          <a:p>
            <a:pPr lvl="1" eaLnBrk="1" hangingPunct="1"/>
            <a:r>
              <a:rPr lang="en-US" sz="1800" smtClean="0"/>
              <a:t>Colonna, Chris (factors affecting rates of crop damage by wildlife on subsistence farms in Kenya)</a:t>
            </a:r>
          </a:p>
          <a:p>
            <a:pPr lvl="1" eaLnBrk="1" hangingPunct="1"/>
            <a:r>
              <a:rPr lang="en-US" sz="1800" smtClean="0"/>
              <a:t>Filiatreau, Lindsey (impact of roof water harvesting on time budgets in rural Kenya)</a:t>
            </a:r>
          </a:p>
          <a:p>
            <a:pPr eaLnBrk="1" hangingPunct="1"/>
            <a:r>
              <a:rPr lang="en-US" sz="2400" smtClean="0"/>
              <a:t>New Honors theses for 2012</a:t>
            </a:r>
          </a:p>
          <a:p>
            <a:pPr lvl="1" eaLnBrk="1" hangingPunct="1"/>
            <a:r>
              <a:rPr lang="en-US" sz="1800" smtClean="0"/>
              <a:t>Beyke, Rachel (ecological and spatial patterns in a founder population of black rhino in South Africa)</a:t>
            </a:r>
          </a:p>
          <a:p>
            <a:pPr lvl="1" eaLnBrk="1" hangingPunct="1"/>
            <a:r>
              <a:rPr lang="en-US" sz="1800" smtClean="0"/>
              <a:t>Clark, John (ecological and spatial patterns in a founder population of black rhino in South Africa)</a:t>
            </a:r>
            <a:endParaRPr lang="en-US" sz="2000" smtClean="0"/>
          </a:p>
          <a:p>
            <a:pPr lvl="1" eaLnBrk="1" hangingPunct="1"/>
            <a:endParaRPr lang="en-US" smtClean="0"/>
          </a:p>
        </p:txBody>
      </p:sp>
      <p:pic>
        <p:nvPicPr>
          <p:cNvPr id="4100" name="Picture 6" descr="D:\disk2\PICT05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0" y="914400"/>
            <a:ext cx="314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1"/>
          <p:cNvSpPr txBox="1">
            <a:spLocks noChangeArrowheads="1"/>
          </p:cNvSpPr>
          <p:nvPr/>
        </p:nvSpPr>
        <p:spPr bwMode="auto">
          <a:xfrm>
            <a:off x="5181600" y="3306763"/>
            <a:ext cx="3962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200"/>
              <a:t>Research crew at Tsavo; WKU and Nairobi Univ. students</a:t>
            </a:r>
          </a:p>
        </p:txBody>
      </p:sp>
      <p:pic>
        <p:nvPicPr>
          <p:cNvPr id="4102" name="Picture 8" descr="D:\disk2\PICT04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0" y="3800475"/>
            <a:ext cx="3122613"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2"/>
          <p:cNvSpPr txBox="1">
            <a:spLocks noChangeArrowheads="1"/>
          </p:cNvSpPr>
          <p:nvPr/>
        </p:nvSpPr>
        <p:spPr bwMode="auto">
          <a:xfrm>
            <a:off x="5238750" y="6232525"/>
            <a:ext cx="3905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200"/>
              <a:t>My students training Kenya Wildlife Service personnel in GPS techniques</a:t>
            </a:r>
          </a:p>
        </p:txBody>
      </p:sp>
    </p:spTree>
    <p:extLst>
      <p:ext uri="{BB962C8B-B14F-4D97-AF65-F5344CB8AC3E}">
        <p14:creationId xmlns:p14="http://schemas.microsoft.com/office/powerpoint/2010/main" val="119640865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0" y="198438"/>
            <a:ext cx="8229600" cy="868362"/>
          </a:xfrm>
        </p:spPr>
        <p:txBody>
          <a:bodyPr/>
          <a:lstStyle/>
          <a:p>
            <a:pPr eaLnBrk="1" hangingPunct="1"/>
            <a:r>
              <a:rPr lang="en-US" smtClean="0"/>
              <a:t>My life is fun, Part III—teaching </a:t>
            </a:r>
          </a:p>
        </p:txBody>
      </p:sp>
      <p:sp>
        <p:nvSpPr>
          <p:cNvPr id="5123" name="Content Placeholder 3"/>
          <p:cNvSpPr>
            <a:spLocks noGrp="1"/>
          </p:cNvSpPr>
          <p:nvPr>
            <p:ph sz="half" idx="4294967295"/>
          </p:nvPr>
        </p:nvSpPr>
        <p:spPr>
          <a:xfrm>
            <a:off x="0" y="1143000"/>
            <a:ext cx="4038600" cy="5105400"/>
          </a:xfrm>
        </p:spPr>
        <p:txBody>
          <a:bodyPr>
            <a:normAutofit fontScale="92500"/>
          </a:bodyPr>
          <a:lstStyle/>
          <a:p>
            <a:pPr marL="0" indent="0" eaLnBrk="1" hangingPunct="1">
              <a:buFont typeface="Arial" pitchFamily="34" charset="0"/>
              <a:buNone/>
            </a:pPr>
            <a:r>
              <a:rPr lang="en-US" sz="2400" smtClean="0"/>
              <a:t>If you’re lucky, you get to teach about the sorts of things you’d do for fun anyway.  I’m lucky.</a:t>
            </a:r>
          </a:p>
          <a:p>
            <a:pPr marL="0" indent="0" eaLnBrk="1" hangingPunct="1">
              <a:buFont typeface="Arial" pitchFamily="34" charset="0"/>
              <a:buNone/>
            </a:pPr>
            <a:endParaRPr lang="en-US" sz="2400" smtClean="0"/>
          </a:p>
          <a:p>
            <a:pPr marL="0" indent="0" eaLnBrk="1" hangingPunct="1">
              <a:buFont typeface="Arial" pitchFamily="34" charset="0"/>
              <a:buNone/>
            </a:pPr>
            <a:r>
              <a:rPr lang="en-US" sz="2400" smtClean="0"/>
              <a:t>Biology 459 is all about the most excellent of all organisms, mammals.</a:t>
            </a:r>
          </a:p>
          <a:p>
            <a:pPr marL="0" indent="0" eaLnBrk="1" hangingPunct="1">
              <a:buFont typeface="Arial" pitchFamily="34" charset="0"/>
              <a:buNone/>
            </a:pPr>
            <a:endParaRPr lang="en-US" sz="2400" smtClean="0"/>
          </a:p>
          <a:p>
            <a:pPr marL="0" indent="0" eaLnBrk="1" hangingPunct="1">
              <a:buFont typeface="Arial" pitchFamily="34" charset="0"/>
              <a:buNone/>
            </a:pPr>
            <a:r>
              <a:rPr lang="en-US" sz="2400" smtClean="0"/>
              <a:t>Biology 485 is where my students get to do stuff you see on TV.  Catch big animals, chase stuff from a helicopter, wrestle buffalo.</a:t>
            </a:r>
          </a:p>
        </p:txBody>
      </p:sp>
      <p:pic>
        <p:nvPicPr>
          <p:cNvPr id="5124" name="Picture 4" descr="E:\2009panasonicpix\P10000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066800"/>
            <a:ext cx="4359275"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315200" y="3505200"/>
            <a:ext cx="1600200" cy="738188"/>
          </a:xfrm>
          <a:prstGeom prst="rect">
            <a:avLst/>
          </a:prstGeom>
          <a:noFill/>
        </p:spPr>
        <p:txBody>
          <a:bodyPr>
            <a:spAutoFit/>
          </a:bodyPr>
          <a:lstStyle/>
          <a:p>
            <a:pPr>
              <a:defRPr/>
            </a:pPr>
            <a:r>
              <a:rPr lang="en-US" sz="1400" dirty="0">
                <a:solidFill>
                  <a:schemeClr val="bg1"/>
                </a:solidFill>
                <a:effectLst>
                  <a:outerShdw blurRad="38100" dist="38100" dir="2700000" algn="tl">
                    <a:srgbClr val="000000">
                      <a:alpha val="43137"/>
                    </a:srgbClr>
                  </a:outerShdw>
                </a:effectLst>
                <a:cs typeface="Arial" charset="0"/>
              </a:rPr>
              <a:t>My Biol485 class retrieving an errant lioness</a:t>
            </a:r>
          </a:p>
        </p:txBody>
      </p:sp>
      <p:pic>
        <p:nvPicPr>
          <p:cNvPr id="5126" name="Picture 5" descr="E:\2009panasonicpix\P10000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495800"/>
            <a:ext cx="2897188"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2"/>
          <p:cNvSpPr txBox="1">
            <a:spLocks noChangeArrowheads="1"/>
          </p:cNvSpPr>
          <p:nvPr/>
        </p:nvSpPr>
        <p:spPr bwMode="auto">
          <a:xfrm>
            <a:off x="4648200" y="6211888"/>
            <a:ext cx="2792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My classroom, South Africa </a:t>
            </a:r>
          </a:p>
          <a:p>
            <a:pPr eaLnBrk="1" hangingPunct="1"/>
            <a:endParaRPr lang="en-US"/>
          </a:p>
        </p:txBody>
      </p:sp>
      <p:pic>
        <p:nvPicPr>
          <p:cNvPr id="5128" name="Picture 6" descr="D:\100_17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4495800"/>
            <a:ext cx="1400175"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73425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4294967295"/>
          </p:nvPr>
        </p:nvSpPr>
        <p:spPr>
          <a:xfrm>
            <a:off x="228600" y="304800"/>
            <a:ext cx="4267200" cy="5821363"/>
          </a:xfrm>
        </p:spPr>
        <p:txBody>
          <a:bodyPr>
            <a:noAutofit/>
          </a:bodyPr>
          <a:lstStyle/>
          <a:p>
            <a:pPr algn="ctr"/>
            <a:endParaRPr lang="en-US" sz="1300" b="1" dirty="0" smtClean="0"/>
          </a:p>
          <a:p>
            <a:pPr algn="ctr"/>
            <a:endParaRPr lang="en-US" sz="1300" b="1" dirty="0" smtClean="0"/>
          </a:p>
          <a:p>
            <a:pPr algn="ctr"/>
            <a:endParaRPr lang="en-US" sz="1300" b="1" dirty="0"/>
          </a:p>
          <a:p>
            <a:endParaRPr lang="en-US" sz="2400" dirty="0" smtClean="0"/>
          </a:p>
          <a:p>
            <a:pPr marL="109728" indent="0" algn="ctr">
              <a:buNone/>
            </a:pPr>
            <a:r>
              <a:rPr lang="en-US" sz="2400" b="1" u="sng" dirty="0" smtClean="0"/>
              <a:t>Courses</a:t>
            </a:r>
          </a:p>
          <a:p>
            <a:r>
              <a:rPr lang="en-US" sz="2400" dirty="0" smtClean="0"/>
              <a:t>BIOL 275 Practical Light Microscopy</a:t>
            </a:r>
          </a:p>
          <a:p>
            <a:r>
              <a:rPr lang="en-US" sz="2400" dirty="0"/>
              <a:t>BIOL 404 Electron Microscopy</a:t>
            </a:r>
          </a:p>
          <a:p>
            <a:endParaRPr lang="en-US" sz="2400" dirty="0" smtClean="0"/>
          </a:p>
          <a:p>
            <a:endParaRPr lang="en-US" sz="2400" dirty="0"/>
          </a:p>
          <a:p>
            <a:pPr marL="109728" indent="0">
              <a:buNone/>
            </a:pPr>
            <a:r>
              <a:rPr lang="en-US" sz="2400" dirty="0" smtClean="0"/>
              <a:t>Available to assist with any microscopy or photography questions! </a:t>
            </a:r>
          </a:p>
          <a:p>
            <a:pPr marL="109728" indent="0">
              <a:buNone/>
            </a:pPr>
            <a:endParaRPr lang="en-US" sz="2400" dirty="0" smtClean="0"/>
          </a:p>
          <a:p>
            <a:endParaRPr lang="en-US" sz="2400" dirty="0" smtClean="0"/>
          </a:p>
          <a:p>
            <a:endParaRPr lang="en-US" sz="2400" dirty="0" smtClean="0"/>
          </a:p>
          <a:p>
            <a:pPr marL="109728" indent="0" algn="ctr">
              <a:buNone/>
            </a:pPr>
            <a:endParaRPr lang="en-US" sz="2400" b="1" u="sng" dirty="0" smtClean="0"/>
          </a:p>
          <a:p>
            <a:endParaRPr lang="en-US" sz="1300" dirty="0" smtClean="0"/>
          </a:p>
          <a:p>
            <a:endParaRPr lang="en-US" sz="1300" dirty="0"/>
          </a:p>
        </p:txBody>
      </p:sp>
      <p:pic>
        <p:nvPicPr>
          <p:cNvPr id="1026" name="Picture 2"/>
          <p:cNvPicPr>
            <a:picLocks noGrp="1" noChangeAspect="1" noChangeArrowheads="1"/>
          </p:cNvPicPr>
          <p:nvPr>
            <p:ph idx="4294967295"/>
          </p:nvPr>
        </p:nvPicPr>
        <p:blipFill>
          <a:blip r:embed="rId2" cstate="print"/>
          <a:srcRect/>
          <a:stretch>
            <a:fillRect/>
          </a:stretch>
        </p:blipFill>
        <p:spPr bwMode="auto">
          <a:xfrm>
            <a:off x="5181600" y="2133600"/>
            <a:ext cx="2381250" cy="3000375"/>
          </a:xfrm>
          <a:prstGeom prst="rect">
            <a:avLst/>
          </a:prstGeom>
          <a:noFill/>
          <a:ln w="9525">
            <a:noFill/>
            <a:miter lim="800000"/>
            <a:headEnd/>
            <a:tailEnd/>
          </a:ln>
        </p:spPr>
      </p:pic>
      <p:sp>
        <p:nvSpPr>
          <p:cNvPr id="6" name="Content Placeholder 2"/>
          <p:cNvSpPr txBox="1">
            <a:spLocks/>
          </p:cNvSpPr>
          <p:nvPr/>
        </p:nvSpPr>
        <p:spPr>
          <a:xfrm>
            <a:off x="3575050" y="273050"/>
            <a:ext cx="5568950" cy="5853113"/>
          </a:xfrm>
          <a:prstGeom prst="rect">
            <a:avLst/>
          </a:prstGeom>
        </p:spPr>
        <p:txBody>
          <a:bodyPr vert="horz" lIns="91440" tIns="45720" rIns="91440" bIns="45720" rtlCol="0">
            <a:norm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bg1"/>
                </a:solidFill>
                <a:effectLst/>
                <a:uLnTx/>
                <a:uFillTx/>
                <a:latin typeface="+mn-lt"/>
                <a:ea typeface="+mn-ea"/>
                <a:cs typeface="+mn-cs"/>
              </a:rPr>
              <a:t>John Andersland, Ph.D.</a:t>
            </a:r>
            <a:br>
              <a:rPr kumimoji="0" lang="en-US" sz="3200" b="1" i="0" u="none" strike="noStrike" kern="1200" cap="none" spc="0" normalizeH="0" baseline="0" noProof="0" dirty="0" smtClean="0">
                <a:ln>
                  <a:noFill/>
                </a:ln>
                <a:solidFill>
                  <a:schemeClr val="bg1"/>
                </a:solidFill>
                <a:effectLst/>
                <a:uLnTx/>
                <a:uFillTx/>
                <a:latin typeface="+mn-lt"/>
                <a:ea typeface="+mn-ea"/>
                <a:cs typeface="+mn-cs"/>
              </a:rPr>
            </a:br>
            <a:r>
              <a:rPr kumimoji="0" lang="en-US" sz="3200" b="1" i="0" u="none" strike="noStrike" kern="1200" cap="none" spc="0" normalizeH="0" baseline="0" noProof="0" dirty="0" smtClean="0">
                <a:ln>
                  <a:noFill/>
                </a:ln>
                <a:solidFill>
                  <a:schemeClr val="bg1"/>
                </a:solidFill>
                <a:effectLst/>
                <a:uLnTx/>
                <a:uFillTx/>
                <a:latin typeface="+mn-lt"/>
                <a:ea typeface="+mn-ea"/>
                <a:cs typeface="+mn-cs"/>
              </a:rPr>
              <a:t>EM Lab</a:t>
            </a:r>
            <a:r>
              <a:rPr kumimoji="0" lang="en-US" sz="3200" b="1" i="0" u="none" strike="noStrike" kern="1200" cap="none" spc="0" normalizeH="0" noProof="0" dirty="0" smtClean="0">
                <a:ln>
                  <a:noFill/>
                </a:ln>
                <a:solidFill>
                  <a:schemeClr val="bg1"/>
                </a:solidFill>
                <a:effectLst/>
                <a:uLnTx/>
                <a:uFillTx/>
                <a:latin typeface="+mn-lt"/>
                <a:ea typeface="+mn-ea"/>
                <a:cs typeface="+mn-cs"/>
              </a:rPr>
              <a:t> Coordinator</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bg1"/>
                </a:solidFill>
                <a:effectLst/>
                <a:uLnTx/>
                <a:uFillTx/>
                <a:latin typeface="+mn-lt"/>
                <a:ea typeface="+mn-ea"/>
                <a:cs typeface="+mn-cs"/>
              </a:rPr>
              <a:t>Staff</a:t>
            </a:r>
            <a:endParaRPr kumimoji="0" lang="en-US" sz="32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52578" y="397658"/>
            <a:ext cx="8291421" cy="1165956"/>
          </a:xfrm>
        </p:spPr>
        <p:txBody>
          <a:bodyPr>
            <a:normAutofit/>
          </a:bodyPr>
          <a:lstStyle/>
          <a:p>
            <a:pPr algn="r"/>
            <a:r>
              <a:rPr lang="en-US" b="1" dirty="0">
                <a:solidFill>
                  <a:schemeClr val="bg1"/>
                </a:solidFill>
                <a:latin typeface="Bradley Hand ITC TT-Bold"/>
                <a:cs typeface="Bradley Hand ITC TT-Bold"/>
              </a:rPr>
              <a:t>JOHN MARK </a:t>
            </a:r>
            <a:r>
              <a:rPr lang="en-US" b="1" dirty="0" smtClean="0">
                <a:solidFill>
                  <a:schemeClr val="bg1"/>
                </a:solidFill>
                <a:latin typeface="Bradley Hand ITC TT-Bold"/>
                <a:cs typeface="Bradley Hand ITC TT-Bold"/>
              </a:rPr>
              <a:t>CLAUSON</a:t>
            </a:r>
            <a:r>
              <a:rPr lang="en-US" b="1" dirty="0" smtClean="0">
                <a:solidFill>
                  <a:schemeClr val="bg1"/>
                </a:solidFill>
              </a:rPr>
              <a:t/>
            </a:r>
            <a:br>
              <a:rPr lang="en-US" b="1" dirty="0" smtClean="0">
                <a:solidFill>
                  <a:schemeClr val="bg1"/>
                </a:solidFill>
              </a:rPr>
            </a:br>
            <a:r>
              <a:rPr lang="en-US" sz="1400" b="1" dirty="0" smtClean="0">
                <a:solidFill>
                  <a:schemeClr val="bg1"/>
                </a:solidFill>
              </a:rPr>
              <a:t>MICROBIOLOGY LABORATORY COORDINATOR / INSTRUCTOR</a:t>
            </a:r>
            <a:endParaRPr lang="en-US" sz="1400" b="1" dirty="0">
              <a:solidFill>
                <a:schemeClr val="bg1"/>
              </a:solidFill>
            </a:endParaRPr>
          </a:p>
        </p:txBody>
      </p:sp>
      <p:sp>
        <p:nvSpPr>
          <p:cNvPr id="3" name="Subtitle 2"/>
          <p:cNvSpPr>
            <a:spLocks noGrp="1"/>
          </p:cNvSpPr>
          <p:nvPr>
            <p:ph type="subTitle" idx="1"/>
          </p:nvPr>
        </p:nvSpPr>
        <p:spPr>
          <a:xfrm>
            <a:off x="179609" y="1563614"/>
            <a:ext cx="8762332" cy="4075185"/>
          </a:xfrm>
        </p:spPr>
        <p:txBody>
          <a:bodyPr>
            <a:normAutofit fontScale="40000" lnSpcReduction="20000"/>
          </a:bodyPr>
          <a:lstStyle/>
          <a:p>
            <a:endParaRPr lang="en-US" dirty="0" smtClean="0"/>
          </a:p>
          <a:p>
            <a:pPr algn="l"/>
            <a:r>
              <a:rPr lang="en-US" sz="4000" dirty="0" smtClean="0">
                <a:solidFill>
                  <a:schemeClr val="tx1"/>
                </a:solidFill>
                <a:latin typeface="Times"/>
                <a:cs typeface="Times"/>
              </a:rPr>
              <a:t>M.S.,  1993 Western Kentucky University</a:t>
            </a:r>
          </a:p>
          <a:p>
            <a:pPr algn="l"/>
            <a:r>
              <a:rPr lang="en-US" sz="4000" dirty="0" smtClean="0">
                <a:solidFill>
                  <a:schemeClr val="tx1"/>
                </a:solidFill>
                <a:latin typeface="Times"/>
                <a:cs typeface="Times"/>
              </a:rPr>
              <a:t>		Bowling Green,  KY 42101</a:t>
            </a:r>
          </a:p>
          <a:p>
            <a:pPr algn="l"/>
            <a:r>
              <a:rPr lang="en-US" sz="4000" dirty="0" smtClean="0">
                <a:solidFill>
                  <a:schemeClr val="tx1"/>
                </a:solidFill>
                <a:latin typeface="Times"/>
                <a:cs typeface="Times"/>
              </a:rPr>
              <a:t>		Major, Thesis: Microbiology</a:t>
            </a:r>
          </a:p>
          <a:p>
            <a:pPr algn="l"/>
            <a:endParaRPr lang="en-US" sz="4000" dirty="0" smtClean="0">
              <a:solidFill>
                <a:schemeClr val="tx1"/>
              </a:solidFill>
              <a:latin typeface="Times"/>
              <a:cs typeface="Times"/>
            </a:endParaRPr>
          </a:p>
          <a:p>
            <a:pPr algn="l"/>
            <a:r>
              <a:rPr lang="en-US" sz="4000" dirty="0" smtClean="0">
                <a:solidFill>
                  <a:schemeClr val="tx1"/>
                </a:solidFill>
                <a:latin typeface="Times"/>
                <a:cs typeface="Times"/>
              </a:rPr>
              <a:t>B.S.,  1986 Western Kentucky University</a:t>
            </a:r>
          </a:p>
          <a:p>
            <a:pPr algn="l"/>
            <a:r>
              <a:rPr lang="en-US" sz="4000" dirty="0" smtClean="0">
                <a:solidFill>
                  <a:schemeClr val="tx1"/>
                </a:solidFill>
                <a:latin typeface="Times"/>
                <a:cs typeface="Times"/>
              </a:rPr>
              <a:t>		Bowling Green, KY 42101</a:t>
            </a:r>
          </a:p>
          <a:p>
            <a:pPr algn="l"/>
            <a:r>
              <a:rPr lang="en-US" sz="4000" dirty="0" smtClean="0">
                <a:solidFill>
                  <a:schemeClr val="tx1"/>
                </a:solidFill>
                <a:latin typeface="Times"/>
                <a:cs typeface="Times"/>
              </a:rPr>
              <a:t>		Major: Biology: Microbiology</a:t>
            </a:r>
          </a:p>
          <a:p>
            <a:pPr algn="l"/>
            <a:r>
              <a:rPr lang="en-US" sz="4000" dirty="0" smtClean="0">
                <a:solidFill>
                  <a:schemeClr val="tx1"/>
                </a:solidFill>
                <a:latin typeface="Times"/>
                <a:cs typeface="Times"/>
              </a:rPr>
              <a:t>		Minor: Chemistry</a:t>
            </a:r>
          </a:p>
          <a:p>
            <a:pPr algn="l"/>
            <a:endParaRPr lang="en-US" sz="4000" dirty="0" smtClean="0">
              <a:solidFill>
                <a:schemeClr val="tx1"/>
              </a:solidFill>
              <a:latin typeface="Times"/>
              <a:cs typeface="Times"/>
            </a:endParaRPr>
          </a:p>
          <a:p>
            <a:pPr algn="l"/>
            <a:r>
              <a:rPr lang="en-US" sz="4000" dirty="0" smtClean="0">
                <a:solidFill>
                  <a:schemeClr val="tx1"/>
                </a:solidFill>
                <a:latin typeface="Times"/>
                <a:cs typeface="Times"/>
              </a:rPr>
              <a:t>A.S.,  1984  University of Kentucky </a:t>
            </a:r>
          </a:p>
          <a:p>
            <a:pPr algn="l"/>
            <a:r>
              <a:rPr lang="en-US" sz="4000" dirty="0" smtClean="0">
                <a:solidFill>
                  <a:schemeClr val="tx1"/>
                </a:solidFill>
                <a:latin typeface="Times"/>
                <a:cs typeface="Times"/>
              </a:rPr>
              <a:t>		Elizabethtown Community College</a:t>
            </a:r>
          </a:p>
          <a:p>
            <a:pPr algn="l"/>
            <a:r>
              <a:rPr lang="en-US" sz="4000" dirty="0" smtClean="0">
                <a:solidFill>
                  <a:schemeClr val="tx1"/>
                </a:solidFill>
                <a:latin typeface="Times"/>
                <a:cs typeface="Times"/>
              </a:rPr>
              <a:t>		Elizabethtown, KY 42701</a:t>
            </a:r>
          </a:p>
          <a:p>
            <a:pPr algn="r"/>
            <a:r>
              <a:rPr lang="en-US" dirty="0" smtClean="0"/>
              <a:t>					</a:t>
            </a:r>
            <a:r>
              <a:rPr lang="en-US" b="1" dirty="0" smtClean="0">
                <a:solidFill>
                  <a:srgbClr val="000000"/>
                </a:solidFill>
                <a:latin typeface="Times"/>
                <a:cs typeface="Times"/>
              </a:rPr>
              <a:t>OGDEN COLLEGE OF SCIENCE AND EGNENEERING</a:t>
            </a:r>
          </a:p>
          <a:p>
            <a:pPr algn="r"/>
            <a:r>
              <a:rPr lang="en-US" b="1" dirty="0" smtClean="0">
                <a:solidFill>
                  <a:srgbClr val="000000"/>
                </a:solidFill>
                <a:latin typeface="Times"/>
                <a:cs typeface="Times"/>
              </a:rPr>
              <a:t> PART TIME FACULTY TEACHING AWARD 2004-2005</a:t>
            </a:r>
          </a:p>
          <a:p>
            <a:endParaRPr lang="en-US" dirty="0" smtClean="0"/>
          </a:p>
          <a:p>
            <a:r>
              <a:rPr lang="en-US" dirty="0" smtClean="0"/>
              <a:t>		</a:t>
            </a:r>
          </a:p>
          <a:p>
            <a:endParaRPr lang="en-US" dirty="0"/>
          </a:p>
        </p:txBody>
      </p:sp>
      <p:pic>
        <p:nvPicPr>
          <p:cNvPr id="4" name="Picture 3" descr="facultyaward 2.jpg"/>
          <p:cNvPicPr>
            <a:picLocks noChangeAspect="1"/>
          </p:cNvPicPr>
          <p:nvPr/>
        </p:nvPicPr>
        <p:blipFill>
          <a:blip r:embed="rId3"/>
          <a:stretch>
            <a:fillRect/>
          </a:stretch>
        </p:blipFill>
        <p:spPr>
          <a:xfrm>
            <a:off x="4810945" y="1563614"/>
            <a:ext cx="4130996" cy="2951984"/>
          </a:xfrm>
          <a:prstGeom prst="rect">
            <a:avLst/>
          </a:prstGeom>
        </p:spPr>
      </p:pic>
    </p:spTree>
    <p:extLst>
      <p:ext uri="{BB962C8B-B14F-4D97-AF65-F5344CB8AC3E}">
        <p14:creationId xmlns:p14="http://schemas.microsoft.com/office/powerpoint/2010/main" val="35351099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2579" y="397658"/>
            <a:ext cx="7772400" cy="1165956"/>
          </a:xfrm>
        </p:spPr>
        <p:txBody>
          <a:bodyPr>
            <a:normAutofit/>
          </a:bodyPr>
          <a:lstStyle/>
          <a:p>
            <a:r>
              <a:rPr lang="en-US" b="1" dirty="0">
                <a:latin typeface="Bradley Hand ITC TT-Bold"/>
                <a:cs typeface="Bradley Hand ITC TT-Bold"/>
              </a:rPr>
              <a:t>JOHN MARK </a:t>
            </a:r>
            <a:r>
              <a:rPr lang="en-US" b="1" dirty="0" smtClean="0">
                <a:latin typeface="Bradley Hand ITC TT-Bold"/>
                <a:cs typeface="Bradley Hand ITC TT-Bold"/>
              </a:rPr>
              <a:t>CLAUSON</a:t>
            </a:r>
            <a:r>
              <a:rPr lang="en-US" b="1" dirty="0" smtClean="0"/>
              <a:t/>
            </a:r>
            <a:br>
              <a:rPr lang="en-US" b="1" dirty="0" smtClean="0"/>
            </a:br>
            <a:r>
              <a:rPr lang="en-US" sz="1400" b="1" dirty="0" smtClean="0"/>
              <a:t>MICROBIOLOGY LABORATORY COORDINATOR / INSTRUCTOR</a:t>
            </a:r>
            <a:endParaRPr lang="en-US" sz="1400" b="1" dirty="0"/>
          </a:p>
        </p:txBody>
      </p:sp>
      <p:sp>
        <p:nvSpPr>
          <p:cNvPr id="3" name="Subtitle 2"/>
          <p:cNvSpPr>
            <a:spLocks noGrp="1"/>
          </p:cNvSpPr>
          <p:nvPr>
            <p:ph type="subTitle" idx="1"/>
          </p:nvPr>
        </p:nvSpPr>
        <p:spPr>
          <a:xfrm>
            <a:off x="179609" y="1563614"/>
            <a:ext cx="8762332" cy="4075185"/>
          </a:xfrm>
        </p:spPr>
        <p:txBody>
          <a:bodyPr>
            <a:normAutofit fontScale="40000" lnSpcReduction="20000"/>
          </a:bodyPr>
          <a:lstStyle/>
          <a:p>
            <a:endParaRPr lang="en-US" dirty="0" smtClean="0"/>
          </a:p>
          <a:p>
            <a:pPr algn="l"/>
            <a:r>
              <a:rPr lang="en-US" sz="4000" dirty="0" smtClean="0">
                <a:solidFill>
                  <a:schemeClr val="tx1"/>
                </a:solidFill>
                <a:latin typeface="Times"/>
                <a:cs typeface="Times"/>
              </a:rPr>
              <a:t>M.S.,  1993 Western Kentucky University</a:t>
            </a:r>
          </a:p>
          <a:p>
            <a:pPr algn="l"/>
            <a:r>
              <a:rPr lang="en-US" sz="4000" dirty="0" smtClean="0">
                <a:solidFill>
                  <a:schemeClr val="tx1"/>
                </a:solidFill>
                <a:latin typeface="Times"/>
                <a:cs typeface="Times"/>
              </a:rPr>
              <a:t>		Bowling Green,  KY 42101</a:t>
            </a:r>
          </a:p>
          <a:p>
            <a:pPr algn="l"/>
            <a:r>
              <a:rPr lang="en-US" sz="4000" dirty="0" smtClean="0">
                <a:solidFill>
                  <a:schemeClr val="tx1"/>
                </a:solidFill>
                <a:latin typeface="Times"/>
                <a:cs typeface="Times"/>
              </a:rPr>
              <a:t>		Major, Thesis: Microbiology</a:t>
            </a:r>
          </a:p>
          <a:p>
            <a:pPr algn="l"/>
            <a:endParaRPr lang="en-US" sz="4000" dirty="0" smtClean="0">
              <a:solidFill>
                <a:schemeClr val="tx1"/>
              </a:solidFill>
              <a:latin typeface="Times"/>
              <a:cs typeface="Times"/>
            </a:endParaRPr>
          </a:p>
          <a:p>
            <a:pPr algn="l"/>
            <a:r>
              <a:rPr lang="en-US" sz="4000" dirty="0" smtClean="0">
                <a:solidFill>
                  <a:schemeClr val="tx1"/>
                </a:solidFill>
                <a:latin typeface="Times"/>
                <a:cs typeface="Times"/>
              </a:rPr>
              <a:t>B.S.,  1986 Western Kentucky University</a:t>
            </a:r>
          </a:p>
          <a:p>
            <a:pPr algn="l"/>
            <a:r>
              <a:rPr lang="en-US" sz="4000" dirty="0" smtClean="0">
                <a:solidFill>
                  <a:schemeClr val="tx1"/>
                </a:solidFill>
                <a:latin typeface="Times"/>
                <a:cs typeface="Times"/>
              </a:rPr>
              <a:t>		Bowling Green, KY 42101</a:t>
            </a:r>
          </a:p>
          <a:p>
            <a:pPr algn="l"/>
            <a:r>
              <a:rPr lang="en-US" sz="4000" dirty="0" smtClean="0">
                <a:solidFill>
                  <a:schemeClr val="tx1"/>
                </a:solidFill>
                <a:latin typeface="Times"/>
                <a:cs typeface="Times"/>
              </a:rPr>
              <a:t>		Major: Biology: Microbiology</a:t>
            </a:r>
          </a:p>
          <a:p>
            <a:pPr algn="l"/>
            <a:r>
              <a:rPr lang="en-US" sz="4000" dirty="0" smtClean="0">
                <a:solidFill>
                  <a:schemeClr val="tx1"/>
                </a:solidFill>
                <a:latin typeface="Times"/>
                <a:cs typeface="Times"/>
              </a:rPr>
              <a:t>		Minor: Chemistry</a:t>
            </a:r>
          </a:p>
          <a:p>
            <a:pPr algn="l"/>
            <a:endParaRPr lang="en-US" sz="4000" dirty="0" smtClean="0">
              <a:solidFill>
                <a:schemeClr val="tx1"/>
              </a:solidFill>
              <a:latin typeface="Times"/>
              <a:cs typeface="Times"/>
            </a:endParaRPr>
          </a:p>
          <a:p>
            <a:pPr algn="l"/>
            <a:r>
              <a:rPr lang="en-US" sz="4000" dirty="0" smtClean="0">
                <a:solidFill>
                  <a:schemeClr val="tx1"/>
                </a:solidFill>
                <a:latin typeface="Times"/>
                <a:cs typeface="Times"/>
              </a:rPr>
              <a:t>A.S.,  1984  University of Kentucky </a:t>
            </a:r>
          </a:p>
          <a:p>
            <a:pPr algn="l"/>
            <a:r>
              <a:rPr lang="en-US" sz="4000" dirty="0" smtClean="0">
                <a:solidFill>
                  <a:schemeClr val="tx1"/>
                </a:solidFill>
                <a:latin typeface="Times"/>
                <a:cs typeface="Times"/>
              </a:rPr>
              <a:t>		Elizabethtown Community College</a:t>
            </a:r>
          </a:p>
          <a:p>
            <a:pPr algn="l"/>
            <a:r>
              <a:rPr lang="en-US" sz="4000" dirty="0" smtClean="0">
                <a:solidFill>
                  <a:schemeClr val="tx1"/>
                </a:solidFill>
                <a:latin typeface="Times"/>
                <a:cs typeface="Times"/>
              </a:rPr>
              <a:t>		Elizabethtown, KY 42701</a:t>
            </a:r>
          </a:p>
          <a:p>
            <a:pPr algn="r"/>
            <a:r>
              <a:rPr lang="en-US" dirty="0" smtClean="0"/>
              <a:t>					</a:t>
            </a:r>
            <a:r>
              <a:rPr lang="en-US" b="1" dirty="0" smtClean="0">
                <a:solidFill>
                  <a:srgbClr val="000000"/>
                </a:solidFill>
                <a:latin typeface="Times"/>
                <a:cs typeface="Times"/>
              </a:rPr>
              <a:t>OGDEN COLLEGE OF SCIENCE AND EGNENEERING</a:t>
            </a:r>
          </a:p>
          <a:p>
            <a:pPr algn="r"/>
            <a:r>
              <a:rPr lang="en-US" b="1" dirty="0" smtClean="0">
                <a:solidFill>
                  <a:srgbClr val="000000"/>
                </a:solidFill>
                <a:latin typeface="Times"/>
                <a:cs typeface="Times"/>
              </a:rPr>
              <a:t> PART TIME FACULTY TEACHING AWARD 2004-2005</a:t>
            </a:r>
          </a:p>
          <a:p>
            <a:endParaRPr lang="en-US" dirty="0" smtClean="0"/>
          </a:p>
          <a:p>
            <a:r>
              <a:rPr lang="en-US" dirty="0" smtClean="0"/>
              <a:t>		</a:t>
            </a:r>
          </a:p>
          <a:p>
            <a:endParaRPr lang="en-US" dirty="0"/>
          </a:p>
        </p:txBody>
      </p:sp>
      <p:pic>
        <p:nvPicPr>
          <p:cNvPr id="4" name="Picture 3" descr="facultyaward 2.jpg"/>
          <p:cNvPicPr>
            <a:picLocks noChangeAspect="1"/>
          </p:cNvPicPr>
          <p:nvPr/>
        </p:nvPicPr>
        <p:blipFill>
          <a:blip r:embed="rId2"/>
          <a:stretch>
            <a:fillRect/>
          </a:stretch>
        </p:blipFill>
        <p:spPr>
          <a:xfrm>
            <a:off x="4810945" y="1563614"/>
            <a:ext cx="4130996" cy="2951984"/>
          </a:xfrm>
          <a:prstGeom prst="rect">
            <a:avLst/>
          </a:prstGeom>
        </p:spPr>
      </p:pic>
    </p:spTree>
    <p:extLst>
      <p:ext uri="{BB962C8B-B14F-4D97-AF65-F5344CB8AC3E}">
        <p14:creationId xmlns:p14="http://schemas.microsoft.com/office/powerpoint/2010/main" val="299541097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1577"/>
          </a:xfrm>
        </p:spPr>
        <p:txBody>
          <a:bodyPr>
            <a:normAutofit/>
          </a:bodyPr>
          <a:lstStyle/>
          <a:p>
            <a:r>
              <a:rPr lang="en-US" b="1" dirty="0" smtClean="0">
                <a:latin typeface="Bradley Hand ITC TT-Bold"/>
                <a:cs typeface="Bradley Hand ITC TT-Bold"/>
              </a:rPr>
              <a:t>JOHN MARK CLAUSON</a:t>
            </a:r>
            <a:endParaRPr lang="en-US" dirty="0"/>
          </a:p>
        </p:txBody>
      </p:sp>
      <p:pic>
        <p:nvPicPr>
          <p:cNvPr id="4" name="Content Placeholder 3" descr="DSCN0549.JPG"/>
          <p:cNvPicPr>
            <a:picLocks noGrp="1" noChangeAspect="1"/>
          </p:cNvPicPr>
          <p:nvPr>
            <p:ph idx="1"/>
          </p:nvPr>
        </p:nvPicPr>
        <p:blipFill>
          <a:blip r:embed="rId2"/>
          <a:srcRect l="-18187" r="-18187"/>
          <a:stretch>
            <a:fillRect/>
          </a:stretch>
        </p:blipFill>
        <p:spPr>
          <a:xfrm>
            <a:off x="457200" y="1026216"/>
            <a:ext cx="8229600" cy="2642502"/>
          </a:xfrm>
        </p:spPr>
      </p:pic>
      <p:sp>
        <p:nvSpPr>
          <p:cNvPr id="5" name="TextBox 4"/>
          <p:cNvSpPr txBox="1"/>
          <p:nvPr/>
        </p:nvSpPr>
        <p:spPr>
          <a:xfrm>
            <a:off x="1321407" y="3668718"/>
            <a:ext cx="6093862" cy="1138773"/>
          </a:xfrm>
          <a:prstGeom prst="rect">
            <a:avLst/>
          </a:prstGeom>
          <a:noFill/>
        </p:spPr>
        <p:txBody>
          <a:bodyPr wrap="square" rtlCol="0">
            <a:spAutoFit/>
          </a:bodyPr>
          <a:lstStyle/>
          <a:p>
            <a:r>
              <a:rPr lang="en-US" sz="1400" b="1" u="sng" dirty="0" smtClean="0">
                <a:latin typeface="Times"/>
                <a:cs typeface="Times"/>
              </a:rPr>
              <a:t>PROFESSIONAL ORGANIZATIONS</a:t>
            </a:r>
          </a:p>
          <a:p>
            <a:endParaRPr lang="en-US" sz="800" b="1" dirty="0" smtClean="0">
              <a:latin typeface="Times"/>
              <a:cs typeface="Times"/>
            </a:endParaRPr>
          </a:p>
          <a:p>
            <a:r>
              <a:rPr lang="en-US" sz="1400" dirty="0" smtClean="0">
                <a:latin typeface="Times"/>
                <a:cs typeface="Times"/>
              </a:rPr>
              <a:t>Member</a:t>
            </a:r>
            <a:r>
              <a:rPr lang="en-US" sz="1400" dirty="0">
                <a:latin typeface="Times"/>
                <a:cs typeface="Times"/>
              </a:rPr>
              <a:t>, American Society for Microbiology, ASM</a:t>
            </a:r>
            <a:r>
              <a:rPr lang="en-US" sz="1400" dirty="0" smtClean="0">
                <a:latin typeface="Times"/>
                <a:cs typeface="Times"/>
              </a:rPr>
              <a:t> 1999 – </a:t>
            </a:r>
            <a:r>
              <a:rPr lang="en-US" sz="1400" dirty="0">
                <a:latin typeface="Times"/>
                <a:cs typeface="Times"/>
              </a:rPr>
              <a:t>Present</a:t>
            </a:r>
            <a:endParaRPr lang="en-US" sz="1400" dirty="0" smtClean="0">
              <a:latin typeface="Times"/>
              <a:cs typeface="Times"/>
            </a:endParaRPr>
          </a:p>
          <a:p>
            <a:r>
              <a:rPr lang="en-US" sz="1400" dirty="0" smtClean="0">
                <a:latin typeface="Times"/>
                <a:cs typeface="Times"/>
              </a:rPr>
              <a:t>Member</a:t>
            </a:r>
            <a:r>
              <a:rPr lang="en-US" sz="1400" dirty="0">
                <a:latin typeface="Times"/>
                <a:cs typeface="Times"/>
              </a:rPr>
              <a:t>,  International Society For Infectious Diseases, ISID 2000 -Present</a:t>
            </a:r>
          </a:p>
          <a:p>
            <a:endParaRPr lang="en-US" dirty="0"/>
          </a:p>
        </p:txBody>
      </p:sp>
      <p:sp>
        <p:nvSpPr>
          <p:cNvPr id="6" name="TextBox 5"/>
          <p:cNvSpPr txBox="1"/>
          <p:nvPr/>
        </p:nvSpPr>
        <p:spPr>
          <a:xfrm>
            <a:off x="1321406" y="4528172"/>
            <a:ext cx="7017563" cy="1754327"/>
          </a:xfrm>
          <a:prstGeom prst="rect">
            <a:avLst/>
          </a:prstGeom>
          <a:noFill/>
        </p:spPr>
        <p:txBody>
          <a:bodyPr wrap="square" rtlCol="0">
            <a:spAutoFit/>
          </a:bodyPr>
          <a:lstStyle/>
          <a:p>
            <a:r>
              <a:rPr lang="en-US" sz="1400" b="1" u="sng" dirty="0" smtClean="0">
                <a:latin typeface="Times"/>
                <a:cs typeface="Times"/>
              </a:rPr>
              <a:t>COMMITTEE ASSIGNMENTS</a:t>
            </a:r>
          </a:p>
          <a:p>
            <a:endParaRPr lang="en-US" sz="800" b="1" u="sng" dirty="0" smtClean="0">
              <a:latin typeface="Times"/>
              <a:cs typeface="Times"/>
            </a:endParaRPr>
          </a:p>
          <a:p>
            <a:r>
              <a:rPr lang="en-US" sz="1200" dirty="0" smtClean="0">
                <a:latin typeface="Times"/>
                <a:cs typeface="Times"/>
              </a:rPr>
              <a:t>Member, Department of Biology Food </a:t>
            </a:r>
            <a:r>
              <a:rPr lang="en-US" sz="1200" dirty="0" err="1" smtClean="0">
                <a:latin typeface="Times"/>
                <a:cs typeface="Times"/>
              </a:rPr>
              <a:t>Micorbiologist</a:t>
            </a:r>
            <a:r>
              <a:rPr lang="en-US" sz="1200" dirty="0" smtClean="0">
                <a:latin typeface="Times"/>
                <a:cs typeface="Times"/>
              </a:rPr>
              <a:t> Search Committee  WKU, 2001-2002.</a:t>
            </a:r>
          </a:p>
          <a:p>
            <a:r>
              <a:rPr lang="en-US" sz="1200" dirty="0" smtClean="0">
                <a:latin typeface="Times"/>
                <a:cs typeface="Times"/>
              </a:rPr>
              <a:t>Member, University College, Associate Dean and Director of WKU Glasgow Search Committee, Spring 2011</a:t>
            </a:r>
          </a:p>
          <a:p>
            <a:r>
              <a:rPr lang="en-US" sz="1200" dirty="0" smtClean="0">
                <a:latin typeface="Times"/>
                <a:cs typeface="Times"/>
              </a:rPr>
              <a:t>Member, Department of Biology </a:t>
            </a:r>
            <a:r>
              <a:rPr lang="en-US" sz="1200" dirty="0" err="1" smtClean="0">
                <a:latin typeface="Times"/>
                <a:cs typeface="Times"/>
              </a:rPr>
              <a:t>Micorbiologist</a:t>
            </a:r>
            <a:r>
              <a:rPr lang="en-US" sz="1200" dirty="0" smtClean="0">
                <a:latin typeface="Times"/>
                <a:cs typeface="Times"/>
              </a:rPr>
              <a:t> Search Committee  WKU, 2001-2002.</a:t>
            </a:r>
          </a:p>
          <a:p>
            <a:r>
              <a:rPr lang="en-US" sz="1200" dirty="0" smtClean="0">
                <a:latin typeface="Times"/>
                <a:cs typeface="Times"/>
              </a:rPr>
              <a:t>Member, Department of Biology Bio-Safety Committee WKU, 2001 to present.</a:t>
            </a:r>
          </a:p>
          <a:p>
            <a:r>
              <a:rPr lang="en-US" sz="1200" dirty="0" smtClean="0">
                <a:latin typeface="Times"/>
                <a:cs typeface="Times"/>
              </a:rPr>
              <a:t>Chairman, Department of Biology  Inventory Control Committee WKU, 1999 to present.</a:t>
            </a:r>
          </a:p>
          <a:p>
            <a:r>
              <a:rPr lang="en-US" sz="1200" dirty="0" smtClean="0">
                <a:latin typeface="Times"/>
                <a:cs typeface="Times"/>
              </a:rPr>
              <a:t>Member,  Western Kentucky University,  Institutional </a:t>
            </a:r>
            <a:r>
              <a:rPr lang="en-US" sz="1200" dirty="0" err="1" smtClean="0">
                <a:latin typeface="Times"/>
                <a:cs typeface="Times"/>
              </a:rPr>
              <a:t>Biosafety</a:t>
            </a:r>
            <a:r>
              <a:rPr lang="en-US" sz="1200" dirty="0" smtClean="0">
                <a:latin typeface="Times"/>
                <a:cs typeface="Times"/>
              </a:rPr>
              <a:t> Committee.  WKU 2003 to present.</a:t>
            </a:r>
          </a:p>
          <a:p>
            <a:r>
              <a:rPr lang="en-US" sz="1200" dirty="0" smtClean="0">
                <a:latin typeface="Times"/>
                <a:cs typeface="Times"/>
              </a:rPr>
              <a:t>Member, Department of Biology Space and Facilities </a:t>
            </a:r>
            <a:r>
              <a:rPr lang="en-US" sz="1200" dirty="0" err="1" smtClean="0">
                <a:latin typeface="Times"/>
                <a:cs typeface="Times"/>
              </a:rPr>
              <a:t>Committee,WKU</a:t>
            </a:r>
            <a:r>
              <a:rPr lang="en-US" sz="1200" dirty="0" smtClean="0">
                <a:latin typeface="Times"/>
                <a:cs typeface="Times"/>
              </a:rPr>
              <a:t>. 1993-2001</a:t>
            </a:r>
            <a:endParaRPr lang="en-US" sz="1200" dirty="0">
              <a:latin typeface="Times"/>
              <a:cs typeface="Times"/>
            </a:endParaRPr>
          </a:p>
        </p:txBody>
      </p:sp>
    </p:spTree>
    <p:extLst>
      <p:ext uri="{BB962C8B-B14F-4D97-AF65-F5344CB8AC3E}">
        <p14:creationId xmlns:p14="http://schemas.microsoft.com/office/powerpoint/2010/main" val="341289170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032250" y="273050"/>
            <a:ext cx="5111750" cy="5853113"/>
          </a:xfrm>
        </p:spPr>
        <p:txBody>
          <a:bodyPr/>
          <a:lstStyle/>
          <a:p>
            <a:pPr marL="0" indent="0" algn="r">
              <a:buNone/>
            </a:pPr>
            <a:r>
              <a:rPr lang="en-US" b="1" dirty="0" smtClean="0">
                <a:solidFill>
                  <a:schemeClr val="bg1"/>
                </a:solidFill>
              </a:rPr>
              <a:t>Cassandra Cantrell, M.S.</a:t>
            </a:r>
            <a:br>
              <a:rPr lang="en-US" b="1" dirty="0" smtClean="0">
                <a:solidFill>
                  <a:schemeClr val="bg1"/>
                </a:solidFill>
              </a:rPr>
            </a:br>
            <a:r>
              <a:rPr lang="en-US" b="1" dirty="0" smtClean="0">
                <a:solidFill>
                  <a:schemeClr val="bg1"/>
                </a:solidFill>
              </a:rPr>
              <a:t>Western Kentucky University</a:t>
            </a:r>
          </a:p>
          <a:p>
            <a:pPr marL="0" indent="0" algn="r">
              <a:buNone/>
            </a:pPr>
            <a:r>
              <a:rPr lang="en-US" b="1" dirty="0" smtClean="0">
                <a:solidFill>
                  <a:schemeClr val="bg1"/>
                </a:solidFill>
              </a:rPr>
              <a:t>Advising and Office Assistant</a:t>
            </a:r>
            <a:endParaRPr lang="en-US" b="1" dirty="0">
              <a:solidFill>
                <a:schemeClr val="bg1"/>
              </a:solidFill>
            </a:endParaRPr>
          </a:p>
        </p:txBody>
      </p:sp>
      <p:sp>
        <p:nvSpPr>
          <p:cNvPr id="4" name="Text Placeholder 3"/>
          <p:cNvSpPr>
            <a:spLocks noGrp="1"/>
          </p:cNvSpPr>
          <p:nvPr>
            <p:ph type="body" sz="half" idx="4294967295"/>
          </p:nvPr>
        </p:nvSpPr>
        <p:spPr>
          <a:xfrm>
            <a:off x="228600" y="228600"/>
            <a:ext cx="3657600" cy="6324600"/>
          </a:xfrm>
        </p:spPr>
        <p:txBody>
          <a:bodyPr>
            <a:normAutofit/>
          </a:bodyPr>
          <a:lstStyle/>
          <a:p>
            <a:pPr marL="109728" indent="0" algn="ctr">
              <a:buNone/>
            </a:pPr>
            <a:endParaRPr lang="en-US" b="1" dirty="0"/>
          </a:p>
          <a:p>
            <a:pPr algn="ctr"/>
            <a:endParaRPr lang="en-US" b="1" dirty="0" smtClean="0"/>
          </a:p>
          <a:p>
            <a:pPr marL="109728" indent="0" algn="ctr">
              <a:buNone/>
            </a:pPr>
            <a:r>
              <a:rPr lang="en-US" b="1" u="sng" dirty="0" smtClean="0"/>
              <a:t>Bio</a:t>
            </a:r>
          </a:p>
          <a:p>
            <a:r>
              <a:rPr lang="en-US" b="1" dirty="0" smtClean="0"/>
              <a:t>M.A</a:t>
            </a:r>
            <a:r>
              <a:rPr lang="en-US" dirty="0" smtClean="0"/>
              <a:t>. – Western Kentucky University</a:t>
            </a:r>
            <a:br>
              <a:rPr lang="en-US" dirty="0" smtClean="0"/>
            </a:br>
            <a:endParaRPr lang="en-US" dirty="0" smtClean="0"/>
          </a:p>
          <a:p>
            <a:endParaRPr lang="en-US" dirty="0" smtClean="0"/>
          </a:p>
          <a:p>
            <a:pPr marL="109728" indent="0" algn="ctr">
              <a:buNone/>
            </a:pPr>
            <a:r>
              <a:rPr lang="en-US" b="1" u="sng" dirty="0" smtClean="0">
                <a:effectLst/>
              </a:rPr>
              <a:t>Courses</a:t>
            </a:r>
          </a:p>
          <a:p>
            <a:r>
              <a:rPr lang="en-US" dirty="0" err="1" smtClean="0"/>
              <a:t>Biol</a:t>
            </a:r>
            <a:r>
              <a:rPr lang="en-US" dirty="0" smtClean="0"/>
              <a:t> 113C</a:t>
            </a:r>
          </a:p>
          <a:p>
            <a:r>
              <a:rPr lang="en-US" dirty="0" err="1" smtClean="0"/>
              <a:t>Biol</a:t>
            </a:r>
            <a:r>
              <a:rPr lang="en-US" dirty="0" smtClean="0"/>
              <a:t> 113</a:t>
            </a:r>
          </a:p>
          <a:p>
            <a:endParaRPr lang="en-US" dirty="0"/>
          </a:p>
          <a:p>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5105400" y="2286000"/>
            <a:ext cx="2381250" cy="3000375"/>
          </a:xfrm>
          <a:prstGeom prst="rect">
            <a:avLst/>
          </a:prstGeom>
          <a:noFill/>
          <a:ln w="9525">
            <a:noFill/>
            <a:miter lim="800000"/>
            <a:headEnd/>
            <a:tailEnd/>
          </a:ln>
        </p:spPr>
      </p:pic>
    </p:spTree>
    <p:extLst>
      <p:ext uri="{BB962C8B-B14F-4D97-AF65-F5344CB8AC3E}">
        <p14:creationId xmlns:p14="http://schemas.microsoft.com/office/powerpoint/2010/main" val="22263023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4294967295"/>
          </p:nvPr>
        </p:nvSpPr>
        <p:spPr>
          <a:xfrm>
            <a:off x="5105400" y="1600200"/>
            <a:ext cx="4038600" cy="4525963"/>
          </a:xfrm>
        </p:spPr>
        <p:txBody>
          <a:bodyPr>
            <a:normAutofit/>
          </a:bodyPr>
          <a:lstStyle/>
          <a:p>
            <a:r>
              <a:rPr lang="en-US" sz="2000" b="1" dirty="0" smtClean="0"/>
              <a:t>Methods for statistical analysis of high-dimensional morphological data</a:t>
            </a:r>
          </a:p>
          <a:p>
            <a:r>
              <a:rPr lang="en-US" sz="2000" dirty="0" smtClean="0"/>
              <a:t>GRAD STUDENTS NEEDED!</a:t>
            </a:r>
          </a:p>
          <a:p>
            <a:r>
              <a:rPr lang="en-US" sz="2000" dirty="0" smtClean="0"/>
              <a:t>Strength in Math and/or Statistics required</a:t>
            </a:r>
          </a:p>
          <a:p>
            <a:r>
              <a:rPr lang="en-US" sz="2000" dirty="0" smtClean="0">
                <a:hlinkClick r:id="rId2"/>
              </a:rPr>
              <a:t>Contact me </a:t>
            </a:r>
            <a:r>
              <a:rPr lang="en-US" sz="2000" dirty="0" smtClean="0"/>
              <a:t>if you are interested</a:t>
            </a:r>
          </a:p>
          <a:p>
            <a:endParaRPr lang="en-US" sz="2000" dirty="0"/>
          </a:p>
        </p:txBody>
      </p:sp>
      <p:sp>
        <p:nvSpPr>
          <p:cNvPr id="2" name="Title 1"/>
          <p:cNvSpPr>
            <a:spLocks noGrp="1"/>
          </p:cNvSpPr>
          <p:nvPr>
            <p:ph type="title" idx="4294967295"/>
          </p:nvPr>
        </p:nvSpPr>
        <p:spPr>
          <a:xfrm>
            <a:off x="0" y="274638"/>
            <a:ext cx="8229600" cy="1143000"/>
          </a:xfrm>
        </p:spPr>
        <p:txBody>
          <a:bodyPr>
            <a:normAutofit fontScale="90000"/>
          </a:bodyPr>
          <a:lstStyle/>
          <a:p>
            <a:r>
              <a:rPr lang="en-US" dirty="0" smtClean="0"/>
              <a:t>Graduate Research with Dr. </a:t>
            </a:r>
            <a:r>
              <a:rPr lang="en-US" dirty="0" err="1" smtClean="0"/>
              <a:t>Collyer</a:t>
            </a:r>
            <a:endParaRPr lang="en-US" dirty="0"/>
          </a:p>
        </p:txBody>
      </p:sp>
      <p:sp>
        <p:nvSpPr>
          <p:cNvPr id="4" name="Content Placeholder 3"/>
          <p:cNvSpPr>
            <a:spLocks noGrp="1"/>
          </p:cNvSpPr>
          <p:nvPr>
            <p:ph idx="4294967295"/>
          </p:nvPr>
        </p:nvSpPr>
        <p:spPr>
          <a:xfrm>
            <a:off x="0" y="1481138"/>
            <a:ext cx="8229600" cy="4525962"/>
          </a:xfrm>
        </p:spPr>
        <p:txBody>
          <a:bodyPr>
            <a:normAutofit/>
          </a:bodyPr>
          <a:lstStyle/>
          <a:p>
            <a:r>
              <a:rPr lang="en-US" sz="2000" b="1" dirty="0" smtClean="0"/>
              <a:t>Ecological or Evolutionary Morphology</a:t>
            </a:r>
          </a:p>
          <a:p>
            <a:r>
              <a:rPr lang="en-US" sz="2000" dirty="0" smtClean="0"/>
              <a:t>GRAD STUDENTS NEEDED!</a:t>
            </a:r>
          </a:p>
          <a:p>
            <a:r>
              <a:rPr lang="en-US" sz="2000" dirty="0" smtClean="0"/>
              <a:t>Strength in Math and/or Statistics required</a:t>
            </a:r>
          </a:p>
          <a:p>
            <a:r>
              <a:rPr lang="en-US" sz="2000" dirty="0" smtClean="0">
                <a:hlinkClick r:id="rId2"/>
              </a:rPr>
              <a:t>Contact me </a:t>
            </a:r>
            <a:r>
              <a:rPr lang="en-US" sz="2000" dirty="0" smtClean="0"/>
              <a:t>if you are interested</a:t>
            </a:r>
            <a:endParaRPr lang="en-US" sz="2000" dirty="0"/>
          </a:p>
        </p:txBody>
      </p:sp>
    </p:spTree>
    <p:extLst>
      <p:ext uri="{BB962C8B-B14F-4D97-AF65-F5344CB8AC3E}">
        <p14:creationId xmlns:p14="http://schemas.microsoft.com/office/powerpoint/2010/main" val="39528025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74638"/>
            <a:ext cx="8229600" cy="1143000"/>
          </a:xfrm>
        </p:spPr>
        <p:txBody>
          <a:bodyPr>
            <a:normAutofit fontScale="90000"/>
          </a:bodyPr>
          <a:lstStyle/>
          <a:p>
            <a:r>
              <a:rPr lang="en-US" sz="3600" dirty="0" smtClean="0"/>
              <a:t>Undergraduate Research with Dr. </a:t>
            </a:r>
            <a:r>
              <a:rPr lang="en-US" sz="3600" dirty="0" err="1" smtClean="0"/>
              <a:t>Collyer</a:t>
            </a:r>
            <a:endParaRPr lang="en-US" sz="3600" dirty="0"/>
          </a:p>
        </p:txBody>
      </p:sp>
      <p:sp>
        <p:nvSpPr>
          <p:cNvPr id="5" name="Content Placeholder 4"/>
          <p:cNvSpPr>
            <a:spLocks noGrp="1"/>
          </p:cNvSpPr>
          <p:nvPr>
            <p:ph sz="half" idx="4294967295"/>
          </p:nvPr>
        </p:nvSpPr>
        <p:spPr>
          <a:xfrm>
            <a:off x="0" y="1600200"/>
            <a:ext cx="4648200" cy="4525963"/>
          </a:xfrm>
        </p:spPr>
        <p:txBody>
          <a:bodyPr/>
          <a:lstStyle/>
          <a:p>
            <a:r>
              <a:rPr lang="en-US" dirty="0" smtClean="0"/>
              <a:t>Interested in Undergraduate Research?</a:t>
            </a:r>
          </a:p>
          <a:p>
            <a:r>
              <a:rPr lang="en-US" dirty="0" smtClean="0"/>
              <a:t>Have a background in biology and math?</a:t>
            </a:r>
          </a:p>
          <a:p>
            <a:r>
              <a:rPr lang="en-US" dirty="0" smtClean="0"/>
              <a:t>Interested in biostatistics?</a:t>
            </a:r>
          </a:p>
          <a:p>
            <a:r>
              <a:rPr lang="en-US" dirty="0" smtClean="0"/>
              <a:t>Maybe need an Honors thesis project?</a:t>
            </a:r>
            <a:endParaRPr lang="en-US" dirty="0"/>
          </a:p>
        </p:txBody>
      </p:sp>
      <p:sp>
        <p:nvSpPr>
          <p:cNvPr id="6" name="Content Placeholder 5"/>
          <p:cNvSpPr>
            <a:spLocks noGrp="1"/>
          </p:cNvSpPr>
          <p:nvPr>
            <p:ph sz="half" idx="4294967295"/>
          </p:nvPr>
        </p:nvSpPr>
        <p:spPr>
          <a:xfrm>
            <a:off x="4724400" y="1600200"/>
            <a:ext cx="4419600" cy="4525963"/>
          </a:xfrm>
        </p:spPr>
        <p:txBody>
          <a:bodyPr/>
          <a:lstStyle/>
          <a:p>
            <a:r>
              <a:rPr lang="en-US" dirty="0" smtClean="0"/>
              <a:t>CHECK BACK HERE IN DECEMBER!</a:t>
            </a:r>
          </a:p>
          <a:p>
            <a:r>
              <a:rPr lang="en-US" dirty="0" smtClean="0"/>
              <a:t>Or </a:t>
            </a:r>
            <a:r>
              <a:rPr lang="en-US" dirty="0" smtClean="0">
                <a:hlinkClick r:id="rId2"/>
              </a:rPr>
              <a:t>contact me </a:t>
            </a:r>
            <a:r>
              <a:rPr lang="en-US" dirty="0" smtClean="0"/>
              <a:t>for more information</a:t>
            </a:r>
            <a:endParaRPr lang="en-US" dirty="0"/>
          </a:p>
        </p:txBody>
      </p:sp>
    </p:spTree>
    <p:extLst>
      <p:ext uri="{BB962C8B-B14F-4D97-AF65-F5344CB8AC3E}">
        <p14:creationId xmlns:p14="http://schemas.microsoft.com/office/powerpoint/2010/main" val="14222441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nneth_crawford.jpg"/>
          <p:cNvPicPr>
            <a:picLocks noChangeAspect="1"/>
          </p:cNvPicPr>
          <p:nvPr/>
        </p:nvPicPr>
        <p:blipFill>
          <a:blip r:embed="rId2" cstate="print"/>
          <a:stretch>
            <a:fillRect/>
          </a:stretch>
        </p:blipFill>
        <p:spPr>
          <a:xfrm>
            <a:off x="5293480" y="2362200"/>
            <a:ext cx="3205239" cy="4038600"/>
          </a:xfrm>
          <a:prstGeom prst="rect">
            <a:avLst/>
          </a:prstGeom>
          <a:ln w="19050">
            <a:solidFill>
              <a:schemeClr val="tx1"/>
            </a:solidFill>
          </a:ln>
        </p:spPr>
      </p:pic>
      <p:sp>
        <p:nvSpPr>
          <p:cNvPr id="5" name="TextBox 4"/>
          <p:cNvSpPr txBox="1"/>
          <p:nvPr/>
        </p:nvSpPr>
        <p:spPr>
          <a:xfrm>
            <a:off x="4648200" y="1038761"/>
            <a:ext cx="4495800" cy="1323439"/>
          </a:xfrm>
          <a:prstGeom prst="rect">
            <a:avLst/>
          </a:prstGeom>
          <a:noFill/>
        </p:spPr>
        <p:txBody>
          <a:bodyPr wrap="square" rtlCol="0">
            <a:spAutoFit/>
          </a:bodyPr>
          <a:lstStyle/>
          <a:p>
            <a:pPr algn="ctr"/>
            <a:endParaRPr lang="en-US" sz="2000" dirty="0" smtClean="0"/>
          </a:p>
          <a:p>
            <a:pPr algn="ctr"/>
            <a:r>
              <a:rPr lang="en-US" sz="2000" dirty="0" smtClean="0"/>
              <a:t>L.Y. Lancaster Professor</a:t>
            </a:r>
          </a:p>
          <a:p>
            <a:pPr algn="ctr"/>
            <a:r>
              <a:rPr lang="en-US" sz="2000" dirty="0" smtClean="0"/>
              <a:t>Chief Pre-Health Professions Advisor</a:t>
            </a:r>
            <a:endParaRPr lang="en-US" sz="2000" dirty="0"/>
          </a:p>
        </p:txBody>
      </p:sp>
      <p:sp>
        <p:nvSpPr>
          <p:cNvPr id="6" name="TextBox 5"/>
          <p:cNvSpPr txBox="1"/>
          <p:nvPr/>
        </p:nvSpPr>
        <p:spPr>
          <a:xfrm>
            <a:off x="304800" y="609600"/>
            <a:ext cx="4114800" cy="1754326"/>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b="1" dirty="0" smtClean="0"/>
              <a:t>Education</a:t>
            </a:r>
          </a:p>
          <a:p>
            <a:r>
              <a:rPr lang="en-US" dirty="0" smtClean="0"/>
              <a:t>B.A.  1978 : SUNY College at Buffalo</a:t>
            </a:r>
          </a:p>
          <a:p>
            <a:r>
              <a:rPr lang="en-US" dirty="0" smtClean="0"/>
              <a:t>M.A.  1980 : SUNY College at Buffalo</a:t>
            </a:r>
          </a:p>
          <a:p>
            <a:r>
              <a:rPr lang="en-US" dirty="0" smtClean="0"/>
              <a:t>Ph.D. 1988 : University of Michigan</a:t>
            </a:r>
            <a:endParaRPr lang="en-US" dirty="0"/>
          </a:p>
        </p:txBody>
      </p:sp>
      <p:sp>
        <p:nvSpPr>
          <p:cNvPr id="7" name="TextBox 6"/>
          <p:cNvSpPr txBox="1"/>
          <p:nvPr/>
        </p:nvSpPr>
        <p:spPr>
          <a:xfrm>
            <a:off x="304800" y="2514600"/>
            <a:ext cx="4114799" cy="1477328"/>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b="1" dirty="0" smtClean="0"/>
              <a:t>Courses</a:t>
            </a:r>
          </a:p>
          <a:p>
            <a:r>
              <a:rPr lang="en-US" dirty="0" smtClean="0"/>
              <a:t>BIOL 330: Animal Physiology</a:t>
            </a:r>
          </a:p>
          <a:p>
            <a:r>
              <a:rPr lang="en-US" dirty="0" smtClean="0"/>
              <a:t>BIOL 324: Histology</a:t>
            </a:r>
          </a:p>
          <a:p>
            <a:r>
              <a:rPr lang="en-US" dirty="0" smtClean="0"/>
              <a:t>BIOL 328: Biology of Aging</a:t>
            </a:r>
          </a:p>
          <a:p>
            <a:r>
              <a:rPr lang="en-US" dirty="0" smtClean="0"/>
              <a:t>BIOL 526: Physiological Ecology</a:t>
            </a:r>
            <a:endParaRPr lang="en-US" dirty="0"/>
          </a:p>
        </p:txBody>
      </p:sp>
      <p:sp>
        <p:nvSpPr>
          <p:cNvPr id="8" name="TextBox 7"/>
          <p:cNvSpPr txBox="1"/>
          <p:nvPr/>
        </p:nvSpPr>
        <p:spPr>
          <a:xfrm>
            <a:off x="304800" y="4114800"/>
            <a:ext cx="4114800" cy="1754326"/>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b="1" dirty="0" smtClean="0"/>
              <a:t>Research</a:t>
            </a:r>
          </a:p>
          <a:p>
            <a:pPr>
              <a:buFont typeface="Arial" pitchFamily="34" charset="0"/>
              <a:buChar char="•"/>
            </a:pPr>
            <a:r>
              <a:rPr lang="en-US" dirty="0" smtClean="0"/>
              <a:t> Wound healing, cell proliferation and Cell migration in corneal endothelial cells.</a:t>
            </a:r>
          </a:p>
          <a:p>
            <a:pPr>
              <a:buFont typeface="Arial" pitchFamily="34" charset="0"/>
              <a:buChar char="•"/>
            </a:pPr>
            <a:r>
              <a:rPr lang="en-US" dirty="0"/>
              <a:t> </a:t>
            </a:r>
            <a:r>
              <a:rPr lang="en-US" dirty="0" smtClean="0"/>
              <a:t>Activity of Endothelin-1 in corneal endothelial cells.</a:t>
            </a:r>
            <a:endParaRPr lang="en-US" dirty="0"/>
          </a:p>
        </p:txBody>
      </p:sp>
      <p:sp>
        <p:nvSpPr>
          <p:cNvPr id="10" name="TextBox 9"/>
          <p:cNvSpPr txBox="1"/>
          <p:nvPr/>
        </p:nvSpPr>
        <p:spPr>
          <a:xfrm>
            <a:off x="3276600" y="0"/>
            <a:ext cx="5867400" cy="1354217"/>
          </a:xfrm>
          <a:prstGeom prst="rect">
            <a:avLst/>
          </a:prstGeom>
          <a:noFill/>
        </p:spPr>
        <p:txBody>
          <a:bodyPr wrap="square" rtlCol="0">
            <a:spAutoFit/>
          </a:bodyPr>
          <a:lstStyle/>
          <a:p>
            <a:pPr algn="r"/>
            <a:r>
              <a:rPr lang="en-US" sz="3200" b="1" dirty="0">
                <a:solidFill>
                  <a:schemeClr val="bg1"/>
                </a:solidFill>
              </a:rPr>
              <a:t>Kenneth M. </a:t>
            </a:r>
            <a:r>
              <a:rPr lang="en-US" sz="3200" b="1" dirty="0" smtClean="0">
                <a:solidFill>
                  <a:schemeClr val="bg1"/>
                </a:solidFill>
              </a:rPr>
              <a:t>Crawford, Ph.D</a:t>
            </a:r>
            <a:r>
              <a:rPr lang="en-US" sz="3200" b="1" dirty="0">
                <a:solidFill>
                  <a:schemeClr val="bg1"/>
                </a:solidFill>
              </a:rPr>
              <a:t>.</a:t>
            </a:r>
          </a:p>
          <a:p>
            <a:pPr algn="r"/>
            <a:r>
              <a:rPr lang="en-US" sz="3200" b="1" dirty="0">
                <a:solidFill>
                  <a:schemeClr val="bg1"/>
                </a:solidFill>
              </a:rPr>
              <a:t>University of Michigan</a:t>
            </a:r>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152400"/>
            <a:ext cx="4102726" cy="584775"/>
          </a:xfrm>
          <a:prstGeom prst="rect">
            <a:avLst/>
          </a:prstGeom>
          <a:noFill/>
        </p:spPr>
        <p:txBody>
          <a:bodyPr wrap="none" rtlCol="0">
            <a:spAutoFit/>
          </a:bodyPr>
          <a:lstStyle/>
          <a:p>
            <a:r>
              <a:rPr lang="en-US" sz="3200" dirty="0" smtClean="0"/>
              <a:t>Dr. Crawford’s Research</a:t>
            </a:r>
            <a:endParaRPr lang="en-US" sz="3200" dirty="0"/>
          </a:p>
        </p:txBody>
      </p:sp>
      <p:pic>
        <p:nvPicPr>
          <p:cNvPr id="3" name="Picture 2" descr="bcec.jpg"/>
          <p:cNvPicPr>
            <a:picLocks noChangeAspect="1"/>
          </p:cNvPicPr>
          <p:nvPr/>
        </p:nvPicPr>
        <p:blipFill>
          <a:blip r:embed="rId3" cstate="print"/>
          <a:stretch>
            <a:fillRect/>
          </a:stretch>
        </p:blipFill>
        <p:spPr>
          <a:xfrm>
            <a:off x="228600" y="4038600"/>
            <a:ext cx="2362200" cy="1990344"/>
          </a:xfrm>
          <a:prstGeom prst="rect">
            <a:avLst/>
          </a:prstGeom>
        </p:spPr>
      </p:pic>
      <p:pic>
        <p:nvPicPr>
          <p:cNvPr id="9" name="Picture 133" descr="p27confluent"/>
          <p:cNvPicPr>
            <a:picLocks noChangeAspect="1" noChangeArrowheads="1"/>
          </p:cNvPicPr>
          <p:nvPr/>
        </p:nvPicPr>
        <p:blipFill>
          <a:blip r:embed="rId4" cstate="print"/>
          <a:srcRect/>
          <a:stretch>
            <a:fillRect/>
          </a:stretch>
        </p:blipFill>
        <p:spPr bwMode="auto">
          <a:xfrm>
            <a:off x="6705600" y="838200"/>
            <a:ext cx="2088995" cy="1991833"/>
          </a:xfrm>
          <a:prstGeom prst="rect">
            <a:avLst/>
          </a:prstGeom>
          <a:noFill/>
        </p:spPr>
      </p:pic>
      <p:pic>
        <p:nvPicPr>
          <p:cNvPr id="11" name="Picture 10" descr="CORNEAC1.JPG"/>
          <p:cNvPicPr>
            <a:picLocks noChangeAspect="1"/>
          </p:cNvPicPr>
          <p:nvPr/>
        </p:nvPicPr>
        <p:blipFill>
          <a:blip r:embed="rId5" cstate="print"/>
          <a:stretch>
            <a:fillRect/>
          </a:stretch>
        </p:blipFill>
        <p:spPr>
          <a:xfrm>
            <a:off x="228600" y="533400"/>
            <a:ext cx="1828800" cy="1444752"/>
          </a:xfrm>
          <a:prstGeom prst="rect">
            <a:avLst/>
          </a:prstGeom>
        </p:spPr>
      </p:pic>
      <p:pic>
        <p:nvPicPr>
          <p:cNvPr id="12" name="Picture 11" descr="CORNEAC2.JPG"/>
          <p:cNvPicPr>
            <a:picLocks noChangeAspect="1"/>
          </p:cNvPicPr>
          <p:nvPr/>
        </p:nvPicPr>
        <p:blipFill>
          <a:blip r:embed="rId6" cstate="print"/>
          <a:stretch>
            <a:fillRect/>
          </a:stretch>
        </p:blipFill>
        <p:spPr>
          <a:xfrm>
            <a:off x="228600" y="1981200"/>
            <a:ext cx="1828800" cy="1371600"/>
          </a:xfrm>
          <a:prstGeom prst="rect">
            <a:avLst/>
          </a:prstGeom>
        </p:spPr>
      </p:pic>
      <p:pic>
        <p:nvPicPr>
          <p:cNvPr id="22" name="Object 3"/>
          <p:cNvPicPr>
            <a:picLocks noChangeArrowheads="1"/>
          </p:cNvPicPr>
          <p:nvPr/>
        </p:nvPicPr>
        <p:blipFill>
          <a:blip r:embed="rId7" cstate="print"/>
          <a:srcRect l="500" t="9268" r="82028" b="81300"/>
          <a:stretch>
            <a:fillRect/>
          </a:stretch>
        </p:blipFill>
        <p:spPr bwMode="auto">
          <a:xfrm>
            <a:off x="24993600" y="16306800"/>
            <a:ext cx="1524000" cy="533400"/>
          </a:xfrm>
          <a:prstGeom prst="rect">
            <a:avLst/>
          </a:prstGeom>
          <a:noFill/>
          <a:ln w="9525">
            <a:noFill/>
            <a:miter lim="800000"/>
            <a:headEnd/>
            <a:tailEnd/>
          </a:ln>
        </p:spPr>
      </p:pic>
      <p:sp>
        <p:nvSpPr>
          <p:cNvPr id="23" name="TextBox 82"/>
          <p:cNvSpPr txBox="1">
            <a:spLocks noChangeArrowheads="1"/>
          </p:cNvSpPr>
          <p:nvPr/>
        </p:nvSpPr>
        <p:spPr bwMode="auto">
          <a:xfrm>
            <a:off x="24330025" y="17068800"/>
            <a:ext cx="663575" cy="461963"/>
          </a:xfrm>
          <a:prstGeom prst="rect">
            <a:avLst/>
          </a:prstGeom>
          <a:noFill/>
          <a:ln w="9525">
            <a:noFill/>
            <a:miter lim="800000"/>
            <a:headEnd/>
            <a:tailEnd/>
          </a:ln>
        </p:spPr>
        <p:txBody>
          <a:bodyPr wrap="none">
            <a:spAutoFit/>
          </a:bodyPr>
          <a:lstStyle/>
          <a:p>
            <a:r>
              <a:rPr lang="en-US" b="1"/>
              <a:t>p27</a:t>
            </a:r>
          </a:p>
        </p:txBody>
      </p:sp>
      <p:sp>
        <p:nvSpPr>
          <p:cNvPr id="24" name="TextBox 96"/>
          <p:cNvSpPr txBox="1">
            <a:spLocks noChangeArrowheads="1"/>
          </p:cNvSpPr>
          <p:nvPr/>
        </p:nvSpPr>
        <p:spPr bwMode="auto">
          <a:xfrm>
            <a:off x="24203025" y="16306800"/>
            <a:ext cx="866775" cy="461963"/>
          </a:xfrm>
          <a:prstGeom prst="rect">
            <a:avLst/>
          </a:prstGeom>
          <a:noFill/>
          <a:ln w="9525">
            <a:noFill/>
            <a:miter lim="800000"/>
            <a:headEnd/>
            <a:tailEnd/>
          </a:ln>
        </p:spPr>
        <p:txBody>
          <a:bodyPr wrap="none">
            <a:spAutoFit/>
          </a:bodyPr>
          <a:lstStyle/>
          <a:p>
            <a:r>
              <a:rPr lang="en-US"/>
              <a:t>Actin</a:t>
            </a:r>
          </a:p>
        </p:txBody>
      </p:sp>
      <p:pic>
        <p:nvPicPr>
          <p:cNvPr id="27" name="Picture 26" descr="new logo.JPG"/>
          <p:cNvPicPr>
            <a:picLocks noChangeAspect="1"/>
          </p:cNvPicPr>
          <p:nvPr/>
        </p:nvPicPr>
        <p:blipFill>
          <a:blip r:embed="rId8" cstate="print"/>
          <a:stretch>
            <a:fillRect/>
          </a:stretch>
        </p:blipFill>
        <p:spPr>
          <a:xfrm>
            <a:off x="6934200" y="6179694"/>
            <a:ext cx="1828800" cy="581406"/>
          </a:xfrm>
          <a:prstGeom prst="rect">
            <a:avLst/>
          </a:prstGeom>
        </p:spPr>
      </p:pic>
      <p:pic>
        <p:nvPicPr>
          <p:cNvPr id="29" name="Object 3"/>
          <p:cNvPicPr>
            <a:picLocks noChangeArrowheads="1"/>
          </p:cNvPicPr>
          <p:nvPr/>
        </p:nvPicPr>
        <p:blipFill>
          <a:blip r:embed="rId7" cstate="print"/>
          <a:srcRect l="500" t="9268" r="82028" b="81300"/>
          <a:stretch>
            <a:fillRect/>
          </a:stretch>
        </p:blipFill>
        <p:spPr bwMode="auto">
          <a:xfrm>
            <a:off x="7391400" y="4114800"/>
            <a:ext cx="1524000" cy="533400"/>
          </a:xfrm>
          <a:prstGeom prst="rect">
            <a:avLst/>
          </a:prstGeom>
          <a:noFill/>
          <a:ln w="9525">
            <a:noFill/>
            <a:miter lim="800000"/>
            <a:headEnd/>
            <a:tailEnd/>
          </a:ln>
        </p:spPr>
      </p:pic>
      <p:sp>
        <p:nvSpPr>
          <p:cNvPr id="30" name="TextBox 79"/>
          <p:cNvSpPr txBox="1">
            <a:spLocks noChangeArrowheads="1"/>
          </p:cNvSpPr>
          <p:nvPr/>
        </p:nvSpPr>
        <p:spPr bwMode="auto">
          <a:xfrm>
            <a:off x="7696200" y="3733800"/>
            <a:ext cx="1174750" cy="457200"/>
          </a:xfrm>
          <a:prstGeom prst="rect">
            <a:avLst/>
          </a:prstGeom>
          <a:noFill/>
          <a:ln w="9525">
            <a:noFill/>
            <a:miter lim="800000"/>
            <a:headEnd/>
            <a:tailEnd/>
          </a:ln>
        </p:spPr>
        <p:txBody>
          <a:bodyPr wrap="none">
            <a:spAutoFit/>
          </a:bodyPr>
          <a:lstStyle/>
          <a:p>
            <a:r>
              <a:rPr lang="en-US" b="1"/>
              <a:t>1         2</a:t>
            </a:r>
          </a:p>
        </p:txBody>
      </p:sp>
      <p:sp>
        <p:nvSpPr>
          <p:cNvPr id="31" name="TextBox 82"/>
          <p:cNvSpPr txBox="1">
            <a:spLocks noChangeArrowheads="1"/>
          </p:cNvSpPr>
          <p:nvPr/>
        </p:nvSpPr>
        <p:spPr bwMode="auto">
          <a:xfrm>
            <a:off x="6727825" y="4876800"/>
            <a:ext cx="663575" cy="461963"/>
          </a:xfrm>
          <a:prstGeom prst="rect">
            <a:avLst/>
          </a:prstGeom>
          <a:noFill/>
          <a:ln w="9525">
            <a:noFill/>
            <a:miter lim="800000"/>
            <a:headEnd/>
            <a:tailEnd/>
          </a:ln>
        </p:spPr>
        <p:txBody>
          <a:bodyPr wrap="none">
            <a:spAutoFit/>
          </a:bodyPr>
          <a:lstStyle/>
          <a:p>
            <a:r>
              <a:rPr lang="en-US" b="1"/>
              <a:t>p27</a:t>
            </a:r>
          </a:p>
        </p:txBody>
      </p:sp>
      <p:pic>
        <p:nvPicPr>
          <p:cNvPr id="32" name="Object 3"/>
          <p:cNvPicPr>
            <a:picLocks noChangeArrowheads="1"/>
          </p:cNvPicPr>
          <p:nvPr/>
        </p:nvPicPr>
        <p:blipFill>
          <a:blip r:embed="rId7" cstate="print"/>
          <a:srcRect t="20586" r="82028" b="69038"/>
          <a:stretch>
            <a:fillRect/>
          </a:stretch>
        </p:blipFill>
        <p:spPr bwMode="auto">
          <a:xfrm>
            <a:off x="7315200" y="4800600"/>
            <a:ext cx="1666875" cy="838200"/>
          </a:xfrm>
          <a:prstGeom prst="rect">
            <a:avLst/>
          </a:prstGeom>
          <a:noFill/>
          <a:ln w="9525">
            <a:noFill/>
            <a:miter lim="800000"/>
            <a:headEnd/>
            <a:tailEnd/>
          </a:ln>
        </p:spPr>
      </p:pic>
      <p:sp>
        <p:nvSpPr>
          <p:cNvPr id="33" name="TextBox 96"/>
          <p:cNvSpPr txBox="1">
            <a:spLocks noChangeArrowheads="1"/>
          </p:cNvSpPr>
          <p:nvPr/>
        </p:nvSpPr>
        <p:spPr bwMode="auto">
          <a:xfrm>
            <a:off x="6600825" y="4114800"/>
            <a:ext cx="866775" cy="461963"/>
          </a:xfrm>
          <a:prstGeom prst="rect">
            <a:avLst/>
          </a:prstGeom>
          <a:noFill/>
          <a:ln w="9525">
            <a:noFill/>
            <a:miter lim="800000"/>
            <a:headEnd/>
            <a:tailEnd/>
          </a:ln>
        </p:spPr>
        <p:txBody>
          <a:bodyPr wrap="none">
            <a:spAutoFit/>
          </a:bodyPr>
          <a:lstStyle/>
          <a:p>
            <a:r>
              <a:rPr lang="en-US"/>
              <a:t>Actin</a:t>
            </a:r>
          </a:p>
        </p:txBody>
      </p:sp>
      <p:sp>
        <p:nvSpPr>
          <p:cNvPr id="34" name="TextBox 33"/>
          <p:cNvSpPr txBox="1"/>
          <p:nvPr/>
        </p:nvSpPr>
        <p:spPr>
          <a:xfrm>
            <a:off x="152400" y="3352800"/>
            <a:ext cx="2194832" cy="584775"/>
          </a:xfrm>
          <a:prstGeom prst="rect">
            <a:avLst/>
          </a:prstGeom>
          <a:noFill/>
        </p:spPr>
        <p:txBody>
          <a:bodyPr wrap="none" rtlCol="0">
            <a:spAutoFit/>
          </a:bodyPr>
          <a:lstStyle/>
          <a:p>
            <a:r>
              <a:rPr lang="en-US" sz="1600" dirty="0" smtClean="0"/>
              <a:t>Corneal clarity depends </a:t>
            </a:r>
          </a:p>
          <a:p>
            <a:r>
              <a:rPr lang="en-US" sz="1600" dirty="0" smtClean="0"/>
              <a:t>on the endothelium</a:t>
            </a:r>
            <a:endParaRPr lang="en-US" sz="1600" dirty="0"/>
          </a:p>
        </p:txBody>
      </p:sp>
      <p:sp>
        <p:nvSpPr>
          <p:cNvPr id="35" name="TextBox 34"/>
          <p:cNvSpPr txBox="1"/>
          <p:nvPr/>
        </p:nvSpPr>
        <p:spPr>
          <a:xfrm>
            <a:off x="228600" y="6019800"/>
            <a:ext cx="2202719" cy="584775"/>
          </a:xfrm>
          <a:prstGeom prst="rect">
            <a:avLst/>
          </a:prstGeom>
          <a:noFill/>
        </p:spPr>
        <p:txBody>
          <a:bodyPr wrap="none" rtlCol="0">
            <a:spAutoFit/>
          </a:bodyPr>
          <a:lstStyle/>
          <a:p>
            <a:r>
              <a:rPr lang="en-US" sz="1600" dirty="0" err="1" smtClean="0"/>
              <a:t>Actin</a:t>
            </a:r>
            <a:r>
              <a:rPr lang="en-US" sz="1600" dirty="0" smtClean="0"/>
              <a:t> localization in </a:t>
            </a:r>
          </a:p>
          <a:p>
            <a:r>
              <a:rPr lang="en-US" sz="1600" dirty="0" smtClean="0"/>
              <a:t>corneal endothelial cells</a:t>
            </a:r>
            <a:endParaRPr lang="en-US" sz="1600" dirty="0"/>
          </a:p>
        </p:txBody>
      </p:sp>
      <p:sp>
        <p:nvSpPr>
          <p:cNvPr id="36" name="TextBox 35"/>
          <p:cNvSpPr txBox="1"/>
          <p:nvPr/>
        </p:nvSpPr>
        <p:spPr>
          <a:xfrm>
            <a:off x="6553200" y="2895600"/>
            <a:ext cx="2394566" cy="338554"/>
          </a:xfrm>
          <a:prstGeom prst="rect">
            <a:avLst/>
          </a:prstGeom>
          <a:noFill/>
        </p:spPr>
        <p:txBody>
          <a:bodyPr wrap="none" rtlCol="0">
            <a:spAutoFit/>
          </a:bodyPr>
          <a:lstStyle/>
          <a:p>
            <a:r>
              <a:rPr lang="en-US" sz="1600" dirty="0" smtClean="0"/>
              <a:t>Nuclear localization of p27</a:t>
            </a:r>
            <a:endParaRPr lang="en-US" sz="1600" dirty="0"/>
          </a:p>
        </p:txBody>
      </p:sp>
      <p:graphicFrame>
        <p:nvGraphicFramePr>
          <p:cNvPr id="1028" name="Object 4"/>
          <p:cNvGraphicFramePr>
            <a:graphicFrameLocks noChangeAspect="1"/>
          </p:cNvGraphicFramePr>
          <p:nvPr/>
        </p:nvGraphicFramePr>
        <p:xfrm>
          <a:off x="2895600" y="3124200"/>
          <a:ext cx="3352800" cy="3113314"/>
        </p:xfrm>
        <a:graphic>
          <a:graphicData uri="http://schemas.openxmlformats.org/presentationml/2006/ole">
            <mc:AlternateContent xmlns:mc="http://schemas.openxmlformats.org/markup-compatibility/2006">
              <mc:Choice xmlns:v="urn:schemas-microsoft-com:vml" Requires="v">
                <p:oleObj spid="_x0000_s2090" name="SPW 9.0 Graph" r:id="rId9" imgW="5820156" imgH="4349801" progId="">
                  <p:embed/>
                </p:oleObj>
              </mc:Choice>
              <mc:Fallback>
                <p:oleObj name="SPW 9.0 Graph" r:id="rId9" imgW="5820156" imgH="4349801" progId="">
                  <p:embed/>
                  <p:pic>
                    <p:nvPicPr>
                      <p:cNvPr id="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5600" y="3124200"/>
                        <a:ext cx="3352800" cy="3113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93"/>
          <p:cNvPicPr>
            <a:picLocks noChangeAspect="1" noChangeArrowheads="1"/>
          </p:cNvPicPr>
          <p:nvPr/>
        </p:nvPicPr>
        <p:blipFill>
          <a:blip r:embed="rId11" cstate="print"/>
          <a:srcRect/>
          <a:stretch>
            <a:fillRect/>
          </a:stretch>
        </p:blipFill>
        <p:spPr bwMode="auto">
          <a:xfrm>
            <a:off x="3352800" y="990600"/>
            <a:ext cx="2336800" cy="1752600"/>
          </a:xfrm>
          <a:prstGeom prst="rect">
            <a:avLst/>
          </a:prstGeom>
          <a:noFill/>
          <a:ln w="9525">
            <a:noFill/>
            <a:miter lim="800000"/>
            <a:headEnd/>
            <a:tailEnd/>
          </a:ln>
        </p:spPr>
      </p:pic>
      <p:sp>
        <p:nvSpPr>
          <p:cNvPr id="38" name="TextBox 37"/>
          <p:cNvSpPr txBox="1"/>
          <p:nvPr/>
        </p:nvSpPr>
        <p:spPr>
          <a:xfrm>
            <a:off x="6629400" y="5486400"/>
            <a:ext cx="2330125" cy="338554"/>
          </a:xfrm>
          <a:prstGeom prst="rect">
            <a:avLst/>
          </a:prstGeom>
          <a:noFill/>
        </p:spPr>
        <p:txBody>
          <a:bodyPr wrap="none" rtlCol="0">
            <a:spAutoFit/>
          </a:bodyPr>
          <a:lstStyle/>
          <a:p>
            <a:r>
              <a:rPr lang="en-US" sz="1600" dirty="0" smtClean="0"/>
              <a:t>Cellular expression of p27</a:t>
            </a:r>
            <a:endParaRPr lang="en-US" sz="1600" dirty="0"/>
          </a:p>
        </p:txBody>
      </p:sp>
      <p:sp>
        <p:nvSpPr>
          <p:cNvPr id="39" name="TextBox 38"/>
          <p:cNvSpPr txBox="1"/>
          <p:nvPr/>
        </p:nvSpPr>
        <p:spPr>
          <a:xfrm>
            <a:off x="2971800" y="2743200"/>
            <a:ext cx="2898614" cy="338554"/>
          </a:xfrm>
          <a:prstGeom prst="rect">
            <a:avLst/>
          </a:prstGeom>
          <a:noFill/>
        </p:spPr>
        <p:txBody>
          <a:bodyPr wrap="none" rtlCol="0">
            <a:spAutoFit/>
          </a:bodyPr>
          <a:lstStyle/>
          <a:p>
            <a:r>
              <a:rPr lang="en-US" sz="1600" dirty="0" smtClean="0"/>
              <a:t>A mechanically wounded culture</a:t>
            </a:r>
            <a:endParaRPr lang="en-US" sz="1600" dirty="0"/>
          </a:p>
        </p:txBody>
      </p:sp>
      <p:sp>
        <p:nvSpPr>
          <p:cNvPr id="40" name="TextBox 39"/>
          <p:cNvSpPr txBox="1"/>
          <p:nvPr/>
        </p:nvSpPr>
        <p:spPr>
          <a:xfrm>
            <a:off x="3048000" y="6324600"/>
            <a:ext cx="3408818" cy="338554"/>
          </a:xfrm>
          <a:prstGeom prst="rect">
            <a:avLst/>
          </a:prstGeom>
          <a:noFill/>
        </p:spPr>
        <p:txBody>
          <a:bodyPr wrap="none" rtlCol="0">
            <a:spAutoFit/>
          </a:bodyPr>
          <a:lstStyle/>
          <a:p>
            <a:r>
              <a:rPr lang="en-US" sz="1600" dirty="0" smtClean="0"/>
              <a:t>Wounds heal faster with endothelin-1</a:t>
            </a:r>
            <a:endParaRPr lang="en-US" sz="1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JPG"/>
          <p:cNvPicPr>
            <a:picLocks noChangeAspect="1"/>
          </p:cNvPicPr>
          <p:nvPr/>
        </p:nvPicPr>
        <p:blipFill>
          <a:blip r:embed="rId2" cstate="print"/>
          <a:stretch>
            <a:fillRect/>
          </a:stretch>
        </p:blipFill>
        <p:spPr>
          <a:xfrm rot="5400000">
            <a:off x="5505267" y="3943533"/>
            <a:ext cx="2324465" cy="3124200"/>
          </a:xfrm>
          <a:prstGeom prst="rect">
            <a:avLst/>
          </a:prstGeom>
        </p:spPr>
      </p:pic>
      <p:pic>
        <p:nvPicPr>
          <p:cNvPr id="3" name="Picture 2" descr="Dsc00341.jpg"/>
          <p:cNvPicPr>
            <a:picLocks noChangeAspect="1"/>
          </p:cNvPicPr>
          <p:nvPr/>
        </p:nvPicPr>
        <p:blipFill>
          <a:blip r:embed="rId3" cstate="print"/>
          <a:stretch>
            <a:fillRect/>
          </a:stretch>
        </p:blipFill>
        <p:spPr>
          <a:xfrm>
            <a:off x="4876800" y="1371600"/>
            <a:ext cx="3471671" cy="2731944"/>
          </a:xfrm>
          <a:prstGeom prst="rect">
            <a:avLst/>
          </a:prstGeom>
        </p:spPr>
      </p:pic>
      <p:pic>
        <p:nvPicPr>
          <p:cNvPr id="5" name="Picture 4" descr="IMG_0749.JPG"/>
          <p:cNvPicPr>
            <a:picLocks noChangeAspect="1"/>
          </p:cNvPicPr>
          <p:nvPr/>
        </p:nvPicPr>
        <p:blipFill>
          <a:blip r:embed="rId4" cstate="print"/>
          <a:stretch>
            <a:fillRect/>
          </a:stretch>
        </p:blipFill>
        <p:spPr>
          <a:xfrm>
            <a:off x="685800" y="1447800"/>
            <a:ext cx="3403600" cy="2552700"/>
          </a:xfrm>
          <a:prstGeom prst="rect">
            <a:avLst/>
          </a:prstGeom>
        </p:spPr>
      </p:pic>
      <p:pic>
        <p:nvPicPr>
          <p:cNvPr id="6" name="Picture 5" descr="D_6B.JPG"/>
          <p:cNvPicPr>
            <a:picLocks noChangeAspect="1"/>
          </p:cNvPicPr>
          <p:nvPr/>
        </p:nvPicPr>
        <p:blipFill>
          <a:blip r:embed="rId5" cstate="print"/>
          <a:stretch>
            <a:fillRect/>
          </a:stretch>
        </p:blipFill>
        <p:spPr>
          <a:xfrm>
            <a:off x="609600" y="4293489"/>
            <a:ext cx="3505200" cy="2330957"/>
          </a:xfrm>
          <a:prstGeom prst="rect">
            <a:avLst/>
          </a:prstGeom>
        </p:spPr>
      </p:pic>
      <p:sp>
        <p:nvSpPr>
          <p:cNvPr id="7" name="TextBox 6"/>
          <p:cNvSpPr txBox="1"/>
          <p:nvPr/>
        </p:nvSpPr>
        <p:spPr>
          <a:xfrm>
            <a:off x="914400" y="228600"/>
            <a:ext cx="7090787" cy="954107"/>
          </a:xfrm>
          <a:prstGeom prst="rect">
            <a:avLst/>
          </a:prstGeom>
          <a:noFill/>
        </p:spPr>
        <p:txBody>
          <a:bodyPr wrap="none" rtlCol="0">
            <a:spAutoFit/>
          </a:bodyPr>
          <a:lstStyle/>
          <a:p>
            <a:pPr algn="ctr"/>
            <a:r>
              <a:rPr lang="en-US" sz="2800" dirty="0" smtClean="0"/>
              <a:t>Research with </a:t>
            </a:r>
            <a:r>
              <a:rPr lang="en-US" sz="2800" dirty="0" err="1" smtClean="0"/>
              <a:t>Gatton</a:t>
            </a:r>
            <a:r>
              <a:rPr lang="en-US" sz="2800" dirty="0" smtClean="0"/>
              <a:t> Academy, Undergraduate</a:t>
            </a:r>
          </a:p>
          <a:p>
            <a:pPr algn="ctr"/>
            <a:r>
              <a:rPr lang="en-US" sz="2800" dirty="0" smtClean="0"/>
              <a:t> and Graduate Students</a:t>
            </a:r>
            <a:endParaRPr lang="en-US"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dlogo.jpg"/>
          <p:cNvPicPr>
            <a:picLocks noChangeAspect="1"/>
          </p:cNvPicPr>
          <p:nvPr/>
        </p:nvPicPr>
        <p:blipFill>
          <a:blip r:embed="rId2" cstate="print"/>
          <a:stretch>
            <a:fillRect/>
          </a:stretch>
        </p:blipFill>
        <p:spPr>
          <a:xfrm>
            <a:off x="228600" y="4267200"/>
            <a:ext cx="3130550" cy="1963226"/>
          </a:xfrm>
          <a:prstGeom prst="rect">
            <a:avLst/>
          </a:prstGeom>
        </p:spPr>
      </p:pic>
      <p:pic>
        <p:nvPicPr>
          <p:cNvPr id="5" name="Picture 4" descr="davincbrain"/>
          <p:cNvPicPr>
            <a:picLocks noChangeAspect="1" noChangeArrowheads="1"/>
          </p:cNvPicPr>
          <p:nvPr/>
        </p:nvPicPr>
        <p:blipFill>
          <a:blip r:embed="rId3" cstate="print"/>
          <a:srcRect/>
          <a:stretch>
            <a:fillRect/>
          </a:stretch>
        </p:blipFill>
        <p:spPr bwMode="auto">
          <a:xfrm>
            <a:off x="5943600" y="4191000"/>
            <a:ext cx="2875431" cy="2441575"/>
          </a:xfrm>
          <a:prstGeom prst="rect">
            <a:avLst/>
          </a:prstGeom>
          <a:noFill/>
        </p:spPr>
      </p:pic>
      <p:sp>
        <p:nvSpPr>
          <p:cNvPr id="6" name="TextBox 5"/>
          <p:cNvSpPr txBox="1"/>
          <p:nvPr/>
        </p:nvSpPr>
        <p:spPr>
          <a:xfrm>
            <a:off x="1752600" y="152400"/>
            <a:ext cx="5555047" cy="954107"/>
          </a:xfrm>
          <a:prstGeom prst="rect">
            <a:avLst/>
          </a:prstGeom>
          <a:noFill/>
        </p:spPr>
        <p:txBody>
          <a:bodyPr wrap="none" rtlCol="0">
            <a:spAutoFit/>
          </a:bodyPr>
          <a:lstStyle/>
          <a:p>
            <a:r>
              <a:rPr lang="en-US" sz="2800" dirty="0" smtClean="0"/>
              <a:t>Chief Pre-Health Professions Advisor</a:t>
            </a:r>
          </a:p>
          <a:p>
            <a:r>
              <a:rPr lang="en-US" sz="2800" dirty="0" smtClean="0"/>
              <a:t>Faculty Advisor – Alpha Epsilon Delta</a:t>
            </a:r>
            <a:endParaRPr lang="en-US" sz="2800" dirty="0"/>
          </a:p>
        </p:txBody>
      </p:sp>
      <p:pic>
        <p:nvPicPr>
          <p:cNvPr id="7" name="Picture 7" descr="health8"/>
          <p:cNvPicPr>
            <a:picLocks noChangeAspect="1" noChangeArrowheads="1"/>
          </p:cNvPicPr>
          <p:nvPr/>
        </p:nvPicPr>
        <p:blipFill>
          <a:blip r:embed="rId4" cstate="print"/>
          <a:srcRect/>
          <a:stretch>
            <a:fillRect/>
          </a:stretch>
        </p:blipFill>
        <p:spPr bwMode="auto">
          <a:xfrm>
            <a:off x="3505200" y="4419600"/>
            <a:ext cx="1981200" cy="1981200"/>
          </a:xfrm>
          <a:prstGeom prst="rect">
            <a:avLst/>
          </a:prstGeom>
          <a:noFill/>
        </p:spPr>
      </p:pic>
      <p:pic>
        <p:nvPicPr>
          <p:cNvPr id="8" name="Picture 7" descr="fall 2011.jpg"/>
          <p:cNvPicPr>
            <a:picLocks noChangeAspect="1"/>
          </p:cNvPicPr>
          <p:nvPr/>
        </p:nvPicPr>
        <p:blipFill>
          <a:blip r:embed="rId5" cstate="print"/>
          <a:stretch>
            <a:fillRect/>
          </a:stretch>
        </p:blipFill>
        <p:spPr>
          <a:xfrm>
            <a:off x="533400" y="1219200"/>
            <a:ext cx="7848600" cy="274701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62500" lnSpcReduction="20000"/>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109728" indent="0" algn="ctr">
              <a:buNone/>
            </a:pPr>
            <a:r>
              <a:rPr lang="en-US" b="1" u="sng" dirty="0"/>
              <a:t>Bio</a:t>
            </a:r>
          </a:p>
          <a:p>
            <a:r>
              <a:rPr lang="en-US" b="1" dirty="0"/>
              <a:t>Ph.D.</a:t>
            </a:r>
            <a:r>
              <a:rPr lang="en-US" dirty="0"/>
              <a:t> - Biology (1988).  Wake Forest University, Winston-Salem, NC.</a:t>
            </a:r>
          </a:p>
          <a:p>
            <a:r>
              <a:rPr lang="en-US" b="1" dirty="0"/>
              <a:t>M.S. </a:t>
            </a:r>
            <a:r>
              <a:rPr lang="en-US" dirty="0"/>
              <a:t> - Zoology (1983).  The University of Oklahoma, Norman, OK.</a:t>
            </a:r>
          </a:p>
          <a:p>
            <a:r>
              <a:rPr lang="en-US" b="1" dirty="0"/>
              <a:t>B.S.  </a:t>
            </a:r>
            <a:r>
              <a:rPr lang="en-US" dirty="0"/>
              <a:t>- Zoology (1979).  The University of Oklahoma, Norman, OK.</a:t>
            </a:r>
          </a:p>
          <a:p>
            <a:pPr marL="0" indent="0" algn="ctr">
              <a:buNone/>
            </a:pPr>
            <a:endParaRPr lang="en-US" dirty="0"/>
          </a:p>
        </p:txBody>
      </p:sp>
      <p:sp>
        <p:nvSpPr>
          <p:cNvPr id="4" name="Text Placeholder 3"/>
          <p:cNvSpPr>
            <a:spLocks noGrp="1"/>
          </p:cNvSpPr>
          <p:nvPr>
            <p:ph sz="half" idx="2"/>
          </p:nvPr>
        </p:nvSpPr>
        <p:spPr/>
        <p:txBody>
          <a:bodyPr>
            <a:normAutofit fontScale="62500" lnSpcReduction="20000"/>
          </a:bodyPr>
          <a:lstStyle/>
          <a:p>
            <a:endParaRPr lang="en-US" dirty="0" smtClean="0"/>
          </a:p>
          <a:p>
            <a:pPr marL="109728" indent="0" algn="ctr">
              <a:buNone/>
            </a:pPr>
            <a:r>
              <a:rPr lang="en-US" b="1" u="sng" dirty="0" smtClean="0">
                <a:effectLst/>
              </a:rPr>
              <a:t>Courses</a:t>
            </a:r>
          </a:p>
          <a:p>
            <a:r>
              <a:rPr lang="en-US" dirty="0" smtClean="0"/>
              <a:t>BIOL 121 Biological Concepts Laboratory</a:t>
            </a:r>
          </a:p>
          <a:p>
            <a:r>
              <a:rPr lang="en-US" dirty="0" smtClean="0"/>
              <a:t>BIOL 328 Immunology</a:t>
            </a:r>
          </a:p>
          <a:p>
            <a:r>
              <a:rPr lang="en-US" dirty="0" smtClean="0"/>
              <a:t>BIOL 460 </a:t>
            </a:r>
            <a:r>
              <a:rPr lang="en-US" dirty="0" err="1" smtClean="0"/>
              <a:t>Parasitology</a:t>
            </a:r>
            <a:endParaRPr lang="en-US" dirty="0" smtClean="0"/>
          </a:p>
          <a:p>
            <a:r>
              <a:rPr lang="en-US" dirty="0" smtClean="0"/>
              <a:t>BIOL 570 Advanced Immunology</a:t>
            </a:r>
          </a:p>
          <a:p>
            <a:endParaRPr lang="en-US" dirty="0" smtClean="0"/>
          </a:p>
          <a:p>
            <a:endParaRPr lang="en-US" dirty="0" smtClean="0"/>
          </a:p>
          <a:p>
            <a:pPr marL="109728" indent="0" algn="ctr">
              <a:buNone/>
            </a:pPr>
            <a:r>
              <a:rPr lang="en-US" b="1" u="sng" dirty="0" smtClean="0">
                <a:effectLst/>
              </a:rPr>
              <a:t>Research</a:t>
            </a:r>
          </a:p>
          <a:p>
            <a:r>
              <a:rPr lang="en-US" dirty="0" err="1" smtClean="0"/>
              <a:t>Immunobiology</a:t>
            </a:r>
            <a:r>
              <a:rPr lang="en-US" dirty="0" smtClean="0"/>
              <a:t> of Parasite-Host Interactions</a:t>
            </a:r>
          </a:p>
          <a:p>
            <a:r>
              <a:rPr lang="en-US" dirty="0" smtClean="0"/>
              <a:t>Tick-borne and parasitic disease surveillance</a:t>
            </a:r>
          </a:p>
          <a:p>
            <a:r>
              <a:rPr lang="en-US" dirty="0" smtClean="0"/>
              <a:t/>
            </a:r>
            <a:br>
              <a:rPr lang="en-US" dirty="0" smtClean="0"/>
            </a:br>
            <a:endParaRPr lang="en-US" dirty="0" smtClean="0"/>
          </a:p>
          <a:p>
            <a:endParaRPr lang="en-US" dirty="0"/>
          </a:p>
          <a:p>
            <a:endParaRPr lang="en-US" dirty="0"/>
          </a:p>
        </p:txBody>
      </p:sp>
      <p:sp>
        <p:nvSpPr>
          <p:cNvPr id="5" name="Title 4"/>
          <p:cNvSpPr>
            <a:spLocks noGrp="1"/>
          </p:cNvSpPr>
          <p:nvPr>
            <p:ph type="title"/>
          </p:nvPr>
        </p:nvSpPr>
        <p:spPr/>
        <p:txBody>
          <a:bodyPr>
            <a:normAutofit fontScale="90000"/>
          </a:bodyPr>
          <a:lstStyle/>
          <a:p>
            <a:pPr algn="r"/>
            <a:r>
              <a:rPr lang="en-US" sz="3600" dirty="0" smtClean="0"/>
              <a:t/>
            </a:r>
            <a:br>
              <a:rPr lang="en-US" sz="3600" dirty="0" smtClean="0"/>
            </a:br>
            <a:r>
              <a:rPr lang="en-US" sz="3600" dirty="0" smtClean="0">
                <a:solidFill>
                  <a:schemeClr val="bg1"/>
                </a:solidFill>
              </a:rPr>
              <a:t>Cheryl </a:t>
            </a:r>
            <a:r>
              <a:rPr lang="en-US" sz="3600" dirty="0">
                <a:solidFill>
                  <a:schemeClr val="bg1"/>
                </a:solidFill>
              </a:rPr>
              <a:t>Davis, Ph.D.</a:t>
            </a:r>
            <a:br>
              <a:rPr lang="en-US" sz="3600" dirty="0">
                <a:solidFill>
                  <a:schemeClr val="bg1"/>
                </a:solidFill>
              </a:rPr>
            </a:br>
            <a:r>
              <a:rPr lang="en-US" sz="3600" dirty="0">
                <a:solidFill>
                  <a:schemeClr val="bg1"/>
                </a:solidFill>
              </a:rPr>
              <a:t>Wake Forest University</a:t>
            </a:r>
            <a:br>
              <a:rPr lang="en-US" sz="3600" dirty="0">
                <a:solidFill>
                  <a:schemeClr val="bg1"/>
                </a:solidFill>
              </a:rPr>
            </a:br>
            <a:r>
              <a:rPr lang="en-US" sz="3600" dirty="0">
                <a:solidFill>
                  <a:schemeClr val="bg1"/>
                </a:solidFill>
              </a:rPr>
              <a:t>Professor</a:t>
            </a:r>
            <a:r>
              <a:rPr lang="en-US" dirty="0"/>
              <a:t/>
            </a:r>
            <a:br>
              <a:rPr lang="en-US" dirty="0"/>
            </a:b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457200" y="304800"/>
            <a:ext cx="2381250" cy="3000375"/>
          </a:xfrm>
          <a:prstGeom prst="rect">
            <a:avLst/>
          </a:prstGeom>
          <a:noFill/>
          <a:ln w="9525">
            <a:noFill/>
            <a:miter lim="800000"/>
            <a:headEnd/>
            <a:tailEnd/>
          </a:ln>
        </p:spPr>
      </p:pic>
    </p:spTree>
    <p:extLst>
      <p:ext uri="{BB962C8B-B14F-4D97-AF65-F5344CB8AC3E}">
        <p14:creationId xmlns:p14="http://schemas.microsoft.com/office/powerpoint/2010/main" val="2226302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914400" y="0"/>
            <a:ext cx="8229600" cy="1143000"/>
          </a:xfrm>
        </p:spPr>
        <p:txBody>
          <a:bodyPr/>
          <a:lstStyle/>
          <a:p>
            <a:r>
              <a:rPr lang="en-US" dirty="0" smtClean="0"/>
              <a:t>Research by Dr. Davis</a:t>
            </a:r>
            <a:endParaRPr lang="en-US" dirty="0"/>
          </a:p>
        </p:txBody>
      </p:sp>
      <p:sp>
        <p:nvSpPr>
          <p:cNvPr id="6" name="Content Placeholder 5"/>
          <p:cNvSpPr>
            <a:spLocks noGrp="1"/>
          </p:cNvSpPr>
          <p:nvPr>
            <p:ph sz="half" idx="4294967295"/>
          </p:nvPr>
        </p:nvSpPr>
        <p:spPr>
          <a:xfrm>
            <a:off x="0" y="762000"/>
            <a:ext cx="4038600" cy="4754563"/>
          </a:xfrm>
        </p:spPr>
        <p:txBody>
          <a:bodyPr/>
          <a:lstStyle/>
          <a:p>
            <a:pPr>
              <a:buNone/>
            </a:pPr>
            <a:r>
              <a:rPr lang="en-US" dirty="0" smtClean="0"/>
              <a:t>Tick-borne and parasitic disease surveillance</a:t>
            </a:r>
          </a:p>
          <a:p>
            <a:endParaRPr lang="en-US" dirty="0"/>
          </a:p>
        </p:txBody>
      </p:sp>
      <p:sp>
        <p:nvSpPr>
          <p:cNvPr id="7" name="Content Placeholder 6"/>
          <p:cNvSpPr>
            <a:spLocks noGrp="1"/>
          </p:cNvSpPr>
          <p:nvPr>
            <p:ph sz="half" idx="4294967295"/>
          </p:nvPr>
        </p:nvSpPr>
        <p:spPr>
          <a:xfrm>
            <a:off x="4876800" y="762000"/>
            <a:ext cx="4267200" cy="5753100"/>
          </a:xfrm>
        </p:spPr>
        <p:txBody>
          <a:bodyPr/>
          <a:lstStyle/>
          <a:p>
            <a:pPr>
              <a:buNone/>
            </a:pPr>
            <a:r>
              <a:rPr lang="en-US" dirty="0" err="1" smtClean="0"/>
              <a:t>Immunobiology</a:t>
            </a:r>
            <a:r>
              <a:rPr lang="en-US" dirty="0" smtClean="0"/>
              <a:t> of Parasite-Host Interactions</a:t>
            </a:r>
          </a:p>
          <a:p>
            <a:pPr>
              <a:buNone/>
            </a:pPr>
            <a:r>
              <a:rPr lang="en-US" sz="1800" b="1" i="1" dirty="0" err="1" smtClean="0"/>
              <a:t>Trypanosoma</a:t>
            </a:r>
            <a:r>
              <a:rPr lang="en-US" sz="1800" b="1" i="1" dirty="0" smtClean="0"/>
              <a:t> </a:t>
            </a:r>
            <a:r>
              <a:rPr lang="en-US" sz="1800" b="1" i="1" dirty="0" err="1" smtClean="0"/>
              <a:t>cruzi</a:t>
            </a:r>
            <a:r>
              <a:rPr lang="en-US" sz="1800" b="1" i="1" dirty="0" smtClean="0"/>
              <a:t> </a:t>
            </a:r>
            <a:r>
              <a:rPr lang="en-US" sz="1800" dirty="0" smtClean="0"/>
              <a:t>(causative agent of </a:t>
            </a:r>
            <a:r>
              <a:rPr lang="en-US" sz="1800" dirty="0" err="1" smtClean="0"/>
              <a:t>Chagas</a:t>
            </a:r>
            <a:r>
              <a:rPr lang="en-US" sz="1800" dirty="0" smtClean="0"/>
              <a:t>’ disease)</a:t>
            </a:r>
          </a:p>
          <a:p>
            <a:pPr>
              <a:buNone/>
            </a:pPr>
            <a:endParaRPr lang="en-US" sz="1800" dirty="0" smtClean="0"/>
          </a:p>
          <a:p>
            <a:pPr>
              <a:buNone/>
            </a:pPr>
            <a:endParaRPr lang="en-US" sz="1800" dirty="0" smtClean="0"/>
          </a:p>
          <a:p>
            <a:pPr>
              <a:buNone/>
            </a:pPr>
            <a:endParaRPr lang="en-US" sz="1800" dirty="0" smtClean="0"/>
          </a:p>
          <a:p>
            <a:pPr>
              <a:buNone/>
            </a:pPr>
            <a:endParaRPr lang="en-US" sz="1800" dirty="0" smtClean="0"/>
          </a:p>
          <a:p>
            <a:pPr>
              <a:buNone/>
            </a:pPr>
            <a:endParaRPr lang="en-US" sz="1800" i="1" dirty="0" smtClean="0"/>
          </a:p>
          <a:p>
            <a:pPr>
              <a:buNone/>
            </a:pPr>
            <a:r>
              <a:rPr lang="en-US" sz="1000" dirty="0" err="1" smtClean="0"/>
              <a:t>Trypomastigotes</a:t>
            </a:r>
            <a:r>
              <a:rPr lang="en-US" sz="1000" dirty="0" smtClean="0"/>
              <a:t> in cell culture</a:t>
            </a:r>
          </a:p>
          <a:p>
            <a:pPr>
              <a:buNone/>
            </a:pPr>
            <a:endParaRPr lang="en-US" sz="1800" i="1" dirty="0" smtClean="0"/>
          </a:p>
          <a:p>
            <a:pPr>
              <a:buNone/>
            </a:pPr>
            <a:r>
              <a:rPr lang="en-US" sz="1800" b="1" i="1" dirty="0" err="1" smtClean="0"/>
              <a:t>Toxoplasma</a:t>
            </a:r>
            <a:r>
              <a:rPr lang="en-US" sz="1800" b="1" i="1" dirty="0" smtClean="0"/>
              <a:t> </a:t>
            </a:r>
            <a:r>
              <a:rPr lang="en-US" sz="1800" b="1" i="1" dirty="0" err="1" smtClean="0"/>
              <a:t>gondii</a:t>
            </a:r>
            <a:endParaRPr lang="en-US" sz="1800" b="1" i="1" dirty="0" smtClean="0"/>
          </a:p>
          <a:p>
            <a:pPr>
              <a:buNone/>
            </a:pPr>
            <a:r>
              <a:rPr lang="en-US" sz="1800" dirty="0" smtClean="0"/>
              <a:t>(causative agent of toxoplasmosis)</a:t>
            </a:r>
            <a:endParaRPr lang="en-US" sz="1800" dirty="0"/>
          </a:p>
        </p:txBody>
      </p:sp>
      <p:pic>
        <p:nvPicPr>
          <p:cNvPr id="8" name="Picture 7" descr="TC1-wo-scale.jpg"/>
          <p:cNvPicPr>
            <a:picLocks noChangeAspect="1"/>
          </p:cNvPicPr>
          <p:nvPr/>
        </p:nvPicPr>
        <p:blipFill>
          <a:blip r:embed="rId2" cstate="print"/>
          <a:stretch>
            <a:fillRect/>
          </a:stretch>
        </p:blipFill>
        <p:spPr>
          <a:xfrm>
            <a:off x="6781800" y="2819400"/>
            <a:ext cx="2206763" cy="1352775"/>
          </a:xfrm>
          <a:prstGeom prst="rect">
            <a:avLst/>
          </a:prstGeom>
        </p:spPr>
      </p:pic>
      <p:pic>
        <p:nvPicPr>
          <p:cNvPr id="9" name="Picture 8"/>
          <p:cNvPicPr>
            <a:picLocks noChangeAspect="1"/>
          </p:cNvPicPr>
          <p:nvPr/>
        </p:nvPicPr>
        <p:blipFill>
          <a:blip r:embed="rId3" cstate="print"/>
          <a:stretch>
            <a:fillRect/>
          </a:stretch>
        </p:blipFill>
        <p:spPr>
          <a:xfrm>
            <a:off x="4724400" y="2819400"/>
            <a:ext cx="1828800" cy="1371600"/>
          </a:xfrm>
          <a:prstGeom prst="rect">
            <a:avLst/>
          </a:prstGeom>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381000" y="5181600"/>
            <a:ext cx="1952625" cy="1266824"/>
          </a:xfrm>
          <a:prstGeom prst="rect">
            <a:avLst/>
          </a:prstGeom>
        </p:spPr>
      </p:pic>
      <p:pic>
        <p:nvPicPr>
          <p:cNvPr id="11" name="Picture 4" descr="raccoon"/>
          <p:cNvPicPr>
            <a:picLocks noChangeAspect="1" noChangeArrowheads="1"/>
          </p:cNvPicPr>
          <p:nvPr/>
        </p:nvPicPr>
        <p:blipFill>
          <a:blip r:embed="rId5" cstate="print"/>
          <a:srcRect/>
          <a:stretch>
            <a:fillRect/>
          </a:stretch>
        </p:blipFill>
        <p:spPr bwMode="auto">
          <a:xfrm>
            <a:off x="1905000" y="3505200"/>
            <a:ext cx="1354336" cy="1143000"/>
          </a:xfrm>
          <a:prstGeom prst="rect">
            <a:avLst/>
          </a:prstGeom>
          <a:noFill/>
          <a:ln w="25400">
            <a:solidFill>
              <a:schemeClr val="accent4">
                <a:lumMod val="10000"/>
              </a:schemeClr>
            </a:solidFill>
            <a:miter lim="800000"/>
            <a:headEnd/>
            <a:tailEnd/>
          </a:ln>
        </p:spPr>
      </p:pic>
      <p:pic>
        <p:nvPicPr>
          <p:cNvPr id="12" name="Picture 5" descr="730px-Opossum_2"/>
          <p:cNvPicPr>
            <a:picLocks noChangeAspect="1" noChangeArrowheads="1"/>
          </p:cNvPicPr>
          <p:nvPr/>
        </p:nvPicPr>
        <p:blipFill>
          <a:blip r:embed="rId6" cstate="print"/>
          <a:srcRect/>
          <a:stretch>
            <a:fillRect/>
          </a:stretch>
        </p:blipFill>
        <p:spPr bwMode="auto">
          <a:xfrm>
            <a:off x="3124200" y="4267200"/>
            <a:ext cx="1219200" cy="1000967"/>
          </a:xfrm>
          <a:prstGeom prst="rect">
            <a:avLst/>
          </a:prstGeom>
          <a:noFill/>
          <a:ln w="25400">
            <a:solidFill>
              <a:schemeClr val="accent4">
                <a:lumMod val="10000"/>
              </a:schemeClr>
            </a:solidFill>
            <a:miter lim="800000"/>
            <a:headEnd/>
            <a:tailEnd/>
          </a:ln>
        </p:spPr>
      </p:pic>
      <p:pic>
        <p:nvPicPr>
          <p:cNvPr id="13" name="Picture 12" descr="Ixodes2.jpg"/>
          <p:cNvPicPr>
            <a:picLocks noChangeAspect="1"/>
          </p:cNvPicPr>
          <p:nvPr/>
        </p:nvPicPr>
        <p:blipFill>
          <a:blip r:embed="rId7" cstate="print"/>
          <a:stretch>
            <a:fillRect/>
          </a:stretch>
        </p:blipFill>
        <p:spPr>
          <a:xfrm>
            <a:off x="381000" y="2057400"/>
            <a:ext cx="1447800" cy="881640"/>
          </a:xfrm>
          <a:prstGeom prst="rect">
            <a:avLst/>
          </a:prstGeom>
          <a:ln w="25400">
            <a:solidFill>
              <a:schemeClr val="accent4">
                <a:lumMod val="10000"/>
              </a:schemeClr>
            </a:solidFill>
          </a:ln>
        </p:spPr>
      </p:pic>
      <p:pic>
        <p:nvPicPr>
          <p:cNvPr id="14" name="Picture 13" descr="Dermacentor2.jpg"/>
          <p:cNvPicPr>
            <a:picLocks noChangeAspect="1"/>
          </p:cNvPicPr>
          <p:nvPr/>
        </p:nvPicPr>
        <p:blipFill>
          <a:blip r:embed="rId8" cstate="print"/>
          <a:stretch>
            <a:fillRect/>
          </a:stretch>
        </p:blipFill>
        <p:spPr>
          <a:xfrm>
            <a:off x="2362200" y="1981200"/>
            <a:ext cx="1229430" cy="1038225"/>
          </a:xfrm>
          <a:prstGeom prst="rect">
            <a:avLst/>
          </a:prstGeom>
          <a:ln w="25400">
            <a:solidFill>
              <a:schemeClr val="accent4">
                <a:lumMod val="10000"/>
              </a:schemeClr>
            </a:solidFill>
          </a:ln>
        </p:spPr>
      </p:pic>
      <p:sp>
        <p:nvSpPr>
          <p:cNvPr id="15" name="TextBox 14"/>
          <p:cNvSpPr txBox="1"/>
          <p:nvPr/>
        </p:nvSpPr>
        <p:spPr>
          <a:xfrm flipH="1">
            <a:off x="533400" y="2895600"/>
            <a:ext cx="1491734" cy="276999"/>
          </a:xfrm>
          <a:prstGeom prst="rect">
            <a:avLst/>
          </a:prstGeom>
          <a:noFill/>
        </p:spPr>
        <p:txBody>
          <a:bodyPr wrap="square" rtlCol="0">
            <a:spAutoFit/>
          </a:bodyPr>
          <a:lstStyle/>
          <a:p>
            <a:r>
              <a:rPr lang="en-US" sz="1200" i="1" dirty="0" err="1" smtClean="0"/>
              <a:t>Ixodes</a:t>
            </a:r>
            <a:r>
              <a:rPr lang="en-US" sz="1200" i="1" dirty="0" smtClean="0"/>
              <a:t> </a:t>
            </a:r>
            <a:r>
              <a:rPr lang="en-US" sz="1200" i="1" dirty="0" err="1" smtClean="0"/>
              <a:t>scapularis</a:t>
            </a:r>
            <a:endParaRPr lang="en-US" sz="1200" i="1" dirty="0"/>
          </a:p>
        </p:txBody>
      </p:sp>
      <p:sp>
        <p:nvSpPr>
          <p:cNvPr id="16" name="TextBox 15"/>
          <p:cNvSpPr txBox="1"/>
          <p:nvPr/>
        </p:nvSpPr>
        <p:spPr>
          <a:xfrm>
            <a:off x="2209800" y="2971800"/>
            <a:ext cx="1752600" cy="261610"/>
          </a:xfrm>
          <a:prstGeom prst="rect">
            <a:avLst/>
          </a:prstGeom>
          <a:noFill/>
        </p:spPr>
        <p:txBody>
          <a:bodyPr wrap="square" rtlCol="0">
            <a:spAutoFit/>
          </a:bodyPr>
          <a:lstStyle/>
          <a:p>
            <a:r>
              <a:rPr lang="en-US" sz="1100" i="1" dirty="0" err="1" smtClean="0"/>
              <a:t>Dermacentor</a:t>
            </a:r>
            <a:r>
              <a:rPr lang="en-US" sz="1100" i="1" dirty="0" smtClean="0"/>
              <a:t> </a:t>
            </a:r>
            <a:r>
              <a:rPr lang="en-US" sz="1100" i="1" dirty="0" err="1" smtClean="0"/>
              <a:t>variabilis</a:t>
            </a:r>
            <a:endParaRPr lang="en-US" sz="1100" i="1" dirty="0"/>
          </a:p>
        </p:txBody>
      </p:sp>
      <p:sp>
        <p:nvSpPr>
          <p:cNvPr id="17" name="TextBox 16"/>
          <p:cNvSpPr txBox="1"/>
          <p:nvPr/>
        </p:nvSpPr>
        <p:spPr>
          <a:xfrm>
            <a:off x="6781800" y="4114800"/>
            <a:ext cx="2362200" cy="246221"/>
          </a:xfrm>
          <a:prstGeom prst="rect">
            <a:avLst/>
          </a:prstGeom>
          <a:noFill/>
        </p:spPr>
        <p:txBody>
          <a:bodyPr wrap="square" rtlCol="0">
            <a:spAutoFit/>
          </a:bodyPr>
          <a:lstStyle/>
          <a:p>
            <a:r>
              <a:rPr lang="en-US" sz="1000" dirty="0" err="1" smtClean="0"/>
              <a:t>Trypomastigote</a:t>
            </a:r>
            <a:r>
              <a:rPr lang="en-US" sz="1000" dirty="0" smtClean="0"/>
              <a:t> and </a:t>
            </a:r>
            <a:r>
              <a:rPr lang="en-US" sz="1000" dirty="0" err="1" smtClean="0"/>
              <a:t>Amastigote</a:t>
            </a:r>
            <a:endParaRPr lang="en-US" sz="1000" dirty="0"/>
          </a:p>
        </p:txBody>
      </p:sp>
      <p:sp>
        <p:nvSpPr>
          <p:cNvPr id="19" name="TextBox 18"/>
          <p:cNvSpPr txBox="1"/>
          <p:nvPr/>
        </p:nvSpPr>
        <p:spPr>
          <a:xfrm>
            <a:off x="609600" y="6400800"/>
            <a:ext cx="1676400" cy="261610"/>
          </a:xfrm>
          <a:prstGeom prst="rect">
            <a:avLst/>
          </a:prstGeom>
          <a:noFill/>
        </p:spPr>
        <p:txBody>
          <a:bodyPr wrap="square" rtlCol="0">
            <a:spAutoFit/>
          </a:bodyPr>
          <a:lstStyle/>
          <a:p>
            <a:r>
              <a:rPr lang="en-US" sz="1100" dirty="0" smtClean="0"/>
              <a:t>PCR detection</a:t>
            </a:r>
            <a:endParaRPr lang="en-US" sz="1100" dirty="0"/>
          </a:p>
        </p:txBody>
      </p:sp>
      <p:pic>
        <p:nvPicPr>
          <p:cNvPr id="20" name="Picture 19" descr="baylisascaris egg.jpg"/>
          <p:cNvPicPr>
            <a:picLocks noChangeAspect="1"/>
          </p:cNvPicPr>
          <p:nvPr/>
        </p:nvPicPr>
        <p:blipFill>
          <a:blip r:embed="rId9" cstate="print"/>
          <a:stretch>
            <a:fillRect/>
          </a:stretch>
        </p:blipFill>
        <p:spPr>
          <a:xfrm>
            <a:off x="381000" y="3581400"/>
            <a:ext cx="1143000" cy="857250"/>
          </a:xfrm>
          <a:prstGeom prst="rect">
            <a:avLst/>
          </a:prstGeom>
        </p:spPr>
      </p:pic>
      <p:sp>
        <p:nvSpPr>
          <p:cNvPr id="21" name="TextBox 20"/>
          <p:cNvSpPr txBox="1"/>
          <p:nvPr/>
        </p:nvSpPr>
        <p:spPr>
          <a:xfrm>
            <a:off x="228600" y="4419600"/>
            <a:ext cx="1447800" cy="246221"/>
          </a:xfrm>
          <a:prstGeom prst="rect">
            <a:avLst/>
          </a:prstGeom>
          <a:noFill/>
        </p:spPr>
        <p:txBody>
          <a:bodyPr wrap="square" rtlCol="0">
            <a:spAutoFit/>
          </a:bodyPr>
          <a:lstStyle/>
          <a:p>
            <a:r>
              <a:rPr lang="en-US" sz="1000" i="1" dirty="0" err="1" smtClean="0"/>
              <a:t>Baylisascaris</a:t>
            </a:r>
            <a:r>
              <a:rPr lang="en-US" sz="1000" i="1" dirty="0" smtClean="0"/>
              <a:t> </a:t>
            </a:r>
            <a:r>
              <a:rPr lang="en-US" sz="1000" i="1" dirty="0" err="1" smtClean="0"/>
              <a:t>procyonis</a:t>
            </a:r>
            <a:endParaRPr lang="en-US" sz="1000" i="1" dirty="0"/>
          </a:p>
        </p:txBody>
      </p:sp>
      <p:pic>
        <p:nvPicPr>
          <p:cNvPr id="22" name="Picture 21"/>
          <p:cNvPicPr>
            <a:picLocks noChangeAspect="1"/>
          </p:cNvPicPr>
          <p:nvPr/>
        </p:nvPicPr>
        <p:blipFill>
          <a:blip r:embed="rId10" cstate="print"/>
          <a:stretch>
            <a:fillRect/>
          </a:stretch>
        </p:blipFill>
        <p:spPr>
          <a:xfrm>
            <a:off x="4800600" y="5410200"/>
            <a:ext cx="1600200" cy="1198997"/>
          </a:xfrm>
          <a:prstGeom prst="rect">
            <a:avLst/>
          </a:prstGeom>
        </p:spPr>
      </p:pic>
      <p:pic>
        <p:nvPicPr>
          <p:cNvPr id="24" name="Picture 23"/>
          <p:cNvPicPr>
            <a:picLocks noChangeAspect="1"/>
          </p:cNvPicPr>
          <p:nvPr/>
        </p:nvPicPr>
        <p:blipFill>
          <a:blip r:embed="rId11" cstate="print"/>
          <a:stretch>
            <a:fillRect/>
          </a:stretch>
        </p:blipFill>
        <p:spPr>
          <a:xfrm>
            <a:off x="6553200" y="5486400"/>
            <a:ext cx="1134372" cy="1154854"/>
          </a:xfrm>
          <a:prstGeom prst="rect">
            <a:avLst/>
          </a:prstGeom>
        </p:spPr>
      </p:pic>
      <p:sp>
        <p:nvSpPr>
          <p:cNvPr id="25" name="TextBox 24"/>
          <p:cNvSpPr txBox="1"/>
          <p:nvPr/>
        </p:nvSpPr>
        <p:spPr>
          <a:xfrm>
            <a:off x="4876800" y="6611779"/>
            <a:ext cx="1371600" cy="246221"/>
          </a:xfrm>
          <a:prstGeom prst="rect">
            <a:avLst/>
          </a:prstGeom>
          <a:noFill/>
        </p:spPr>
        <p:txBody>
          <a:bodyPr wrap="square" rtlCol="0">
            <a:spAutoFit/>
          </a:bodyPr>
          <a:lstStyle/>
          <a:p>
            <a:r>
              <a:rPr lang="en-US" sz="1000" dirty="0" err="1" smtClean="0"/>
              <a:t>Tachyzoite</a:t>
            </a:r>
            <a:r>
              <a:rPr lang="en-US" sz="1000" dirty="0" smtClean="0"/>
              <a:t> stages</a:t>
            </a:r>
            <a:endParaRPr lang="en-US" sz="1000" dirty="0"/>
          </a:p>
        </p:txBody>
      </p:sp>
      <p:sp>
        <p:nvSpPr>
          <p:cNvPr id="26" name="TextBox 25"/>
          <p:cNvSpPr txBox="1"/>
          <p:nvPr/>
        </p:nvSpPr>
        <p:spPr>
          <a:xfrm>
            <a:off x="6705600" y="6611779"/>
            <a:ext cx="1066800" cy="246221"/>
          </a:xfrm>
          <a:prstGeom prst="rect">
            <a:avLst/>
          </a:prstGeom>
          <a:noFill/>
        </p:spPr>
        <p:txBody>
          <a:bodyPr wrap="square" rtlCol="0">
            <a:spAutoFit/>
          </a:bodyPr>
          <a:lstStyle/>
          <a:p>
            <a:r>
              <a:rPr lang="en-US" sz="1000" dirty="0" smtClean="0"/>
              <a:t>Tissue Cyst</a:t>
            </a:r>
            <a:endParaRPr lang="en-US" sz="1000" dirty="0"/>
          </a:p>
        </p:txBody>
      </p:sp>
      <p:pic>
        <p:nvPicPr>
          <p:cNvPr id="27" name="Picture 26"/>
          <p:cNvPicPr>
            <a:picLocks noChangeAspect="1"/>
          </p:cNvPicPr>
          <p:nvPr/>
        </p:nvPicPr>
        <p:blipFill>
          <a:blip r:embed="rId12" cstate="print"/>
          <a:stretch>
            <a:fillRect/>
          </a:stretch>
        </p:blipFill>
        <p:spPr>
          <a:xfrm>
            <a:off x="7848600" y="5486400"/>
            <a:ext cx="1077685" cy="1028700"/>
          </a:xfrm>
          <a:prstGeom prst="rect">
            <a:avLst/>
          </a:prstGeom>
        </p:spPr>
      </p:pic>
      <p:pic>
        <p:nvPicPr>
          <p:cNvPr id="29" name="Picture 28" descr="Ellie .jpg"/>
          <p:cNvPicPr>
            <a:picLocks noChangeAspect="1"/>
          </p:cNvPicPr>
          <p:nvPr/>
        </p:nvPicPr>
        <p:blipFill>
          <a:blip r:embed="rId13" cstate="print"/>
          <a:stretch>
            <a:fillRect/>
          </a:stretch>
        </p:blipFill>
        <p:spPr>
          <a:xfrm>
            <a:off x="2514600" y="5105400"/>
            <a:ext cx="874093" cy="137159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a:bodyPr>
          <a:lstStyle/>
          <a:p>
            <a:r>
              <a:rPr lang="en-US" dirty="0" smtClean="0"/>
              <a:t>Research Students</a:t>
            </a:r>
            <a:endParaRPr lang="en-US" dirty="0"/>
          </a:p>
        </p:txBody>
      </p:sp>
      <p:sp>
        <p:nvSpPr>
          <p:cNvPr id="3" name="Content Placeholder 2"/>
          <p:cNvSpPr>
            <a:spLocks noGrp="1"/>
          </p:cNvSpPr>
          <p:nvPr>
            <p:ph sz="half" idx="4294967295"/>
          </p:nvPr>
        </p:nvSpPr>
        <p:spPr>
          <a:xfrm>
            <a:off x="0" y="1447800"/>
            <a:ext cx="4267200" cy="2667000"/>
          </a:xfrm>
        </p:spPr>
        <p:txBody>
          <a:bodyPr>
            <a:normAutofit fontScale="92500"/>
          </a:bodyPr>
          <a:lstStyle/>
          <a:p>
            <a:pPr>
              <a:buNone/>
            </a:pPr>
            <a:r>
              <a:rPr lang="en-US" dirty="0" smtClean="0"/>
              <a:t>		</a:t>
            </a:r>
            <a:r>
              <a:rPr lang="en-US" b="1" dirty="0" smtClean="0"/>
              <a:t>M.S. Students</a:t>
            </a:r>
          </a:p>
          <a:p>
            <a:r>
              <a:rPr lang="en-US" dirty="0" smtClean="0"/>
              <a:t>Curry, Bridget</a:t>
            </a:r>
          </a:p>
          <a:p>
            <a:r>
              <a:rPr lang="en-US" dirty="0" err="1" smtClean="0"/>
              <a:t>Gajavilli</a:t>
            </a:r>
            <a:r>
              <a:rPr lang="en-US" dirty="0" smtClean="0"/>
              <a:t>, </a:t>
            </a:r>
            <a:r>
              <a:rPr lang="en-US" dirty="0" err="1" smtClean="0"/>
              <a:t>Neelima</a:t>
            </a:r>
            <a:endParaRPr lang="en-US" dirty="0" smtClean="0"/>
          </a:p>
          <a:p>
            <a:r>
              <a:rPr lang="en-US" dirty="0" smtClean="0"/>
              <a:t>Hemingway, </a:t>
            </a:r>
            <a:r>
              <a:rPr lang="en-US" dirty="0" err="1" smtClean="0"/>
              <a:t>Nicholette</a:t>
            </a:r>
            <a:endParaRPr lang="en-US" dirty="0" smtClean="0"/>
          </a:p>
          <a:p>
            <a:r>
              <a:rPr lang="en-US" dirty="0" smtClean="0"/>
              <a:t>Howard, Samantha</a:t>
            </a:r>
          </a:p>
          <a:p>
            <a:r>
              <a:rPr lang="en-US" dirty="0" smtClean="0"/>
              <a:t>Miller, Jean</a:t>
            </a:r>
          </a:p>
          <a:p>
            <a:endParaRPr lang="en-US" dirty="0" smtClean="0"/>
          </a:p>
          <a:p>
            <a:pPr>
              <a:buNone/>
            </a:pPr>
            <a:endParaRPr lang="en-US" dirty="0"/>
          </a:p>
        </p:txBody>
      </p:sp>
      <p:sp>
        <p:nvSpPr>
          <p:cNvPr id="4" name="Content Placeholder 3"/>
          <p:cNvSpPr>
            <a:spLocks noGrp="1"/>
          </p:cNvSpPr>
          <p:nvPr>
            <p:ph sz="half" idx="4294967295"/>
          </p:nvPr>
        </p:nvSpPr>
        <p:spPr>
          <a:xfrm>
            <a:off x="5029200" y="1447800"/>
            <a:ext cx="4114800" cy="3048000"/>
          </a:xfrm>
        </p:spPr>
        <p:txBody>
          <a:bodyPr>
            <a:normAutofit fontScale="85000" lnSpcReduction="10000"/>
          </a:bodyPr>
          <a:lstStyle/>
          <a:p>
            <a:pPr>
              <a:buNone/>
            </a:pPr>
            <a:r>
              <a:rPr lang="en-US" dirty="0" smtClean="0"/>
              <a:t>	</a:t>
            </a:r>
            <a:r>
              <a:rPr lang="en-US" b="1" dirty="0" smtClean="0"/>
              <a:t>Undergraduate Students</a:t>
            </a:r>
          </a:p>
          <a:p>
            <a:r>
              <a:rPr lang="en-US" dirty="0" smtClean="0"/>
              <a:t>Beeler, Travis</a:t>
            </a:r>
          </a:p>
          <a:p>
            <a:r>
              <a:rPr lang="en-US" dirty="0" err="1" smtClean="0"/>
              <a:t>Emmert</a:t>
            </a:r>
            <a:r>
              <a:rPr lang="en-US" dirty="0" smtClean="0"/>
              <a:t>, Alison</a:t>
            </a:r>
          </a:p>
          <a:p>
            <a:r>
              <a:rPr lang="en-US" dirty="0" err="1" smtClean="0"/>
              <a:t>Gingerich</a:t>
            </a:r>
            <a:r>
              <a:rPr lang="en-US" dirty="0" smtClean="0"/>
              <a:t>, Aaron</a:t>
            </a:r>
          </a:p>
          <a:p>
            <a:r>
              <a:rPr lang="en-US" dirty="0" err="1" smtClean="0"/>
              <a:t>Onwu</a:t>
            </a:r>
            <a:r>
              <a:rPr lang="en-US" dirty="0" smtClean="0"/>
              <a:t>, Cheryl</a:t>
            </a:r>
          </a:p>
          <a:p>
            <a:r>
              <a:rPr lang="en-US" dirty="0" smtClean="0"/>
              <a:t>Randolph, Jonathan</a:t>
            </a:r>
          </a:p>
          <a:p>
            <a:r>
              <a:rPr lang="en-US" dirty="0" smtClean="0"/>
              <a:t>Tucker, William (Griffin)</a:t>
            </a:r>
          </a:p>
          <a:p>
            <a:endParaRPr lang="en-US" dirty="0"/>
          </a:p>
        </p:txBody>
      </p:sp>
      <p:pic>
        <p:nvPicPr>
          <p:cNvPr id="6" name="Picture 5" descr="PICT0010.JPG"/>
          <p:cNvPicPr>
            <a:picLocks noChangeAspect="1"/>
          </p:cNvPicPr>
          <p:nvPr/>
        </p:nvPicPr>
        <p:blipFill>
          <a:blip r:embed="rId2" cstate="print"/>
          <a:stretch>
            <a:fillRect/>
          </a:stretch>
        </p:blipFill>
        <p:spPr>
          <a:xfrm>
            <a:off x="228600" y="4419600"/>
            <a:ext cx="2057400" cy="1543050"/>
          </a:xfrm>
          <a:prstGeom prst="rect">
            <a:avLst/>
          </a:prstGeom>
        </p:spPr>
      </p:pic>
      <p:pic>
        <p:nvPicPr>
          <p:cNvPr id="7" name="Picture 6" descr="KAS Pictures 007.jpg"/>
          <p:cNvPicPr>
            <a:picLocks noChangeAspect="1"/>
          </p:cNvPicPr>
          <p:nvPr/>
        </p:nvPicPr>
        <p:blipFill>
          <a:blip r:embed="rId3" cstate="print"/>
          <a:stretch>
            <a:fillRect/>
          </a:stretch>
        </p:blipFill>
        <p:spPr>
          <a:xfrm>
            <a:off x="6781800" y="4800600"/>
            <a:ext cx="2133600" cy="1600200"/>
          </a:xfrm>
          <a:prstGeom prst="rect">
            <a:avLst/>
          </a:prstGeom>
        </p:spPr>
      </p:pic>
      <p:pic>
        <p:nvPicPr>
          <p:cNvPr id="8" name="Picture 7" descr="labpic2.JPG"/>
          <p:cNvPicPr>
            <a:picLocks noChangeAspect="1"/>
          </p:cNvPicPr>
          <p:nvPr/>
        </p:nvPicPr>
        <p:blipFill>
          <a:blip r:embed="rId4" cstate="print"/>
          <a:stretch>
            <a:fillRect/>
          </a:stretch>
        </p:blipFill>
        <p:spPr>
          <a:xfrm>
            <a:off x="2184400" y="4724400"/>
            <a:ext cx="2141728" cy="1606296"/>
          </a:xfrm>
          <a:prstGeom prst="rect">
            <a:avLst/>
          </a:prstGeom>
        </p:spPr>
      </p:pic>
      <p:pic>
        <p:nvPicPr>
          <p:cNvPr id="9" name="Picture 8" descr="Lab4.jpg"/>
          <p:cNvPicPr>
            <a:picLocks noChangeAspect="1"/>
          </p:cNvPicPr>
          <p:nvPr/>
        </p:nvPicPr>
        <p:blipFill>
          <a:blip r:embed="rId5" cstate="print"/>
          <a:stretch>
            <a:fillRect/>
          </a:stretch>
        </p:blipFill>
        <p:spPr>
          <a:xfrm>
            <a:off x="4419600" y="4495800"/>
            <a:ext cx="2514600" cy="1676400"/>
          </a:xfrm>
          <a:prstGeom prst="rect">
            <a:avLst/>
          </a:prstGeom>
        </p:spPr>
      </p:pic>
    </p:spTree>
    <p:extLst>
      <p:ext uri="{BB962C8B-B14F-4D97-AF65-F5344CB8AC3E}">
        <p14:creationId xmlns:p14="http://schemas.microsoft.com/office/powerpoint/2010/main" val="35562166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152774"/>
            <a:ext cx="4038600" cy="3552825"/>
          </a:xfrm>
        </p:spPr>
        <p:txBody>
          <a:bodyPr>
            <a:normAutofit fontScale="47500" lnSpcReduction="20000"/>
          </a:bodyPr>
          <a:lstStyle/>
          <a:p>
            <a:pPr marL="0" indent="0" algn="ctr">
              <a:buNone/>
            </a:pPr>
            <a:endParaRPr lang="en-US" b="1" dirty="0">
              <a:solidFill>
                <a:schemeClr val="bg2"/>
              </a:solidFill>
            </a:endParaRPr>
          </a:p>
        </p:txBody>
      </p:sp>
      <p:sp>
        <p:nvSpPr>
          <p:cNvPr id="4" name="Text Placeholder 3"/>
          <p:cNvSpPr>
            <a:spLocks noGrp="1"/>
          </p:cNvSpPr>
          <p:nvPr>
            <p:ph sz="half" idx="2"/>
          </p:nvPr>
        </p:nvSpPr>
        <p:spPr>
          <a:xfrm>
            <a:off x="4648200" y="1481328"/>
            <a:ext cx="4038600" cy="5148072"/>
          </a:xfrm>
        </p:spPr>
        <p:txBody>
          <a:bodyPr>
            <a:normAutofit fontScale="47500" lnSpcReduction="20000"/>
          </a:bodyPr>
          <a:lstStyle/>
          <a:p>
            <a:endParaRPr lang="en-US" dirty="0" smtClean="0"/>
          </a:p>
          <a:p>
            <a:pPr marL="109728" indent="0" algn="ctr">
              <a:buNone/>
            </a:pPr>
            <a:r>
              <a:rPr lang="en-US" b="1" u="sng" dirty="0" smtClean="0">
                <a:effectLst/>
              </a:rPr>
              <a:t>Courses</a:t>
            </a:r>
          </a:p>
          <a:p>
            <a:r>
              <a:rPr lang="en-US" dirty="0" smtClean="0"/>
              <a:t>BIOL 122 - Biological Concepts: Evolution, Diversity &amp; Ecology</a:t>
            </a:r>
          </a:p>
          <a:p>
            <a:r>
              <a:rPr lang="en-US" dirty="0" smtClean="0"/>
              <a:t>BIOL 222/223 Plant Biology and Diversity</a:t>
            </a:r>
          </a:p>
          <a:p>
            <a:r>
              <a:rPr lang="en-US" dirty="0" smtClean="0"/>
              <a:t>BIOL 348 Plant Taxonomy</a:t>
            </a:r>
          </a:p>
          <a:p>
            <a:endParaRPr lang="en-US" dirty="0" smtClean="0"/>
          </a:p>
          <a:p>
            <a:endParaRPr lang="en-US" dirty="0" smtClean="0"/>
          </a:p>
          <a:p>
            <a:pPr marL="109728" indent="0" algn="ctr">
              <a:buNone/>
            </a:pPr>
            <a:r>
              <a:rPr lang="en-US" b="1" u="sng" dirty="0" smtClean="0">
                <a:effectLst/>
              </a:rPr>
              <a:t>Research</a:t>
            </a:r>
          </a:p>
          <a:p>
            <a:r>
              <a:rPr lang="en-US" dirty="0" smtClean="0"/>
              <a:t>My research interests include the systematics of the economically important plant genera </a:t>
            </a:r>
            <a:r>
              <a:rPr lang="en-US" dirty="0" err="1" smtClean="0"/>
              <a:t>Rubus</a:t>
            </a:r>
            <a:r>
              <a:rPr lang="en-US" dirty="0" smtClean="0"/>
              <a:t> (</a:t>
            </a:r>
            <a:r>
              <a:rPr lang="en-US" dirty="0" err="1" smtClean="0"/>
              <a:t>Rosaceae</a:t>
            </a:r>
            <a:r>
              <a:rPr lang="en-US" dirty="0" smtClean="0"/>
              <a:t>), which includes blackberries and raspberries, and </a:t>
            </a:r>
            <a:r>
              <a:rPr lang="en-US" dirty="0" err="1" smtClean="0"/>
              <a:t>Mentha</a:t>
            </a:r>
            <a:r>
              <a:rPr lang="en-US" dirty="0" smtClean="0"/>
              <a:t> (</a:t>
            </a:r>
            <a:r>
              <a:rPr lang="en-US" dirty="0" err="1" smtClean="0"/>
              <a:t>Lamiaceae</a:t>
            </a:r>
            <a:r>
              <a:rPr lang="en-US" dirty="0" smtClean="0"/>
              <a:t>), including spearmint and peppermint. These groups have long been considered taxonomically difficult due in part to polyploidy (more than two sets of chromosomes), </a:t>
            </a:r>
            <a:r>
              <a:rPr lang="en-US" dirty="0" err="1" smtClean="0"/>
              <a:t>agamospermy</a:t>
            </a:r>
            <a:r>
              <a:rPr lang="en-US" dirty="0" smtClean="0"/>
              <a:t> (asexual seed production) in </a:t>
            </a:r>
            <a:r>
              <a:rPr lang="en-US" dirty="0" err="1" smtClean="0"/>
              <a:t>Rubus</a:t>
            </a:r>
            <a:r>
              <a:rPr lang="en-US" dirty="0" smtClean="0"/>
              <a:t>, and hybridization. I primarily use molecular techniques, in particular DNA sequencing, to address evolutionary biology questions. These data can be used, for example, to infer evolutionary relationships (phylogeny reconstruction), test hypotheses of hybridization, examine biogeographic patterns, and consider modes of speciation especially in </a:t>
            </a:r>
            <a:r>
              <a:rPr lang="en-US" dirty="0" err="1" smtClean="0"/>
              <a:t>polyploid</a:t>
            </a:r>
            <a:r>
              <a:rPr lang="en-US" dirty="0" smtClean="0"/>
              <a:t> taxa.</a:t>
            </a:r>
            <a:br>
              <a:rPr lang="en-US" dirty="0" smtClean="0"/>
            </a:br>
            <a:endParaRPr lang="en-US" dirty="0" smtClean="0"/>
          </a:p>
          <a:p>
            <a:endParaRPr lang="en-US" dirty="0"/>
          </a:p>
          <a:p>
            <a:endParaRPr lang="en-US" dirty="0"/>
          </a:p>
        </p:txBody>
      </p:sp>
      <p:sp>
        <p:nvSpPr>
          <p:cNvPr id="6" name="Title 5"/>
          <p:cNvSpPr>
            <a:spLocks noGrp="1"/>
          </p:cNvSpPr>
          <p:nvPr>
            <p:ph type="title"/>
          </p:nvPr>
        </p:nvSpPr>
        <p:spPr/>
        <p:txBody>
          <a:bodyPr>
            <a:normAutofit fontScale="90000"/>
          </a:bodyPr>
          <a:lstStyle/>
          <a:p>
            <a:pPr algn="r"/>
            <a:r>
              <a:rPr lang="en-US" sz="3600" dirty="0" smtClean="0">
                <a:solidFill>
                  <a:schemeClr val="bg2"/>
                </a:solidFill>
              </a:rPr>
              <a:t/>
            </a:r>
            <a:br>
              <a:rPr lang="en-US" sz="3600" dirty="0" smtClean="0">
                <a:solidFill>
                  <a:schemeClr val="bg2"/>
                </a:solidFill>
              </a:rPr>
            </a:br>
            <a:r>
              <a:rPr lang="en-US" sz="3600" dirty="0" smtClean="0">
                <a:solidFill>
                  <a:schemeClr val="bg2"/>
                </a:solidFill>
              </a:rPr>
              <a:t>Lawrence </a:t>
            </a:r>
            <a:r>
              <a:rPr lang="en-US" sz="3600" dirty="0">
                <a:solidFill>
                  <a:schemeClr val="bg2"/>
                </a:solidFill>
              </a:rPr>
              <a:t>Alice, Ph.D.</a:t>
            </a:r>
            <a:br>
              <a:rPr lang="en-US" sz="3600" dirty="0">
                <a:solidFill>
                  <a:schemeClr val="bg2"/>
                </a:solidFill>
              </a:rPr>
            </a:br>
            <a:r>
              <a:rPr lang="en-US" sz="3600" dirty="0">
                <a:solidFill>
                  <a:schemeClr val="bg2"/>
                </a:solidFill>
              </a:rPr>
              <a:t>University of Maine </a:t>
            </a:r>
            <a:br>
              <a:rPr lang="en-US" sz="3600" dirty="0">
                <a:solidFill>
                  <a:schemeClr val="bg2"/>
                </a:solidFill>
              </a:rPr>
            </a:br>
            <a:r>
              <a:rPr lang="en-US" sz="3600" dirty="0">
                <a:solidFill>
                  <a:schemeClr val="bg2"/>
                </a:solidFill>
              </a:rPr>
              <a:t>Associate Professor</a:t>
            </a:r>
            <a:r>
              <a:rPr lang="en-US" dirty="0">
                <a:solidFill>
                  <a:schemeClr val="bg2"/>
                </a:solidFill>
              </a:rPr>
              <a:t/>
            </a:r>
            <a:br>
              <a:rPr lang="en-US" dirty="0">
                <a:solidFill>
                  <a:schemeClr val="bg2"/>
                </a:solidFill>
              </a:rPr>
            </a:b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2400"/>
            <a:ext cx="2381250"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1000" y="3505200"/>
            <a:ext cx="4114800" cy="2923877"/>
          </a:xfrm>
          <a:prstGeom prst="rect">
            <a:avLst/>
          </a:prstGeom>
          <a:noFill/>
        </p:spPr>
        <p:txBody>
          <a:bodyPr wrap="square" rtlCol="0">
            <a:spAutoFit/>
          </a:bodyPr>
          <a:lstStyle/>
          <a:p>
            <a:pPr algn="ctr"/>
            <a:r>
              <a:rPr lang="en-US" sz="1600" b="1" u="sng" dirty="0" smtClean="0"/>
              <a:t>Bio</a:t>
            </a:r>
          </a:p>
          <a:p>
            <a:pPr algn="ctr"/>
            <a:r>
              <a:rPr lang="en-US" sz="1600" b="1" dirty="0" smtClean="0"/>
              <a:t>Ph.D</a:t>
            </a:r>
            <a:r>
              <a:rPr lang="en-US" sz="1600" dirty="0"/>
              <a:t>. - Plant Science, University of Maine 1997 </a:t>
            </a:r>
            <a:br>
              <a:rPr lang="en-US" sz="1600" dirty="0"/>
            </a:br>
            <a:r>
              <a:rPr lang="en-US" sz="1600" b="1" dirty="0"/>
              <a:t>M.A</a:t>
            </a:r>
            <a:r>
              <a:rPr lang="en-US" sz="1600" dirty="0"/>
              <a:t>. - Botany, Southern Illinois University at Carbondale 1989 </a:t>
            </a:r>
            <a:br>
              <a:rPr lang="en-US" sz="1600" dirty="0"/>
            </a:br>
            <a:r>
              <a:rPr lang="en-US" sz="1600" b="1" dirty="0"/>
              <a:t>B.A. </a:t>
            </a:r>
            <a:r>
              <a:rPr lang="en-US" sz="1600" dirty="0"/>
              <a:t>- Botany, Southern Illinois University at Carbondale 1986</a:t>
            </a:r>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2226302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tint val="55000"/>
                <a:satMod val="300000"/>
              </a:schemeClr>
            </a:gs>
            <a:gs pos="40000">
              <a:schemeClr val="bg1">
                <a:tint val="65000"/>
                <a:satMod val="300000"/>
              </a:schemeClr>
            </a:gs>
            <a:gs pos="100000">
              <a:schemeClr val="bg1">
                <a:shade val="65000"/>
                <a:satMod val="300000"/>
              </a:schemeClr>
            </a:gs>
          </a:gsLst>
          <a:path path="circle">
            <a:fillToRect l="65000" b="98000"/>
          </a:path>
        </a:gradFill>
        <a:effectLst/>
      </p:bgPr>
    </p:bg>
    <p:spTree>
      <p:nvGrpSpPr>
        <p:cNvPr id="1" name=""/>
        <p:cNvGrpSpPr/>
        <p:nvPr/>
      </p:nvGrpSpPr>
      <p:grpSpPr>
        <a:xfrm>
          <a:off x="0" y="0"/>
          <a:ext cx="0" cy="0"/>
          <a:chOff x="0" y="0"/>
          <a:chExt cx="0" cy="0"/>
        </a:xfrm>
      </p:grpSpPr>
      <p:sp>
        <p:nvSpPr>
          <p:cNvPr id="3074" name="Content Placeholder 2"/>
          <p:cNvSpPr>
            <a:spLocks noGrp="1"/>
          </p:cNvSpPr>
          <p:nvPr>
            <p:ph idx="4294967295"/>
          </p:nvPr>
        </p:nvSpPr>
        <p:spPr>
          <a:xfrm>
            <a:off x="3879850" y="0"/>
            <a:ext cx="5264150" cy="6400800"/>
          </a:xfrm>
        </p:spPr>
        <p:txBody>
          <a:bodyPr/>
          <a:lstStyle/>
          <a:p>
            <a:pPr marL="0" indent="0" algn="r" eaLnBrk="1" hangingPunct="1">
              <a:buFontTx/>
              <a:buNone/>
            </a:pPr>
            <a:r>
              <a:rPr lang="en-US" b="1" dirty="0" smtClean="0">
                <a:solidFill>
                  <a:schemeClr val="bg1"/>
                </a:solidFill>
              </a:rPr>
              <a:t>Carl W, Dick, Ph.D.</a:t>
            </a:r>
            <a:br>
              <a:rPr lang="en-US" b="1" dirty="0" smtClean="0">
                <a:solidFill>
                  <a:schemeClr val="bg1"/>
                </a:solidFill>
              </a:rPr>
            </a:br>
            <a:r>
              <a:rPr lang="en-US" b="1" dirty="0" smtClean="0">
                <a:solidFill>
                  <a:schemeClr val="bg1"/>
                </a:solidFill>
              </a:rPr>
              <a:t>Texas Tech University</a:t>
            </a:r>
            <a:br>
              <a:rPr lang="en-US" b="1" dirty="0" smtClean="0">
                <a:solidFill>
                  <a:schemeClr val="bg1"/>
                </a:solidFill>
              </a:rPr>
            </a:br>
            <a:r>
              <a:rPr lang="en-US" b="1" dirty="0" smtClean="0">
                <a:solidFill>
                  <a:schemeClr val="bg1"/>
                </a:solidFill>
              </a:rPr>
              <a:t>Assistant Professor</a:t>
            </a:r>
          </a:p>
        </p:txBody>
      </p:sp>
      <p:sp>
        <p:nvSpPr>
          <p:cNvPr id="3075" name="Text Placeholder 3"/>
          <p:cNvSpPr>
            <a:spLocks noGrp="1"/>
          </p:cNvSpPr>
          <p:nvPr>
            <p:ph type="body" sz="half" idx="4294967295"/>
          </p:nvPr>
        </p:nvSpPr>
        <p:spPr>
          <a:xfrm>
            <a:off x="0" y="76200"/>
            <a:ext cx="4191000" cy="6172200"/>
          </a:xfrm>
        </p:spPr>
        <p:txBody>
          <a:bodyPr/>
          <a:lstStyle/>
          <a:p>
            <a:pPr marL="0" indent="0" algn="ctr" eaLnBrk="1" hangingPunct="1">
              <a:lnSpc>
                <a:spcPct val="80000"/>
              </a:lnSpc>
              <a:buFontTx/>
              <a:buNone/>
            </a:pPr>
            <a:endParaRPr lang="en-US" sz="1800" b="1" dirty="0" smtClean="0">
              <a:solidFill>
                <a:schemeClr val="bg1"/>
              </a:solidFill>
            </a:endParaRPr>
          </a:p>
          <a:p>
            <a:pPr marL="0" indent="0" algn="ctr" eaLnBrk="1" hangingPunct="1">
              <a:lnSpc>
                <a:spcPct val="80000"/>
              </a:lnSpc>
              <a:buFontTx/>
              <a:buNone/>
            </a:pPr>
            <a:endParaRPr lang="en-US" sz="1800" b="1" dirty="0">
              <a:solidFill>
                <a:schemeClr val="bg1"/>
              </a:solidFill>
            </a:endParaRPr>
          </a:p>
          <a:p>
            <a:pPr marL="0" indent="0" algn="ctr" eaLnBrk="1" hangingPunct="1">
              <a:lnSpc>
                <a:spcPct val="80000"/>
              </a:lnSpc>
              <a:buFontTx/>
              <a:buNone/>
            </a:pPr>
            <a:r>
              <a:rPr lang="en-US" sz="1800" b="1" u="sng" dirty="0" smtClean="0"/>
              <a:t>Bio</a:t>
            </a:r>
          </a:p>
          <a:p>
            <a:pPr marL="0" indent="0" algn="ctr" eaLnBrk="1" hangingPunct="1">
              <a:lnSpc>
                <a:spcPct val="80000"/>
              </a:lnSpc>
              <a:buFontTx/>
              <a:buNone/>
            </a:pPr>
            <a:endParaRPr lang="en-US" sz="800" b="1" dirty="0" smtClean="0"/>
          </a:p>
          <a:p>
            <a:pPr marL="0" indent="0" eaLnBrk="1" hangingPunct="1">
              <a:lnSpc>
                <a:spcPct val="80000"/>
              </a:lnSpc>
              <a:buFontTx/>
              <a:buNone/>
            </a:pPr>
            <a:r>
              <a:rPr lang="en-US" sz="1800" dirty="0" smtClean="0"/>
              <a:t>PhD - Zoology (2005), Texas Tech  </a:t>
            </a:r>
          </a:p>
          <a:p>
            <a:pPr marL="0" indent="0" eaLnBrk="1" hangingPunct="1">
              <a:lnSpc>
                <a:spcPct val="80000"/>
              </a:lnSpc>
              <a:buFontTx/>
              <a:buNone/>
            </a:pPr>
            <a:r>
              <a:rPr lang="en-US" sz="1800" dirty="0"/>
              <a:t> </a:t>
            </a:r>
            <a:r>
              <a:rPr lang="en-US" sz="1800" dirty="0" smtClean="0"/>
              <a:t>         University</a:t>
            </a:r>
          </a:p>
          <a:p>
            <a:pPr marL="0" indent="0" eaLnBrk="1" hangingPunct="1">
              <a:lnSpc>
                <a:spcPct val="80000"/>
              </a:lnSpc>
              <a:buFontTx/>
              <a:buNone/>
            </a:pPr>
            <a:r>
              <a:rPr lang="en-US" sz="1800" dirty="0" smtClean="0"/>
              <a:t>MS - Biology (1998), University of </a:t>
            </a:r>
          </a:p>
          <a:p>
            <a:pPr marL="0" indent="0" eaLnBrk="1" hangingPunct="1">
              <a:lnSpc>
                <a:spcPct val="80000"/>
              </a:lnSpc>
              <a:buFontTx/>
              <a:buNone/>
            </a:pPr>
            <a:r>
              <a:rPr lang="en-US" sz="1800" dirty="0"/>
              <a:t> </a:t>
            </a:r>
            <a:r>
              <a:rPr lang="en-US" sz="1800" dirty="0" smtClean="0"/>
              <a:t>        Central Arkansas</a:t>
            </a:r>
          </a:p>
          <a:p>
            <a:pPr marL="0" indent="0" eaLnBrk="1" hangingPunct="1">
              <a:lnSpc>
                <a:spcPct val="80000"/>
              </a:lnSpc>
              <a:buFontTx/>
              <a:buNone/>
            </a:pPr>
            <a:r>
              <a:rPr lang="en-US" sz="1800" dirty="0" smtClean="0"/>
              <a:t>BA - Biology/</a:t>
            </a:r>
            <a:r>
              <a:rPr lang="en-US" sz="1800" dirty="0" err="1" smtClean="0"/>
              <a:t>Env</a:t>
            </a:r>
            <a:r>
              <a:rPr lang="en-US" sz="1800" dirty="0" smtClean="0"/>
              <a:t>. Science (1992), </a:t>
            </a:r>
          </a:p>
          <a:p>
            <a:pPr marL="0" indent="0" eaLnBrk="1" hangingPunct="1">
              <a:lnSpc>
                <a:spcPct val="80000"/>
              </a:lnSpc>
              <a:buFontTx/>
              <a:buNone/>
            </a:pPr>
            <a:r>
              <a:rPr lang="en-US" sz="1800" dirty="0"/>
              <a:t> </a:t>
            </a:r>
            <a:r>
              <a:rPr lang="en-US" sz="1800" dirty="0" smtClean="0"/>
              <a:t>       Tabor College</a:t>
            </a:r>
          </a:p>
          <a:p>
            <a:pPr marL="0" indent="0" eaLnBrk="1" hangingPunct="1">
              <a:lnSpc>
                <a:spcPct val="80000"/>
              </a:lnSpc>
              <a:buFontTx/>
              <a:buNone/>
            </a:pPr>
            <a:endParaRPr lang="en-US" sz="2400" dirty="0" smtClean="0"/>
          </a:p>
          <a:p>
            <a:pPr marL="0" indent="0" algn="ctr" eaLnBrk="1" hangingPunct="1">
              <a:lnSpc>
                <a:spcPct val="80000"/>
              </a:lnSpc>
              <a:buFontTx/>
              <a:buNone/>
            </a:pPr>
            <a:r>
              <a:rPr lang="en-US" sz="1800" b="1" u="sng" dirty="0" smtClean="0"/>
              <a:t>Courses</a:t>
            </a:r>
          </a:p>
          <a:p>
            <a:pPr marL="0" indent="0" algn="ctr" eaLnBrk="1" hangingPunct="1">
              <a:lnSpc>
                <a:spcPct val="80000"/>
              </a:lnSpc>
              <a:buFontTx/>
              <a:buNone/>
            </a:pPr>
            <a:endParaRPr lang="en-US" sz="800" b="1" dirty="0" smtClean="0"/>
          </a:p>
          <a:p>
            <a:pPr marL="0" indent="0" eaLnBrk="1" hangingPunct="1">
              <a:lnSpc>
                <a:spcPct val="80000"/>
              </a:lnSpc>
              <a:buFontTx/>
              <a:buNone/>
            </a:pPr>
            <a:r>
              <a:rPr lang="en-US" sz="1800" dirty="0" smtClean="0"/>
              <a:t>BIOL 122 Introductory Biology</a:t>
            </a:r>
          </a:p>
          <a:p>
            <a:pPr marL="0" indent="0" eaLnBrk="1" hangingPunct="1">
              <a:lnSpc>
                <a:spcPct val="80000"/>
              </a:lnSpc>
              <a:buFontTx/>
              <a:buNone/>
            </a:pPr>
            <a:r>
              <a:rPr lang="en-US" sz="1800" dirty="0" smtClean="0"/>
              <a:t>BIOL 430 Evolution</a:t>
            </a:r>
          </a:p>
          <a:p>
            <a:pPr marL="0" indent="0" eaLnBrk="1" hangingPunct="1">
              <a:lnSpc>
                <a:spcPct val="80000"/>
              </a:lnSpc>
              <a:buFontTx/>
              <a:buNone/>
            </a:pPr>
            <a:r>
              <a:rPr lang="en-US" sz="1800" dirty="0" smtClean="0"/>
              <a:t>BIOL 523 Evolution of Symbioses</a:t>
            </a:r>
          </a:p>
          <a:p>
            <a:pPr marL="0" indent="0" eaLnBrk="1" hangingPunct="1">
              <a:lnSpc>
                <a:spcPct val="80000"/>
              </a:lnSpc>
              <a:buFontTx/>
              <a:buNone/>
            </a:pPr>
            <a:r>
              <a:rPr lang="en-US" sz="1800" dirty="0" smtClean="0"/>
              <a:t>BIOL 598 Graduate Seminar</a:t>
            </a:r>
          </a:p>
          <a:p>
            <a:pPr marL="0" indent="0" eaLnBrk="1" hangingPunct="1">
              <a:lnSpc>
                <a:spcPct val="80000"/>
              </a:lnSpc>
              <a:buFontTx/>
              <a:buNone/>
            </a:pPr>
            <a:endParaRPr lang="en-US" sz="2400" dirty="0" smtClean="0"/>
          </a:p>
          <a:p>
            <a:pPr marL="0" indent="0" algn="ctr" eaLnBrk="1" hangingPunct="1">
              <a:lnSpc>
                <a:spcPct val="80000"/>
              </a:lnSpc>
              <a:buFontTx/>
              <a:buNone/>
            </a:pPr>
            <a:r>
              <a:rPr lang="en-US" sz="1800" b="1" u="sng" dirty="0" smtClean="0"/>
              <a:t>Research</a:t>
            </a:r>
          </a:p>
          <a:p>
            <a:pPr marL="0" indent="0" algn="ctr" eaLnBrk="1" hangingPunct="1">
              <a:lnSpc>
                <a:spcPct val="80000"/>
              </a:lnSpc>
              <a:buFontTx/>
              <a:buNone/>
            </a:pPr>
            <a:endParaRPr lang="en-US" sz="800" b="1" dirty="0" smtClean="0"/>
          </a:p>
          <a:p>
            <a:pPr marL="0" indent="0" eaLnBrk="1" hangingPunct="1">
              <a:lnSpc>
                <a:spcPct val="80000"/>
              </a:lnSpc>
              <a:buFontTx/>
              <a:buNone/>
            </a:pPr>
            <a:r>
              <a:rPr lang="en-US" sz="1800" dirty="0" smtClean="0"/>
              <a:t>Evolution and ecology of parasite-host associations; taxonomy and systematics of bat flies; biodiversity and faunal surveys</a:t>
            </a:r>
          </a:p>
        </p:txBody>
      </p:sp>
      <p:pic>
        <p:nvPicPr>
          <p:cNvPr id="5" name="Picture 2"/>
          <p:cNvPicPr>
            <a:picLocks noChangeAspect="1" noChangeArrowheads="1"/>
          </p:cNvPicPr>
          <p:nvPr/>
        </p:nvPicPr>
        <p:blipFill>
          <a:blip r:embed="rId2" cstate="print"/>
          <a:srcRect/>
          <a:stretch>
            <a:fillRect/>
          </a:stretch>
        </p:blipFill>
        <p:spPr bwMode="auto">
          <a:xfrm>
            <a:off x="5257800" y="2563368"/>
            <a:ext cx="2743200" cy="3456432"/>
          </a:xfrm>
          <a:prstGeom prst="rect">
            <a:avLst/>
          </a:prstGeom>
          <a:noFill/>
          <a:ln w="9525">
            <a:noFill/>
            <a:miter lim="800000"/>
            <a:headEnd/>
            <a:tailEnd/>
          </a:ln>
        </p:spPr>
      </p:pic>
    </p:spTree>
    <p:extLst>
      <p:ext uri="{BB962C8B-B14F-4D97-AF65-F5344CB8AC3E}">
        <p14:creationId xmlns:p14="http://schemas.microsoft.com/office/powerpoint/2010/main" val="9665464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tint val="55000"/>
                <a:satMod val="300000"/>
              </a:schemeClr>
            </a:gs>
            <a:gs pos="40000">
              <a:schemeClr val="bg1">
                <a:tint val="65000"/>
                <a:satMod val="300000"/>
              </a:schemeClr>
            </a:gs>
            <a:gs pos="100000">
              <a:schemeClr val="bg1">
                <a:shade val="65000"/>
                <a:satMod val="300000"/>
              </a:schemeClr>
            </a:gs>
          </a:gsLst>
          <a:path path="circle">
            <a:fillToRect l="65000" b="98000"/>
          </a:path>
        </a:gradFill>
        <a:effectLst/>
      </p:bgPr>
    </p:bg>
    <p:spTree>
      <p:nvGrpSpPr>
        <p:cNvPr id="1" name=""/>
        <p:cNvGrpSpPr/>
        <p:nvPr/>
      </p:nvGrpSpPr>
      <p:grpSpPr>
        <a:xfrm>
          <a:off x="0" y="0"/>
          <a:ext cx="0" cy="0"/>
          <a:chOff x="0" y="0"/>
          <a:chExt cx="0" cy="0"/>
        </a:xfrm>
      </p:grpSpPr>
      <p:sp>
        <p:nvSpPr>
          <p:cNvPr id="1027" name="Title 4"/>
          <p:cNvSpPr>
            <a:spLocks noGrp="1"/>
          </p:cNvSpPr>
          <p:nvPr>
            <p:ph type="title" idx="4294967295"/>
          </p:nvPr>
        </p:nvSpPr>
        <p:spPr>
          <a:xfrm>
            <a:off x="0" y="0"/>
            <a:ext cx="8229600" cy="762000"/>
          </a:xfrm>
        </p:spPr>
        <p:txBody>
          <a:bodyPr/>
          <a:lstStyle/>
          <a:p>
            <a:pPr algn="ctr" eaLnBrk="1" hangingPunct="1"/>
            <a:r>
              <a:rPr lang="en-US" sz="3600" dirty="0" smtClean="0">
                <a:solidFill>
                  <a:schemeClr val="bg1"/>
                </a:solidFill>
              </a:rPr>
              <a:t>Research by Dr. Dick</a:t>
            </a:r>
          </a:p>
        </p:txBody>
      </p:sp>
      <p:sp>
        <p:nvSpPr>
          <p:cNvPr id="1030" name="TextBox 12"/>
          <p:cNvSpPr txBox="1">
            <a:spLocks noChangeArrowheads="1"/>
          </p:cNvSpPr>
          <p:nvPr/>
        </p:nvSpPr>
        <p:spPr bwMode="auto">
          <a:xfrm>
            <a:off x="152400" y="733723"/>
            <a:ext cx="5638800" cy="321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buFont typeface="Arial" charset="0"/>
              <a:buChar char="•"/>
            </a:pPr>
            <a:r>
              <a:rPr lang="en-US" sz="1900" dirty="0">
                <a:solidFill>
                  <a:srgbClr val="FFFFFF"/>
                </a:solidFill>
              </a:rPr>
              <a:t> </a:t>
            </a:r>
            <a:r>
              <a:rPr lang="en-US" sz="1900" dirty="0" smtClean="0">
                <a:solidFill>
                  <a:srgbClr val="FFFFFF"/>
                </a:solidFill>
              </a:rPr>
              <a:t>Why do parasites specialize on host species?</a:t>
            </a:r>
            <a:endParaRPr lang="en-US" sz="1900" dirty="0">
              <a:solidFill>
                <a:srgbClr val="FFFFFF"/>
              </a:solidFill>
            </a:endParaRPr>
          </a:p>
          <a:p>
            <a:pPr eaLnBrk="1" fontAlgn="base" hangingPunct="1">
              <a:spcBef>
                <a:spcPct val="0"/>
              </a:spcBef>
              <a:spcAft>
                <a:spcPct val="0"/>
              </a:spcAft>
              <a:buFont typeface="Arial" charset="0"/>
              <a:buChar char="•"/>
            </a:pPr>
            <a:endParaRPr lang="en-US" sz="800" dirty="0">
              <a:solidFill>
                <a:srgbClr val="FFFFFF"/>
              </a:solidFill>
            </a:endParaRPr>
          </a:p>
          <a:p>
            <a:pPr eaLnBrk="1" fontAlgn="base" hangingPunct="1">
              <a:spcBef>
                <a:spcPct val="0"/>
              </a:spcBef>
              <a:spcAft>
                <a:spcPct val="0"/>
              </a:spcAft>
              <a:buFont typeface="Arial" charset="0"/>
              <a:buChar char="•"/>
            </a:pPr>
            <a:r>
              <a:rPr lang="en-US" sz="1900" dirty="0">
                <a:solidFill>
                  <a:srgbClr val="FFFFFF"/>
                </a:solidFill>
              </a:rPr>
              <a:t> </a:t>
            </a:r>
            <a:r>
              <a:rPr lang="en-US" sz="1900" dirty="0" smtClean="0">
                <a:solidFill>
                  <a:srgbClr val="FFFFFF"/>
                </a:solidFill>
              </a:rPr>
              <a:t>How can multiple parasite species coexist?</a:t>
            </a:r>
            <a:endParaRPr lang="en-US" sz="1900" dirty="0">
              <a:solidFill>
                <a:srgbClr val="FFFFFF"/>
              </a:solidFill>
            </a:endParaRPr>
          </a:p>
          <a:p>
            <a:pPr eaLnBrk="1" fontAlgn="base" hangingPunct="1">
              <a:spcBef>
                <a:spcPct val="0"/>
              </a:spcBef>
              <a:spcAft>
                <a:spcPct val="0"/>
              </a:spcAft>
              <a:buFont typeface="Arial" charset="0"/>
              <a:buChar char="•"/>
            </a:pPr>
            <a:endParaRPr lang="en-US" sz="800" dirty="0">
              <a:solidFill>
                <a:srgbClr val="FFFFFF"/>
              </a:solidFill>
            </a:endParaRPr>
          </a:p>
          <a:p>
            <a:pPr eaLnBrk="1" fontAlgn="base" hangingPunct="1">
              <a:spcBef>
                <a:spcPct val="0"/>
              </a:spcBef>
              <a:spcAft>
                <a:spcPct val="0"/>
              </a:spcAft>
              <a:buFont typeface="Arial" charset="0"/>
              <a:buChar char="•"/>
            </a:pPr>
            <a:r>
              <a:rPr lang="en-US" sz="1900" dirty="0">
                <a:solidFill>
                  <a:srgbClr val="FFFFFF"/>
                </a:solidFill>
              </a:rPr>
              <a:t> </a:t>
            </a:r>
            <a:r>
              <a:rPr lang="en-US" sz="1900" dirty="0" smtClean="0">
                <a:solidFill>
                  <a:srgbClr val="FFFFFF"/>
                </a:solidFill>
              </a:rPr>
              <a:t>What characteristics of hosts influence parasite   </a:t>
            </a:r>
          </a:p>
          <a:p>
            <a:pPr eaLnBrk="1" fontAlgn="base" hangingPunct="1">
              <a:spcBef>
                <a:spcPct val="0"/>
              </a:spcBef>
              <a:spcAft>
                <a:spcPct val="0"/>
              </a:spcAft>
            </a:pPr>
            <a:r>
              <a:rPr lang="en-US" sz="1900" dirty="0" smtClean="0">
                <a:solidFill>
                  <a:srgbClr val="FFFFFF"/>
                </a:solidFill>
              </a:rPr>
              <a:t>    distribution and abundance?</a:t>
            </a:r>
            <a:endParaRPr lang="en-US" sz="1900" dirty="0">
              <a:solidFill>
                <a:srgbClr val="FFFFFF"/>
              </a:solidFill>
            </a:endParaRPr>
          </a:p>
          <a:p>
            <a:pPr eaLnBrk="1" fontAlgn="base" hangingPunct="1">
              <a:spcBef>
                <a:spcPct val="0"/>
              </a:spcBef>
              <a:spcAft>
                <a:spcPct val="0"/>
              </a:spcAft>
            </a:pPr>
            <a:endParaRPr lang="en-US" sz="800" dirty="0" smtClean="0">
              <a:solidFill>
                <a:srgbClr val="FFFFFF"/>
              </a:solidFill>
            </a:endParaRPr>
          </a:p>
          <a:p>
            <a:pPr eaLnBrk="1" fontAlgn="base" hangingPunct="1">
              <a:spcBef>
                <a:spcPct val="0"/>
              </a:spcBef>
              <a:spcAft>
                <a:spcPct val="0"/>
              </a:spcAft>
              <a:buFont typeface="Arial" charset="0"/>
              <a:buChar char="•"/>
            </a:pPr>
            <a:r>
              <a:rPr lang="en-US" sz="1900" dirty="0">
                <a:solidFill>
                  <a:srgbClr val="FFFFFF"/>
                </a:solidFill>
              </a:rPr>
              <a:t> </a:t>
            </a:r>
            <a:r>
              <a:rPr lang="en-US" sz="1900" dirty="0" smtClean="0">
                <a:solidFill>
                  <a:srgbClr val="FFFFFF"/>
                </a:solidFill>
              </a:rPr>
              <a:t>Can bat parasites transmit viruses and other </a:t>
            </a:r>
          </a:p>
          <a:p>
            <a:pPr eaLnBrk="1" fontAlgn="base" hangingPunct="1">
              <a:spcBef>
                <a:spcPct val="0"/>
              </a:spcBef>
              <a:spcAft>
                <a:spcPct val="0"/>
              </a:spcAft>
            </a:pPr>
            <a:r>
              <a:rPr lang="en-US" sz="1900" dirty="0">
                <a:solidFill>
                  <a:srgbClr val="FFFFFF"/>
                </a:solidFill>
              </a:rPr>
              <a:t> </a:t>
            </a:r>
            <a:r>
              <a:rPr lang="en-US" sz="1900" dirty="0" smtClean="0">
                <a:solidFill>
                  <a:srgbClr val="FFFFFF"/>
                </a:solidFill>
              </a:rPr>
              <a:t>   pathogens?</a:t>
            </a:r>
          </a:p>
          <a:p>
            <a:pPr eaLnBrk="1" fontAlgn="base" hangingPunct="1">
              <a:spcBef>
                <a:spcPct val="0"/>
              </a:spcBef>
              <a:spcAft>
                <a:spcPct val="0"/>
              </a:spcAft>
              <a:buFont typeface="Arial" charset="0"/>
              <a:buChar char="•"/>
            </a:pPr>
            <a:endParaRPr lang="en-US" sz="800" dirty="0" smtClean="0">
              <a:solidFill>
                <a:srgbClr val="FFFFFF"/>
              </a:solidFill>
            </a:endParaRPr>
          </a:p>
          <a:p>
            <a:pPr eaLnBrk="1" fontAlgn="base" hangingPunct="1">
              <a:spcBef>
                <a:spcPct val="0"/>
              </a:spcBef>
              <a:spcAft>
                <a:spcPct val="0"/>
              </a:spcAft>
              <a:buFont typeface="Arial" charset="0"/>
              <a:buChar char="•"/>
            </a:pPr>
            <a:r>
              <a:rPr lang="en-US" sz="1900" dirty="0" smtClean="0">
                <a:solidFill>
                  <a:srgbClr val="FFFFFF"/>
                </a:solidFill>
              </a:rPr>
              <a:t> </a:t>
            </a:r>
            <a:r>
              <a:rPr lang="en-US" sz="1900" dirty="0">
                <a:solidFill>
                  <a:srgbClr val="FFFFFF"/>
                </a:solidFill>
              </a:rPr>
              <a:t>Have parasites evolved in concert with their </a:t>
            </a:r>
          </a:p>
          <a:p>
            <a:pPr eaLnBrk="1" fontAlgn="base" hangingPunct="1">
              <a:spcBef>
                <a:spcPct val="0"/>
              </a:spcBef>
              <a:spcAft>
                <a:spcPct val="0"/>
              </a:spcAft>
            </a:pPr>
            <a:r>
              <a:rPr lang="en-US" sz="1900" dirty="0">
                <a:solidFill>
                  <a:srgbClr val="FFFFFF"/>
                </a:solidFill>
              </a:rPr>
              <a:t>    hosts?</a:t>
            </a:r>
          </a:p>
          <a:p>
            <a:pPr eaLnBrk="1" fontAlgn="base" hangingPunct="1">
              <a:spcBef>
                <a:spcPct val="0"/>
              </a:spcBef>
              <a:spcAft>
                <a:spcPct val="0"/>
              </a:spcAft>
            </a:pPr>
            <a:endParaRPr lang="en-US" sz="1900" dirty="0">
              <a:solidFill>
                <a:srgbClr val="FFFFFF"/>
              </a:solidFill>
            </a:endParaRPr>
          </a:p>
        </p:txBody>
      </p:sp>
      <p:pic>
        <p:nvPicPr>
          <p:cNvPr id="2" name="Picture 5" descr="C:\DicksPics_2012.02.07\ECUADOR 2011\BDP pics\IMG_079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882" y="3726656"/>
            <a:ext cx="5308600" cy="2986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DicksPics_2012.02.07\ECUADOR 2011\BDP pics\cropp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805669"/>
            <a:ext cx="3352800" cy="30805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G:\BatFliesCollection_NAS_28aug09\Images\Microptics Images\Megistopoda aranea (Wet)\Male Panama Weise 20May2004-31 Full Lateral (wet)\Megistopoda aranea_Panama_Weise6.84_ml_sm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4030504"/>
            <a:ext cx="3352800" cy="268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6685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55000"/>
                <a:satMod val="300000"/>
              </a:schemeClr>
            </a:gs>
            <a:gs pos="40000">
              <a:schemeClr val="bg1">
                <a:tint val="65000"/>
                <a:satMod val="300000"/>
              </a:schemeClr>
            </a:gs>
            <a:gs pos="100000">
              <a:schemeClr val="bg1">
                <a:shade val="65000"/>
                <a:satMod val="300000"/>
              </a:schemeClr>
            </a:gs>
          </a:gsLst>
          <a:path path="circle">
            <a:fillToRect l="65000" b="98000"/>
          </a:path>
        </a:gradFill>
        <a:effectLst/>
      </p:bgPr>
    </p:bg>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0" y="152400"/>
            <a:ext cx="9144000" cy="639763"/>
          </a:xfrm>
        </p:spPr>
        <p:txBody>
          <a:bodyPr>
            <a:normAutofit fontScale="90000"/>
          </a:bodyPr>
          <a:lstStyle/>
          <a:p>
            <a:pPr algn="ctr" eaLnBrk="1" hangingPunct="1"/>
            <a:r>
              <a:rPr lang="en-US" sz="3200" dirty="0" smtClean="0">
                <a:solidFill>
                  <a:schemeClr val="bg1"/>
                </a:solidFill>
              </a:rPr>
              <a:t>Graduate Research with Dr. Dick</a:t>
            </a:r>
            <a:br>
              <a:rPr lang="en-US" sz="3200" dirty="0" smtClean="0">
                <a:solidFill>
                  <a:schemeClr val="bg1"/>
                </a:solidFill>
              </a:rPr>
            </a:br>
            <a:r>
              <a:rPr lang="en-US" sz="1600" dirty="0">
                <a:solidFill>
                  <a:schemeClr val="bg1"/>
                </a:solidFill>
                <a:hlinkClick r:id="rId4"/>
              </a:rPr>
              <a:t>contact me</a:t>
            </a:r>
            <a:r>
              <a:rPr lang="en-US" sz="1600" dirty="0">
                <a:solidFill>
                  <a:schemeClr val="bg1"/>
                </a:solidFill>
              </a:rPr>
              <a:t> if you are interested in research</a:t>
            </a:r>
            <a:endParaRPr lang="en-US" sz="1600" dirty="0" smtClean="0">
              <a:solidFill>
                <a:schemeClr val="bg1"/>
              </a:solidFill>
            </a:endParaRPr>
          </a:p>
        </p:txBody>
      </p:sp>
      <p:sp>
        <p:nvSpPr>
          <p:cNvPr id="4104" name="TextBox 9"/>
          <p:cNvSpPr txBox="1">
            <a:spLocks noChangeArrowheads="1"/>
          </p:cNvSpPr>
          <p:nvPr/>
        </p:nvSpPr>
        <p:spPr bwMode="auto">
          <a:xfrm>
            <a:off x="3357383" y="4192587"/>
            <a:ext cx="203554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smtClean="0">
                <a:solidFill>
                  <a:srgbClr val="FFFFFF"/>
                </a:solidFill>
              </a:rPr>
              <a:t>Our research shows that the type of roosts used by bats strongly influences  the quality and quantity of their parasites.  Such research also takes us to interesting places like Kenya, Ecuador, Borneo, and Puerto Rico!</a:t>
            </a:r>
            <a:endParaRPr lang="en-US" sz="1400" i="1" dirty="0">
              <a:solidFill>
                <a:srgbClr val="FFFFFF"/>
              </a:solidFill>
            </a:endParaRPr>
          </a:p>
        </p:txBody>
      </p:sp>
      <p:sp>
        <p:nvSpPr>
          <p:cNvPr id="4105" name="TextBox 11"/>
          <p:cNvSpPr txBox="1">
            <a:spLocks noChangeArrowheads="1"/>
          </p:cNvSpPr>
          <p:nvPr/>
        </p:nvSpPr>
        <p:spPr bwMode="auto">
          <a:xfrm>
            <a:off x="5616940" y="3591580"/>
            <a:ext cx="345086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smtClean="0">
                <a:solidFill>
                  <a:srgbClr val="FFFFFF"/>
                </a:solidFill>
              </a:rPr>
              <a:t>Installing experimental bat houses at WKU’s Upper Green River Biological  Preserve, Hart county, Kentucky</a:t>
            </a:r>
            <a:endParaRPr lang="en-US" sz="1400" i="1" dirty="0">
              <a:solidFill>
                <a:srgbClr val="FFFFFF"/>
              </a:solidFill>
            </a:endParaRPr>
          </a:p>
        </p:txBody>
      </p:sp>
      <p:pic>
        <p:nvPicPr>
          <p:cNvPr id="1026" name="Picture 2" descr="C:\DicksPics_2012.02.07\UGRBP Bat Box installation_19mar11\IMG_5264_sm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4343400"/>
            <a:ext cx="3467100" cy="2311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WKUUSER\Desktop\Lab Pics 2011\IMG_5885_sma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599" y="990600"/>
            <a:ext cx="3563371" cy="23767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ickStreblidae_2012.02.07\MADAGASCAR\Madagascar Nycteribiidae - Ayo\Image Files\Paracyclopodia sp nov nr bouvieri\Mad RHF1362 dors abd f_smal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4711" y="990599"/>
            <a:ext cx="1968789" cy="242367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1"/>
          <p:cNvSpPr txBox="1">
            <a:spLocks noChangeArrowheads="1"/>
          </p:cNvSpPr>
          <p:nvPr/>
        </p:nvSpPr>
        <p:spPr bwMode="auto">
          <a:xfrm>
            <a:off x="3791970" y="1001785"/>
            <a:ext cx="31927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smtClean="0">
                <a:solidFill>
                  <a:srgbClr val="FFFFFF"/>
                </a:solidFill>
              </a:rPr>
              <a:t>Mr. </a:t>
            </a:r>
            <a:r>
              <a:rPr lang="en-US" sz="1400" i="1" dirty="0" err="1" smtClean="0">
                <a:solidFill>
                  <a:srgbClr val="FFFFFF"/>
                </a:solidFill>
              </a:rPr>
              <a:t>Ayodele</a:t>
            </a:r>
            <a:r>
              <a:rPr lang="en-US" sz="1400" i="1" dirty="0" smtClean="0">
                <a:solidFill>
                  <a:srgbClr val="FFFFFF"/>
                </a:solidFill>
              </a:rPr>
              <a:t> </a:t>
            </a:r>
            <a:r>
              <a:rPr lang="en-US" sz="1400" i="1" dirty="0" err="1" smtClean="0">
                <a:solidFill>
                  <a:srgbClr val="FFFFFF"/>
                </a:solidFill>
              </a:rPr>
              <a:t>Atolagbe</a:t>
            </a:r>
            <a:r>
              <a:rPr lang="en-US" sz="1400" i="1" dirty="0" smtClean="0">
                <a:solidFill>
                  <a:srgbClr val="FFFFFF"/>
                </a:solidFill>
              </a:rPr>
              <a:t> working on bat flies from Madagascar bats</a:t>
            </a:r>
            <a:endParaRPr lang="en-US" sz="1400" i="1" dirty="0">
              <a:solidFill>
                <a:srgbClr val="FFFFFF"/>
              </a:solidFill>
            </a:endParaRPr>
          </a:p>
        </p:txBody>
      </p:sp>
      <p:sp>
        <p:nvSpPr>
          <p:cNvPr id="14" name="TextBox 11"/>
          <p:cNvSpPr txBox="1">
            <a:spLocks noChangeArrowheads="1"/>
          </p:cNvSpPr>
          <p:nvPr/>
        </p:nvSpPr>
        <p:spPr bwMode="auto">
          <a:xfrm>
            <a:off x="3796553" y="2209800"/>
            <a:ext cx="319274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smtClean="0">
                <a:solidFill>
                  <a:srgbClr val="FFFFFF"/>
                </a:solidFill>
              </a:rPr>
              <a:t>Abdomen of a new species of </a:t>
            </a:r>
            <a:r>
              <a:rPr lang="en-US" sz="1400" i="1" dirty="0" err="1" smtClean="0">
                <a:solidFill>
                  <a:srgbClr val="FFFFFF"/>
                </a:solidFill>
              </a:rPr>
              <a:t>nycteribiid</a:t>
            </a:r>
            <a:r>
              <a:rPr lang="en-US" sz="1400" i="1" dirty="0" smtClean="0">
                <a:solidFill>
                  <a:srgbClr val="FFFFFF"/>
                </a:solidFill>
              </a:rPr>
              <a:t> bat fly (</a:t>
            </a:r>
            <a:r>
              <a:rPr lang="en-US" sz="1400" i="1" dirty="0" err="1" smtClean="0">
                <a:solidFill>
                  <a:srgbClr val="FFFFFF"/>
                </a:solidFill>
              </a:rPr>
              <a:t>Paracyclopodia</a:t>
            </a:r>
            <a:r>
              <a:rPr lang="en-US" sz="1400" i="1" dirty="0" smtClean="0">
                <a:solidFill>
                  <a:srgbClr val="FFFFFF"/>
                </a:solidFill>
              </a:rPr>
              <a:t> sp.) being described by </a:t>
            </a:r>
            <a:r>
              <a:rPr lang="en-US" sz="1400" i="1" dirty="0" err="1" smtClean="0">
                <a:solidFill>
                  <a:srgbClr val="FFFFFF"/>
                </a:solidFill>
              </a:rPr>
              <a:t>Ayodele</a:t>
            </a:r>
            <a:r>
              <a:rPr lang="en-US" sz="1400" i="1" dirty="0" smtClean="0">
                <a:solidFill>
                  <a:srgbClr val="FFFFFF"/>
                </a:solidFill>
              </a:rPr>
              <a:t>; his project has discovered SIX species new to science</a:t>
            </a:r>
            <a:endParaRPr lang="en-US" sz="1400" i="1" dirty="0">
              <a:solidFill>
                <a:srgbClr val="FFFFFF"/>
              </a:solidFill>
            </a:endParaRPr>
          </a:p>
        </p:txBody>
      </p:sp>
      <p:cxnSp>
        <p:nvCxnSpPr>
          <p:cNvPr id="15" name="Straight Arrow Connector 14"/>
          <p:cNvCxnSpPr/>
          <p:nvPr/>
        </p:nvCxnSpPr>
        <p:spPr>
          <a:xfrm flipH="1">
            <a:off x="3886200" y="1600200"/>
            <a:ext cx="3810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400800" y="2133600"/>
            <a:ext cx="425278"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562600" y="3801130"/>
            <a:ext cx="0" cy="38987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9" name="Object 2"/>
          <p:cNvGraphicFramePr>
            <a:graphicFrameLocks noChangeAspect="1"/>
          </p:cNvGraphicFramePr>
          <p:nvPr>
            <p:extLst>
              <p:ext uri="{D42A27DB-BD31-4B8C-83A1-F6EECF244321}">
                <p14:modId xmlns:p14="http://schemas.microsoft.com/office/powerpoint/2010/main" val="2311491925"/>
              </p:ext>
            </p:extLst>
          </p:nvPr>
        </p:nvGraphicFramePr>
        <p:xfrm>
          <a:off x="228599" y="3740838"/>
          <a:ext cx="1752601" cy="1605770"/>
        </p:xfrm>
        <a:graphic>
          <a:graphicData uri="http://schemas.openxmlformats.org/presentationml/2006/ole">
            <mc:AlternateContent xmlns:mc="http://schemas.openxmlformats.org/markup-compatibility/2006">
              <mc:Choice xmlns:v="urn:schemas-microsoft-com:vml" Requires="v">
                <p:oleObj spid="_x0000_s18480" r:id="rId8" imgW="5079365" imgH="4660317" progId="">
                  <p:embed/>
                </p:oleObj>
              </mc:Choice>
              <mc:Fallback>
                <p:oleObj r:id="rId8" imgW="5079365" imgH="4660317"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599" y="3740838"/>
                        <a:ext cx="1752601" cy="1605770"/>
                      </a:xfrm>
                      <a:prstGeom prst="rect">
                        <a:avLst/>
                      </a:prstGeom>
                      <a:noFill/>
                      <a:ln>
                        <a:noFill/>
                      </a:ln>
                      <a:effectLst/>
                    </p:spPr>
                  </p:pic>
                </p:oleObj>
              </mc:Fallback>
            </mc:AlternateContent>
          </a:graphicData>
        </a:graphic>
      </p:graphicFrame>
      <p:graphicFrame>
        <p:nvGraphicFramePr>
          <p:cNvPr id="20" name="Object 3"/>
          <p:cNvGraphicFramePr>
            <a:graphicFrameLocks noChangeAspect="1"/>
          </p:cNvGraphicFramePr>
          <p:nvPr>
            <p:extLst>
              <p:ext uri="{D42A27DB-BD31-4B8C-83A1-F6EECF244321}">
                <p14:modId xmlns:p14="http://schemas.microsoft.com/office/powerpoint/2010/main" val="749303521"/>
              </p:ext>
            </p:extLst>
          </p:nvPr>
        </p:nvGraphicFramePr>
        <p:xfrm>
          <a:off x="1981200" y="4970869"/>
          <a:ext cx="1371600" cy="1734731"/>
        </p:xfrm>
        <a:graphic>
          <a:graphicData uri="http://schemas.openxmlformats.org/presentationml/2006/ole">
            <mc:AlternateContent xmlns:mc="http://schemas.openxmlformats.org/markup-compatibility/2006">
              <mc:Choice xmlns:v="urn:schemas-microsoft-com:vml" Requires="v">
                <p:oleObj spid="_x0000_s18481" r:id="rId10" imgW="6349206" imgH="8203175" progId="">
                  <p:embed/>
                </p:oleObj>
              </mc:Choice>
              <mc:Fallback>
                <p:oleObj r:id="rId10" imgW="6349206" imgH="8203175"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1200" y="4970869"/>
                        <a:ext cx="1371600" cy="1734731"/>
                      </a:xfrm>
                      <a:prstGeom prst="rect">
                        <a:avLst/>
                      </a:prstGeom>
                      <a:noFill/>
                      <a:ln>
                        <a:noFill/>
                      </a:ln>
                      <a:effectLst/>
                    </p:spPr>
                  </p:pic>
                </p:oleObj>
              </mc:Fallback>
            </mc:AlternateContent>
          </a:graphicData>
        </a:graphic>
      </p:graphicFrame>
      <p:pic>
        <p:nvPicPr>
          <p:cNvPr id="21" name="Picture 6" descr="http://images.travelpod.com/users/jacobsims/1.1247660896.entrance-to-carlsbad-caverns.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8599" y="5334000"/>
            <a:ext cx="1781685" cy="133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C:\Users\WKUUSER\Desktop\Untitled-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81200" y="3743980"/>
            <a:ext cx="1371600" cy="140029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a:xfrm flipH="1">
            <a:off x="3415553" y="4114800"/>
            <a:ext cx="3810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7379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1">
                <a:tint val="55000"/>
                <a:satMod val="300000"/>
              </a:schemeClr>
            </a:gs>
            <a:gs pos="40000">
              <a:schemeClr val="bg1">
                <a:tint val="65000"/>
                <a:satMod val="300000"/>
              </a:schemeClr>
            </a:gs>
            <a:gs pos="100000">
              <a:schemeClr val="bg1">
                <a:shade val="65000"/>
                <a:satMod val="300000"/>
              </a:schemeClr>
            </a:gs>
          </a:gsLst>
          <a:path path="circle">
            <a:fillToRect l="65000" b="98000"/>
          </a:path>
        </a:gradFill>
        <a:effectLst/>
      </p:bgPr>
    </p:bg>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0" y="76200"/>
            <a:ext cx="8686800" cy="639763"/>
          </a:xfrm>
        </p:spPr>
        <p:txBody>
          <a:bodyPr>
            <a:normAutofit fontScale="90000"/>
          </a:bodyPr>
          <a:lstStyle/>
          <a:p>
            <a:pPr algn="ctr" eaLnBrk="1" hangingPunct="1"/>
            <a:r>
              <a:rPr lang="en-US" sz="3200" dirty="0" smtClean="0">
                <a:solidFill>
                  <a:schemeClr val="bg1"/>
                </a:solidFill>
              </a:rPr>
              <a:t>Undergraduate Research with Dr. Dick</a:t>
            </a:r>
            <a:br>
              <a:rPr lang="en-US" sz="3200" dirty="0" smtClean="0">
                <a:solidFill>
                  <a:schemeClr val="bg1"/>
                </a:solidFill>
              </a:rPr>
            </a:br>
            <a:r>
              <a:rPr lang="en-US" sz="1600" dirty="0" smtClean="0">
                <a:solidFill>
                  <a:schemeClr val="bg1"/>
                </a:solidFill>
                <a:hlinkClick r:id="rId3"/>
              </a:rPr>
              <a:t>contact me</a:t>
            </a:r>
            <a:r>
              <a:rPr lang="en-US" sz="1600" dirty="0" smtClean="0">
                <a:solidFill>
                  <a:schemeClr val="bg1"/>
                </a:solidFill>
              </a:rPr>
              <a:t> if you are interested in research</a:t>
            </a:r>
          </a:p>
        </p:txBody>
      </p:sp>
      <p:sp>
        <p:nvSpPr>
          <p:cNvPr id="5127" name="TextBox 11"/>
          <p:cNvSpPr txBox="1">
            <a:spLocks noChangeArrowheads="1"/>
          </p:cNvSpPr>
          <p:nvPr/>
        </p:nvSpPr>
        <p:spPr bwMode="auto">
          <a:xfrm>
            <a:off x="4249134" y="907656"/>
            <a:ext cx="39131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smtClean="0">
                <a:solidFill>
                  <a:srgbClr val="FFFFFF"/>
                </a:solidFill>
              </a:rPr>
              <a:t>Mr. Eric Stamper working on samples of parasites from bats of Ecuador</a:t>
            </a:r>
            <a:endParaRPr lang="en-US" sz="1400" i="1" dirty="0">
              <a:solidFill>
                <a:srgbClr val="FFFFFF"/>
              </a:solidFill>
            </a:endParaRPr>
          </a:p>
        </p:txBody>
      </p:sp>
      <p:sp>
        <p:nvSpPr>
          <p:cNvPr id="5128" name="TextBox 12"/>
          <p:cNvSpPr txBox="1">
            <a:spLocks noChangeArrowheads="1"/>
          </p:cNvSpPr>
          <p:nvPr/>
        </p:nvSpPr>
        <p:spPr bwMode="auto">
          <a:xfrm>
            <a:off x="838200" y="6182380"/>
            <a:ext cx="441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smtClean="0">
                <a:solidFill>
                  <a:srgbClr val="FFFFFF"/>
                </a:solidFill>
              </a:rPr>
              <a:t>Ms. Hillary Jones presenting results of her NSF-REU research project at Western Kentucky University</a:t>
            </a:r>
            <a:endParaRPr lang="en-US" sz="1400" i="1" dirty="0">
              <a:solidFill>
                <a:srgbClr val="FFFFFF"/>
              </a:solidFill>
            </a:endParaRPr>
          </a:p>
        </p:txBody>
      </p:sp>
      <p:pic>
        <p:nvPicPr>
          <p:cNvPr id="2050" name="Picture 2" descr="C:\Users\WKUUSER\Desktop\Lab Pics 2011\IMG_5883_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849" y="887768"/>
            <a:ext cx="4038429" cy="26936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DicksPics_2012.02.07\WKU REU Presentation_5aug10\IMG_4929_sm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3944683"/>
            <a:ext cx="3848100" cy="275139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DicksPics_2012.02.07\UGRBP REU trip_10jul10\IMG_4896_sma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4600" y="1479766"/>
            <a:ext cx="2705100" cy="236425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a:off x="4369308" y="1524000"/>
            <a:ext cx="3810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603922" y="6096000"/>
            <a:ext cx="425278"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1" name="TextBox 11"/>
          <p:cNvSpPr txBox="1">
            <a:spLocks noChangeArrowheads="1"/>
          </p:cNvSpPr>
          <p:nvPr/>
        </p:nvSpPr>
        <p:spPr bwMode="auto">
          <a:xfrm>
            <a:off x="4369308" y="2362200"/>
            <a:ext cx="203149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smtClean="0">
                <a:solidFill>
                  <a:srgbClr val="FFFFFF"/>
                </a:solidFill>
              </a:rPr>
              <a:t>An insectivorous red bat (</a:t>
            </a:r>
            <a:r>
              <a:rPr lang="en-US" sz="1400" i="1" dirty="0" err="1" smtClean="0">
                <a:solidFill>
                  <a:srgbClr val="FFFFFF"/>
                </a:solidFill>
              </a:rPr>
              <a:t>Lasiurus</a:t>
            </a:r>
            <a:r>
              <a:rPr lang="en-US" sz="1400" i="1" dirty="0" smtClean="0">
                <a:solidFill>
                  <a:srgbClr val="FFFFFF"/>
                </a:solidFill>
              </a:rPr>
              <a:t> borealis) captured at WKU’s Upper Green River Biological Preserve</a:t>
            </a:r>
            <a:endParaRPr lang="en-US" sz="1400" i="1" dirty="0">
              <a:solidFill>
                <a:srgbClr val="FFFFFF"/>
              </a:solidFill>
            </a:endParaRPr>
          </a:p>
        </p:txBody>
      </p:sp>
      <p:cxnSp>
        <p:nvCxnSpPr>
          <p:cNvPr id="22" name="Straight Arrow Connector 21"/>
          <p:cNvCxnSpPr/>
          <p:nvPr/>
        </p:nvCxnSpPr>
        <p:spPr>
          <a:xfrm>
            <a:off x="5715000" y="3581400"/>
            <a:ext cx="425278"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2054" name="Picture 6" descr="C:\Users\WKUUSER\Desktop\wing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50" y="3733800"/>
            <a:ext cx="2732064" cy="236220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11"/>
          <p:cNvSpPr txBox="1">
            <a:spLocks noChangeArrowheads="1"/>
          </p:cNvSpPr>
          <p:nvPr/>
        </p:nvSpPr>
        <p:spPr bwMode="auto">
          <a:xfrm>
            <a:off x="2895600" y="4038600"/>
            <a:ext cx="198120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smtClean="0">
                <a:solidFill>
                  <a:srgbClr val="FFFFFF"/>
                </a:solidFill>
              </a:rPr>
              <a:t>Bat flies are highly specialized parasites, with many interesting adaptations for living on bats.  Shorter and narrower - an evolutionary trend in vestigial bat fly wings</a:t>
            </a:r>
            <a:endParaRPr lang="en-US" sz="1400" i="1" dirty="0">
              <a:solidFill>
                <a:srgbClr val="FFFFFF"/>
              </a:solidFill>
            </a:endParaRPr>
          </a:p>
        </p:txBody>
      </p:sp>
      <p:cxnSp>
        <p:nvCxnSpPr>
          <p:cNvPr id="51" name="Straight Arrow Connector 50"/>
          <p:cNvCxnSpPr/>
          <p:nvPr/>
        </p:nvCxnSpPr>
        <p:spPr>
          <a:xfrm flipH="1">
            <a:off x="3048000" y="3944683"/>
            <a:ext cx="3810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1056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25400"/>
            <a:ext cx="8686800" cy="1066800"/>
          </a:xfrm>
        </p:spPr>
        <p:txBody>
          <a:bodyPr>
            <a:normAutofit/>
          </a:bodyPr>
          <a:lstStyle/>
          <a:p>
            <a:pPr marL="0" indent="0" algn="r">
              <a:buNone/>
            </a:pPr>
            <a:r>
              <a:rPr lang="en-US" sz="2800" dirty="0" smtClean="0">
                <a:solidFill>
                  <a:schemeClr val="bg1"/>
                </a:solidFill>
                <a:latin typeface="Arial" pitchFamily="34" charset="0"/>
                <a:cs typeface="Arial" pitchFamily="34" charset="0"/>
              </a:rPr>
              <a:t>Chandrakanth Emani, Ph.D. </a:t>
            </a:r>
            <a:br>
              <a:rPr lang="en-US" sz="2800" dirty="0" smtClean="0">
                <a:solidFill>
                  <a:schemeClr val="bg1"/>
                </a:solidFill>
                <a:latin typeface="Arial" pitchFamily="34" charset="0"/>
                <a:cs typeface="Arial" pitchFamily="34" charset="0"/>
              </a:rPr>
            </a:br>
            <a:r>
              <a:rPr lang="en-US" sz="2200" dirty="0" smtClean="0">
                <a:solidFill>
                  <a:schemeClr val="bg1"/>
                </a:solidFill>
                <a:latin typeface="Arial" pitchFamily="34" charset="0"/>
                <a:cs typeface="Arial" pitchFamily="34" charset="0"/>
              </a:rPr>
              <a:t>Assistant Professor of Plant Molecular Biology &amp; Biotechnology</a:t>
            </a:r>
            <a:endParaRPr lang="en-US" sz="2200" dirty="0">
              <a:solidFill>
                <a:schemeClr val="bg1"/>
              </a:solidFill>
              <a:latin typeface="Arial" pitchFamily="34" charset="0"/>
              <a:cs typeface="Arial" pitchFamily="34" charset="0"/>
            </a:endParaRPr>
          </a:p>
        </p:txBody>
      </p:sp>
      <p:sp>
        <p:nvSpPr>
          <p:cNvPr id="4" name="Text Placeholder 3"/>
          <p:cNvSpPr>
            <a:spLocks noGrp="1"/>
          </p:cNvSpPr>
          <p:nvPr>
            <p:ph type="body" sz="half" idx="4294967295"/>
          </p:nvPr>
        </p:nvSpPr>
        <p:spPr>
          <a:xfrm>
            <a:off x="0" y="1143000"/>
            <a:ext cx="6096000" cy="5410200"/>
          </a:xfrm>
        </p:spPr>
        <p:txBody>
          <a:bodyPr>
            <a:normAutofit fontScale="85000" lnSpcReduction="20000"/>
          </a:bodyPr>
          <a:lstStyle/>
          <a:p>
            <a:pPr marL="109728" indent="0" algn="ctr">
              <a:buNone/>
            </a:pPr>
            <a:r>
              <a:rPr lang="en-US" sz="2000" b="1" u="sng" dirty="0" smtClean="0">
                <a:latin typeface="Arial" pitchFamily="34" charset="0"/>
                <a:cs typeface="Arial" pitchFamily="34" charset="0"/>
              </a:rPr>
              <a:t>Bio</a:t>
            </a:r>
          </a:p>
          <a:p>
            <a:r>
              <a:rPr lang="en-US" sz="1500" b="1" dirty="0" smtClean="0">
                <a:latin typeface="Arial" pitchFamily="34" charset="0"/>
                <a:cs typeface="Arial" pitchFamily="34" charset="0"/>
              </a:rPr>
              <a:t>B.Sc. </a:t>
            </a:r>
            <a:r>
              <a:rPr lang="en-US" sz="1500" dirty="0" smtClean="0">
                <a:latin typeface="Arial" pitchFamily="34" charset="0"/>
                <a:cs typeface="Arial" pitchFamily="34" charset="0"/>
              </a:rPr>
              <a:t>- Genetics, Zoology, Chemistry, </a:t>
            </a:r>
            <a:r>
              <a:rPr lang="en-US" sz="1500" dirty="0" err="1" smtClean="0">
                <a:latin typeface="Arial" pitchFamily="34" charset="0"/>
                <a:cs typeface="Arial" pitchFamily="34" charset="0"/>
              </a:rPr>
              <a:t>Nizam</a:t>
            </a:r>
            <a:r>
              <a:rPr lang="en-US" sz="1500" dirty="0" smtClean="0">
                <a:latin typeface="Arial" pitchFamily="34" charset="0"/>
                <a:cs typeface="Arial" pitchFamily="34" charset="0"/>
              </a:rPr>
              <a:t> College, India, 1989</a:t>
            </a:r>
          </a:p>
          <a:p>
            <a:r>
              <a:rPr lang="en-US" sz="1500" b="1" dirty="0" smtClean="0">
                <a:latin typeface="Arial" pitchFamily="34" charset="0"/>
                <a:cs typeface="Arial" pitchFamily="34" charset="0"/>
              </a:rPr>
              <a:t>M.Sc.</a:t>
            </a:r>
            <a:r>
              <a:rPr lang="en-US" sz="1500" dirty="0" smtClean="0">
                <a:latin typeface="Arial" pitchFamily="34" charset="0"/>
                <a:cs typeface="Arial" pitchFamily="34" charset="0"/>
              </a:rPr>
              <a:t> - Biochemistry, University of </a:t>
            </a:r>
            <a:r>
              <a:rPr lang="en-US" sz="1500" dirty="0" err="1" smtClean="0">
                <a:latin typeface="Arial" pitchFamily="34" charset="0"/>
                <a:cs typeface="Arial" pitchFamily="34" charset="0"/>
              </a:rPr>
              <a:t>Pune</a:t>
            </a:r>
            <a:r>
              <a:rPr lang="en-US" sz="1500" dirty="0" smtClean="0">
                <a:latin typeface="Arial" pitchFamily="34" charset="0"/>
                <a:cs typeface="Arial" pitchFamily="34" charset="0"/>
              </a:rPr>
              <a:t>, India 1991</a:t>
            </a:r>
          </a:p>
          <a:p>
            <a:r>
              <a:rPr lang="en-US" sz="1500" b="1" dirty="0" smtClean="0">
                <a:latin typeface="Arial" pitchFamily="34" charset="0"/>
                <a:cs typeface="Arial" pitchFamily="34" charset="0"/>
              </a:rPr>
              <a:t>Ph.D.</a:t>
            </a:r>
            <a:r>
              <a:rPr lang="en-US" sz="1500" dirty="0" smtClean="0">
                <a:latin typeface="Arial" pitchFamily="34" charset="0"/>
                <a:cs typeface="Arial" pitchFamily="34" charset="0"/>
              </a:rPr>
              <a:t> - Plant Molecular Genetics, Osmania University, India, 1997</a:t>
            </a:r>
          </a:p>
          <a:p>
            <a:pPr algn="ctr"/>
            <a:endParaRPr lang="en-US" sz="1500" b="1" dirty="0" smtClean="0">
              <a:effectLst/>
              <a:latin typeface="Arial" pitchFamily="34" charset="0"/>
              <a:cs typeface="Arial" pitchFamily="34" charset="0"/>
            </a:endParaRPr>
          </a:p>
          <a:p>
            <a:pPr marL="109728" indent="0" algn="ctr">
              <a:buNone/>
            </a:pPr>
            <a:r>
              <a:rPr lang="en-US" sz="1800" b="1" u="sng" dirty="0" smtClean="0">
                <a:effectLst/>
                <a:latin typeface="Arial" pitchFamily="34" charset="0"/>
                <a:cs typeface="Arial" pitchFamily="34" charset="0"/>
              </a:rPr>
              <a:t>Courses</a:t>
            </a:r>
          </a:p>
          <a:p>
            <a:r>
              <a:rPr lang="en-US" sz="1500" dirty="0" smtClean="0">
                <a:latin typeface="Arial" pitchFamily="34" charset="0"/>
                <a:cs typeface="Arial" pitchFamily="34" charset="0"/>
              </a:rPr>
              <a:t>Bio 312 – Bioinformatics</a:t>
            </a:r>
          </a:p>
          <a:p>
            <a:r>
              <a:rPr lang="en-US" sz="1500" dirty="0" smtClean="0">
                <a:latin typeface="Arial" pitchFamily="34" charset="0"/>
                <a:cs typeface="Arial" pitchFamily="34" charset="0"/>
              </a:rPr>
              <a:t>Bio 327 - Genetics</a:t>
            </a:r>
          </a:p>
          <a:p>
            <a:r>
              <a:rPr lang="en-US" sz="1500" dirty="0" smtClean="0">
                <a:latin typeface="Arial" pitchFamily="34" charset="0"/>
                <a:cs typeface="Arial" pitchFamily="34" charset="0"/>
              </a:rPr>
              <a:t>Bio 350 – Introduction to Recombinant Gene Technology</a:t>
            </a:r>
          </a:p>
          <a:p>
            <a:r>
              <a:rPr lang="en-US" sz="1500" dirty="0" smtClean="0">
                <a:latin typeface="Arial" pitchFamily="34" charset="0"/>
                <a:cs typeface="Arial" pitchFamily="34" charset="0"/>
              </a:rPr>
              <a:t>Bio 399 – Research Methods in Biology</a:t>
            </a:r>
          </a:p>
          <a:p>
            <a:r>
              <a:rPr lang="en-US" sz="1500" dirty="0" smtClean="0">
                <a:latin typeface="Arial" pitchFamily="34" charset="0"/>
                <a:cs typeface="Arial" pitchFamily="34" charset="0"/>
              </a:rPr>
              <a:t>Bio 412 – Laboratory Cell Biology</a:t>
            </a:r>
          </a:p>
          <a:p>
            <a:r>
              <a:rPr lang="en-US" sz="1500" dirty="0" smtClean="0">
                <a:latin typeface="Arial" pitchFamily="34" charset="0"/>
                <a:cs typeface="Arial" pitchFamily="34" charset="0"/>
              </a:rPr>
              <a:t>Bio 447 – Laboratory Biochemistry</a:t>
            </a:r>
          </a:p>
          <a:p>
            <a:r>
              <a:rPr lang="en-US" sz="1500" dirty="0" smtClean="0">
                <a:latin typeface="Arial" pitchFamily="34" charset="0"/>
                <a:cs typeface="Arial" pitchFamily="34" charset="0"/>
              </a:rPr>
              <a:t>Bio 450 – Recombinant Gene Technology</a:t>
            </a:r>
          </a:p>
          <a:p>
            <a:r>
              <a:rPr lang="en-US" sz="1500" dirty="0" smtClean="0">
                <a:latin typeface="Arial" pitchFamily="34" charset="0"/>
                <a:cs typeface="Arial" pitchFamily="34" charset="0"/>
              </a:rPr>
              <a:t>Bio 495 – Molecular Genetics</a:t>
            </a:r>
          </a:p>
          <a:p>
            <a:r>
              <a:rPr lang="en-US" sz="1500" dirty="0" smtClean="0">
                <a:latin typeface="Arial" pitchFamily="34" charset="0"/>
                <a:cs typeface="Arial" pitchFamily="34" charset="0"/>
              </a:rPr>
              <a:t>Bio 496 – Plant Biotechnology</a:t>
            </a:r>
          </a:p>
          <a:p>
            <a:endParaRPr lang="en-US" dirty="0" smtClean="0">
              <a:latin typeface="Arial" pitchFamily="34" charset="0"/>
              <a:cs typeface="Arial" pitchFamily="34" charset="0"/>
            </a:endParaRPr>
          </a:p>
          <a:p>
            <a:pPr marL="109728" indent="0" algn="ctr">
              <a:buNone/>
            </a:pPr>
            <a:r>
              <a:rPr lang="en-US" sz="1600" b="1" u="sng" dirty="0" smtClean="0">
                <a:effectLst/>
                <a:latin typeface="Arial" pitchFamily="34" charset="0"/>
                <a:cs typeface="Arial" pitchFamily="34" charset="0"/>
              </a:rPr>
              <a:t>Research</a:t>
            </a:r>
          </a:p>
          <a:p>
            <a:r>
              <a:rPr lang="en-US" sz="1500" b="1" dirty="0" smtClean="0">
                <a:latin typeface="Arial" pitchFamily="34" charset="0"/>
                <a:cs typeface="Arial" pitchFamily="34" charset="0"/>
              </a:rPr>
              <a:t>Plant Genetic Engineering:</a:t>
            </a:r>
            <a:r>
              <a:rPr lang="en-US" sz="1500" dirty="0" smtClean="0">
                <a:latin typeface="Arial" pitchFamily="34" charset="0"/>
                <a:cs typeface="Arial" pitchFamily="34" charset="0"/>
              </a:rPr>
              <a:t> Engineering sorghum and Indian beech for biofuel usage.</a:t>
            </a:r>
          </a:p>
          <a:p>
            <a:r>
              <a:rPr lang="en-US" sz="1500" b="1" dirty="0" smtClean="0">
                <a:latin typeface="Arial" pitchFamily="34" charset="0"/>
                <a:cs typeface="Arial" pitchFamily="34" charset="0"/>
              </a:rPr>
              <a:t>Plant Molecular Biology: </a:t>
            </a:r>
            <a:r>
              <a:rPr lang="en-US" sz="1500" dirty="0" smtClean="0">
                <a:latin typeface="Arial" pitchFamily="34" charset="0"/>
                <a:cs typeface="Arial" pitchFamily="34" charset="0"/>
              </a:rPr>
              <a:t>Molecular basis of non-neuronal acetylcholine expression in bamboo</a:t>
            </a:r>
            <a:endParaRPr lang="en-US" sz="1500" b="1" dirty="0" smtClean="0">
              <a:latin typeface="Arial" pitchFamily="34" charset="0"/>
              <a:cs typeface="Arial" pitchFamily="34" charset="0"/>
            </a:endParaRPr>
          </a:p>
          <a:p>
            <a:r>
              <a:rPr lang="en-US" sz="1500" b="1" dirty="0" smtClean="0">
                <a:latin typeface="Arial" pitchFamily="34" charset="0"/>
                <a:cs typeface="Arial" pitchFamily="34" charset="0"/>
              </a:rPr>
              <a:t>Molecular Evolution</a:t>
            </a:r>
            <a:r>
              <a:rPr lang="en-US" sz="1500" dirty="0" smtClean="0">
                <a:latin typeface="Arial" pitchFamily="34" charset="0"/>
                <a:cs typeface="Arial" pitchFamily="34" charset="0"/>
              </a:rPr>
              <a:t>: </a:t>
            </a:r>
            <a:r>
              <a:rPr lang="en-US" sz="1500" dirty="0">
                <a:latin typeface="Arial" pitchFamily="34" charset="0"/>
                <a:cs typeface="Arial" pitchFamily="34" charset="0"/>
              </a:rPr>
              <a:t>T</a:t>
            </a:r>
            <a:r>
              <a:rPr lang="en-US" sz="1500" dirty="0" smtClean="0">
                <a:latin typeface="Arial" pitchFamily="34" charset="0"/>
                <a:cs typeface="Arial" pitchFamily="34" charset="0"/>
              </a:rPr>
              <a:t>racing the evolution of seed proteins and ribosomal domains </a:t>
            </a:r>
            <a:r>
              <a:rPr lang="en-US" sz="1500" i="1" dirty="0" smtClean="0">
                <a:latin typeface="Arial" pitchFamily="34" charset="0"/>
                <a:cs typeface="Arial" pitchFamily="34" charset="0"/>
              </a:rPr>
              <a:t>in </a:t>
            </a:r>
            <a:r>
              <a:rPr lang="en-US" sz="1500" i="1" dirty="0" err="1" smtClean="0">
                <a:latin typeface="Arial" pitchFamily="34" charset="0"/>
                <a:cs typeface="Arial" pitchFamily="34" charset="0"/>
              </a:rPr>
              <a:t>silico</a:t>
            </a:r>
            <a:r>
              <a:rPr lang="en-US" sz="1500" i="1" dirty="0" smtClean="0">
                <a:latin typeface="Arial" pitchFamily="34" charset="0"/>
                <a:cs typeface="Arial" pitchFamily="34" charset="0"/>
              </a:rPr>
              <a:t> </a:t>
            </a:r>
          </a:p>
          <a:p>
            <a:r>
              <a:rPr lang="en-US" sz="1500" b="1" dirty="0" smtClean="0">
                <a:latin typeface="Arial" pitchFamily="34" charset="0"/>
                <a:cs typeface="Arial" pitchFamily="34" charset="0"/>
              </a:rPr>
              <a:t>Biology Education: </a:t>
            </a:r>
            <a:r>
              <a:rPr lang="en-US" sz="1500" dirty="0" smtClean="0">
                <a:latin typeface="Arial" pitchFamily="34" charset="0"/>
                <a:cs typeface="Arial" pitchFamily="34" charset="0"/>
              </a:rPr>
              <a:t>Using episodic science history to educate the general public on scientific process and scientific thinking</a:t>
            </a:r>
            <a:endParaRPr lang="en-US" sz="1500" dirty="0">
              <a:latin typeface="Arial" pitchFamily="34" charset="0"/>
              <a:cs typeface="Arial" pitchFamily="34" charset="0"/>
            </a:endParaRPr>
          </a:p>
          <a:p>
            <a:endParaRPr lang="en-US" dirty="0">
              <a:solidFill>
                <a:srgbClr val="000099"/>
              </a:solidFill>
              <a:latin typeface="Arial" pitchFamily="34" charset="0"/>
              <a:cs typeface="Arial" pitchFamily="34" charset="0"/>
            </a:endParaRPr>
          </a:p>
        </p:txBody>
      </p:sp>
      <p:pic>
        <p:nvPicPr>
          <p:cNvPr id="5" name="Picture 4" descr="Emani Chandra.jpg"/>
          <p:cNvPicPr>
            <a:picLocks noChangeAspect="1"/>
          </p:cNvPicPr>
          <p:nvPr/>
        </p:nvPicPr>
        <p:blipFill>
          <a:blip r:embed="rId2" cstate="print"/>
          <a:stretch>
            <a:fillRect/>
          </a:stretch>
        </p:blipFill>
        <p:spPr>
          <a:xfrm>
            <a:off x="6096000" y="1828800"/>
            <a:ext cx="2895600" cy="3564934"/>
          </a:xfrm>
          <a:prstGeom prst="rect">
            <a:avLst/>
          </a:prstGeom>
        </p:spPr>
      </p:pic>
    </p:spTree>
    <p:extLst>
      <p:ext uri="{BB962C8B-B14F-4D97-AF65-F5344CB8AC3E}">
        <p14:creationId xmlns:p14="http://schemas.microsoft.com/office/powerpoint/2010/main" val="36205625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152400"/>
            <a:ext cx="8229600" cy="563563"/>
          </a:xfrm>
        </p:spPr>
        <p:txBody>
          <a:bodyPr>
            <a:noAutofit/>
          </a:bodyPr>
          <a:lstStyle/>
          <a:p>
            <a:r>
              <a:rPr lang="en-US" sz="3600" b="1" dirty="0" smtClean="0">
                <a:solidFill>
                  <a:schemeClr val="tx1"/>
                </a:solidFill>
                <a:latin typeface="Arial" pitchFamily="34" charset="0"/>
                <a:cs typeface="Arial" pitchFamily="34" charset="0"/>
              </a:rPr>
              <a:t>Research by Dr. </a:t>
            </a:r>
            <a:r>
              <a:rPr lang="en-US" sz="3600" b="1" dirty="0" err="1" smtClean="0">
                <a:solidFill>
                  <a:schemeClr val="tx1"/>
                </a:solidFill>
                <a:latin typeface="Arial" pitchFamily="34" charset="0"/>
                <a:cs typeface="Arial" pitchFamily="34" charset="0"/>
              </a:rPr>
              <a:t>Emani</a:t>
            </a:r>
            <a:endParaRPr lang="en-US" sz="3600" b="1" dirty="0">
              <a:solidFill>
                <a:schemeClr val="tx1"/>
              </a:solidFill>
              <a:latin typeface="Arial" pitchFamily="34" charset="0"/>
              <a:cs typeface="Arial" pitchFamily="34" charset="0"/>
            </a:endParaRPr>
          </a:p>
        </p:txBody>
      </p:sp>
      <p:sp>
        <p:nvSpPr>
          <p:cNvPr id="8" name="Title 4"/>
          <p:cNvSpPr txBox="1">
            <a:spLocks/>
          </p:cNvSpPr>
          <p:nvPr/>
        </p:nvSpPr>
        <p:spPr>
          <a:xfrm>
            <a:off x="0" y="685800"/>
            <a:ext cx="2057400" cy="1828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latin typeface="Arial" pitchFamily="34" charset="0"/>
                <a:cs typeface="Arial" pitchFamily="34" charset="0"/>
              </a:rPr>
              <a:t>Plant Genetic Engineering</a:t>
            </a:r>
          </a:p>
          <a:p>
            <a:r>
              <a:rPr lang="en-US" sz="1400" b="1" dirty="0" smtClean="0">
                <a:latin typeface="Arial" pitchFamily="34" charset="0"/>
                <a:cs typeface="Arial" pitchFamily="34" charset="0"/>
              </a:rPr>
              <a:t>Engineering sorghum with a </a:t>
            </a:r>
            <a:r>
              <a:rPr lang="en-US" sz="1400" b="1" dirty="0" err="1" smtClean="0">
                <a:latin typeface="Arial" pitchFamily="34" charset="0"/>
                <a:cs typeface="Arial" pitchFamily="34" charset="0"/>
              </a:rPr>
              <a:t>cellulase</a:t>
            </a:r>
            <a:r>
              <a:rPr lang="en-US" sz="1400" b="1" dirty="0" smtClean="0">
                <a:latin typeface="Arial" pitchFamily="34" charset="0"/>
                <a:cs typeface="Arial" pitchFamily="34" charset="0"/>
              </a:rPr>
              <a:t> gene from </a:t>
            </a:r>
            <a:r>
              <a:rPr lang="en-US" sz="1400" b="1" dirty="0" err="1" smtClean="0">
                <a:latin typeface="Arial" pitchFamily="34" charset="0"/>
                <a:cs typeface="Arial" pitchFamily="34" charset="0"/>
              </a:rPr>
              <a:t>Acidothermus</a:t>
            </a:r>
            <a:r>
              <a:rPr lang="en-US" sz="1400" b="1" dirty="0" smtClean="0">
                <a:latin typeface="Arial" pitchFamily="34" charset="0"/>
                <a:cs typeface="Arial" pitchFamily="34" charset="0"/>
              </a:rPr>
              <a:t> </a:t>
            </a:r>
            <a:r>
              <a:rPr lang="en-US" sz="1400" b="1" dirty="0" err="1" smtClean="0">
                <a:latin typeface="Arial" pitchFamily="34" charset="0"/>
                <a:cs typeface="Arial" pitchFamily="34" charset="0"/>
              </a:rPr>
              <a:t>cellulyticus</a:t>
            </a:r>
            <a:r>
              <a:rPr lang="en-US" sz="1400" b="1" dirty="0" smtClean="0">
                <a:latin typeface="Arial" pitchFamily="34" charset="0"/>
                <a:cs typeface="Arial" pitchFamily="34" charset="0"/>
              </a:rPr>
              <a:t> for biofuel usage</a:t>
            </a:r>
            <a:endParaRPr lang="en-US" sz="1800" b="1" dirty="0">
              <a:latin typeface="Arial" pitchFamily="34" charset="0"/>
              <a:cs typeface="Arial"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762" y="2438400"/>
            <a:ext cx="1290638" cy="193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4"/>
          <p:cNvSpPr txBox="1">
            <a:spLocks/>
          </p:cNvSpPr>
          <p:nvPr/>
        </p:nvSpPr>
        <p:spPr>
          <a:xfrm>
            <a:off x="0" y="4419600"/>
            <a:ext cx="20574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latin typeface="Arial" pitchFamily="34" charset="0"/>
                <a:cs typeface="Arial" pitchFamily="34" charset="0"/>
              </a:rPr>
              <a:t>Engineering Indian Beech to manipulate oil content for biofuel and medicinal usage</a:t>
            </a:r>
            <a:endParaRPr lang="en-US" sz="1800" b="1" dirty="0">
              <a:latin typeface="Arial" pitchFamily="34" charset="0"/>
              <a:cs typeface="Arial" pitchFamily="34"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267" y="5410200"/>
            <a:ext cx="1687628" cy="126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4"/>
          <p:cNvSpPr txBox="1">
            <a:spLocks/>
          </p:cNvSpPr>
          <p:nvPr/>
        </p:nvSpPr>
        <p:spPr>
          <a:xfrm>
            <a:off x="2133600" y="762000"/>
            <a:ext cx="2057400" cy="2286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latin typeface="Arial" pitchFamily="34" charset="0"/>
                <a:cs typeface="Arial" pitchFamily="34" charset="0"/>
              </a:rPr>
              <a:t>Plant Molecular Biology</a:t>
            </a:r>
          </a:p>
          <a:p>
            <a:r>
              <a:rPr lang="en-US" sz="1400" b="1" dirty="0" smtClean="0">
                <a:latin typeface="Arial" pitchFamily="34" charset="0"/>
                <a:cs typeface="Arial" pitchFamily="34" charset="0"/>
              </a:rPr>
              <a:t>Developing a genetic transformation system in bamboo to understand the molecular basis of non-neuronal acetylcholine expression</a:t>
            </a:r>
            <a:endParaRPr lang="en-US" sz="1800" b="1" dirty="0">
              <a:latin typeface="Arial" pitchFamily="34" charset="0"/>
              <a:cs typeface="Arial" pitchFamily="34" charset="0"/>
            </a:endParaRP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6417" y="3124200"/>
            <a:ext cx="1924584"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7900" y="4899259"/>
            <a:ext cx="1943100" cy="186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4"/>
          <p:cNvSpPr txBox="1">
            <a:spLocks/>
          </p:cNvSpPr>
          <p:nvPr/>
        </p:nvSpPr>
        <p:spPr>
          <a:xfrm>
            <a:off x="4343400" y="762000"/>
            <a:ext cx="2057400" cy="2286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latin typeface="Arial" pitchFamily="34" charset="0"/>
                <a:cs typeface="Arial" pitchFamily="34" charset="0"/>
              </a:rPr>
              <a:t>Molecular Evolution</a:t>
            </a:r>
          </a:p>
          <a:p>
            <a:r>
              <a:rPr lang="en-US" sz="1400" b="1" dirty="0" smtClean="0">
                <a:latin typeface="Arial" pitchFamily="34" charset="0"/>
                <a:cs typeface="Arial" pitchFamily="34" charset="0"/>
              </a:rPr>
              <a:t>Tracing the evolution of seed proteins for the </a:t>
            </a:r>
            <a:r>
              <a:rPr lang="en-US" sz="1400" b="1" dirty="0" err="1" smtClean="0">
                <a:latin typeface="Arial" pitchFamily="34" charset="0"/>
                <a:cs typeface="Arial" pitchFamily="34" charset="0"/>
              </a:rPr>
              <a:t>cupin</a:t>
            </a:r>
            <a:r>
              <a:rPr lang="en-US" sz="1400" b="1" dirty="0" smtClean="0">
                <a:latin typeface="Arial" pitchFamily="34" charset="0"/>
                <a:cs typeface="Arial" pitchFamily="34" charset="0"/>
              </a:rPr>
              <a:t> domains </a:t>
            </a:r>
            <a:r>
              <a:rPr lang="en-US" sz="1400" b="1" i="1" dirty="0" smtClean="0">
                <a:latin typeface="Arial" pitchFamily="34" charset="0"/>
                <a:cs typeface="Arial" pitchFamily="34" charset="0"/>
              </a:rPr>
              <a:t>in </a:t>
            </a:r>
            <a:r>
              <a:rPr lang="en-US" sz="1400" b="1" i="1" dirty="0" err="1" smtClean="0">
                <a:latin typeface="Arial" pitchFamily="34" charset="0"/>
                <a:cs typeface="Arial" pitchFamily="34" charset="0"/>
              </a:rPr>
              <a:t>silico</a:t>
            </a:r>
            <a:r>
              <a:rPr lang="en-US" sz="1400" b="1" dirty="0" smtClean="0">
                <a:latin typeface="Arial" pitchFamily="34" charset="0"/>
                <a:cs typeface="Arial" pitchFamily="34" charset="0"/>
              </a:rPr>
              <a:t> to examine structural and functional features for nutritional improvement</a:t>
            </a:r>
            <a:endParaRPr lang="en-US" sz="1800" b="1" dirty="0">
              <a:latin typeface="Arial" pitchFamily="34" charset="0"/>
              <a:cs typeface="Arial" pitchFamily="34" charset="0"/>
            </a:endParaRPr>
          </a:p>
        </p:txBody>
      </p:sp>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3844" y="3124200"/>
            <a:ext cx="2331756"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4"/>
          <p:cNvSpPr txBox="1">
            <a:spLocks/>
          </p:cNvSpPr>
          <p:nvPr/>
        </p:nvSpPr>
        <p:spPr>
          <a:xfrm>
            <a:off x="4572000" y="4648200"/>
            <a:ext cx="20574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latin typeface="Arial" pitchFamily="34" charset="0"/>
                <a:cs typeface="Arial" pitchFamily="34" charset="0"/>
              </a:rPr>
              <a:t>Tracing the evolution of ribosomal domains </a:t>
            </a:r>
            <a:r>
              <a:rPr lang="en-US" sz="1400" b="1" i="1" dirty="0" smtClean="0">
                <a:latin typeface="Arial" pitchFamily="34" charset="0"/>
                <a:cs typeface="Arial" pitchFamily="34" charset="0"/>
              </a:rPr>
              <a:t>in </a:t>
            </a:r>
            <a:r>
              <a:rPr lang="en-US" sz="1400" b="1" i="1" dirty="0" err="1" smtClean="0">
                <a:latin typeface="Arial" pitchFamily="34" charset="0"/>
                <a:cs typeface="Arial" pitchFamily="34" charset="0"/>
              </a:rPr>
              <a:t>silico</a:t>
            </a:r>
            <a:r>
              <a:rPr lang="en-US" sz="1400" b="1" dirty="0" smtClean="0">
                <a:latin typeface="Arial" pitchFamily="34" charset="0"/>
                <a:cs typeface="Arial" pitchFamily="34" charset="0"/>
              </a:rPr>
              <a:t> to understand the fundamental processes of the origin of RNA and Life</a:t>
            </a:r>
            <a:endParaRPr lang="en-US" sz="1800" b="1" dirty="0">
              <a:latin typeface="Arial" pitchFamily="34" charset="0"/>
              <a:cs typeface="Arial" pitchFamily="34" charset="0"/>
            </a:endParaRPr>
          </a:p>
        </p:txBody>
      </p:sp>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0619" y="5851066"/>
            <a:ext cx="1300162" cy="100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4"/>
          <p:cNvSpPr txBox="1">
            <a:spLocks/>
          </p:cNvSpPr>
          <p:nvPr/>
        </p:nvSpPr>
        <p:spPr>
          <a:xfrm>
            <a:off x="6934200" y="838200"/>
            <a:ext cx="2057400" cy="2286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latin typeface="Arial" pitchFamily="34" charset="0"/>
                <a:cs typeface="Arial" pitchFamily="34" charset="0"/>
              </a:rPr>
              <a:t>Biology Education</a:t>
            </a:r>
          </a:p>
          <a:p>
            <a:r>
              <a:rPr lang="en-US" sz="1400" b="1" dirty="0" smtClean="0">
                <a:latin typeface="Arial" pitchFamily="34" charset="0"/>
                <a:cs typeface="Arial" pitchFamily="34" charset="0"/>
              </a:rPr>
              <a:t>Using episodic history in science to instill the scientific thought process in classroom and educating the general public about scientific method and scientific thinking</a:t>
            </a:r>
            <a:endParaRPr lang="en-US" sz="1800" b="1" dirty="0">
              <a:latin typeface="Arial" pitchFamily="34" charset="0"/>
              <a:cs typeface="Arial" pitchFamily="34" charset="0"/>
            </a:endParaRPr>
          </a:p>
        </p:txBody>
      </p:sp>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2800" y="3280810"/>
            <a:ext cx="1638612" cy="1900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0094" y="5383983"/>
            <a:ext cx="2019300" cy="131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27095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868362"/>
          </a:xfrm>
        </p:spPr>
        <p:txBody>
          <a:bodyPr>
            <a:normAutofit fontScale="90000"/>
          </a:bodyPr>
          <a:lstStyle/>
          <a:p>
            <a:r>
              <a:rPr lang="en-US" dirty="0" smtClean="0">
                <a:solidFill>
                  <a:schemeClr val="tx1"/>
                </a:solidFill>
                <a:latin typeface="Arial" pitchFamily="34" charset="0"/>
                <a:cs typeface="Arial" pitchFamily="34" charset="0"/>
              </a:rPr>
              <a:t>Graduate Research with Dr. </a:t>
            </a:r>
            <a:r>
              <a:rPr lang="en-US" dirty="0" err="1" smtClean="0">
                <a:solidFill>
                  <a:schemeClr val="tx1"/>
                </a:solidFill>
                <a:latin typeface="Arial" pitchFamily="34" charset="0"/>
                <a:cs typeface="Arial" pitchFamily="34" charset="0"/>
              </a:rPr>
              <a:t>Emani</a:t>
            </a:r>
            <a:endParaRPr lang="en-US" dirty="0">
              <a:solidFill>
                <a:schemeClr val="tx1"/>
              </a:solidFill>
              <a:latin typeface="Arial" pitchFamily="34" charset="0"/>
              <a:cs typeface="Arial" pitchFamily="34" charset="0"/>
            </a:endParaRPr>
          </a:p>
        </p:txBody>
      </p:sp>
      <p:sp>
        <p:nvSpPr>
          <p:cNvPr id="6" name="Content Placeholder 3"/>
          <p:cNvSpPr>
            <a:spLocks noGrp="1"/>
          </p:cNvSpPr>
          <p:nvPr>
            <p:ph sz="half" idx="4294967295"/>
          </p:nvPr>
        </p:nvSpPr>
        <p:spPr>
          <a:xfrm>
            <a:off x="0" y="1417638"/>
            <a:ext cx="4953000" cy="4525962"/>
          </a:xfrm>
        </p:spPr>
        <p:txBody>
          <a:bodyPr>
            <a:noAutofit/>
          </a:bodyPr>
          <a:lstStyle/>
          <a:p>
            <a:r>
              <a:rPr lang="en-US" sz="1800" b="1" dirty="0" smtClean="0">
                <a:latin typeface="Arial" pitchFamily="34" charset="0"/>
                <a:cs typeface="Arial" pitchFamily="34" charset="0"/>
              </a:rPr>
              <a:t>Opportunities exist for graduate students to work in a research incubator setting at the Center for Business Research at Owensboro where Dr. </a:t>
            </a:r>
            <a:r>
              <a:rPr lang="en-US" sz="1800" b="1" dirty="0" err="1" smtClean="0">
                <a:latin typeface="Arial" pitchFamily="34" charset="0"/>
                <a:cs typeface="Arial" pitchFamily="34" charset="0"/>
              </a:rPr>
              <a:t>Emani’s</a:t>
            </a:r>
            <a:r>
              <a:rPr lang="en-US" sz="1800" b="1" dirty="0" smtClean="0">
                <a:latin typeface="Arial" pitchFamily="34" charset="0"/>
                <a:cs typeface="Arial" pitchFamily="34" charset="0"/>
              </a:rPr>
              <a:t> lab is housed</a:t>
            </a:r>
          </a:p>
          <a:p>
            <a:endParaRPr lang="en-US" sz="1800" b="1" dirty="0">
              <a:latin typeface="Arial" pitchFamily="34" charset="0"/>
              <a:cs typeface="Arial" pitchFamily="34" charset="0"/>
            </a:endParaRPr>
          </a:p>
          <a:p>
            <a:r>
              <a:rPr lang="en-US" sz="1800" b="1" dirty="0" smtClean="0">
                <a:latin typeface="Arial" pitchFamily="34" charset="0"/>
                <a:cs typeface="Arial" pitchFamily="34" charset="0"/>
              </a:rPr>
              <a:t>Students will have real-world experiences with biotechnology companies and labs within the research incubator</a:t>
            </a:r>
          </a:p>
          <a:p>
            <a:endParaRPr lang="en-US" sz="1800" b="1" dirty="0" smtClean="0">
              <a:latin typeface="Arial" pitchFamily="34" charset="0"/>
              <a:cs typeface="Arial" pitchFamily="34" charset="0"/>
            </a:endParaRPr>
          </a:p>
          <a:p>
            <a:r>
              <a:rPr lang="en-US" sz="1800" b="1" dirty="0" smtClean="0">
                <a:latin typeface="Arial" pitchFamily="34" charset="0"/>
                <a:cs typeface="Arial" pitchFamily="34" charset="0"/>
              </a:rPr>
              <a:t>Research projects with Dr. Emani will be in the areas of </a:t>
            </a:r>
            <a:r>
              <a:rPr lang="en-US" sz="1800" b="1" u="sng" dirty="0" smtClean="0">
                <a:latin typeface="Arial" pitchFamily="34" charset="0"/>
                <a:cs typeface="Arial" pitchFamily="34" charset="0"/>
              </a:rPr>
              <a:t>plant genetic engineering in sorghum, bamboo and </a:t>
            </a:r>
            <a:r>
              <a:rPr lang="en-US" sz="1800" b="1" u="sng" dirty="0">
                <a:latin typeface="Arial" pitchFamily="34" charset="0"/>
                <a:cs typeface="Arial" pitchFamily="34" charset="0"/>
              </a:rPr>
              <a:t>I</a:t>
            </a:r>
            <a:r>
              <a:rPr lang="en-US" sz="1800" b="1" u="sng" dirty="0" smtClean="0">
                <a:latin typeface="Arial" pitchFamily="34" charset="0"/>
                <a:cs typeface="Arial" pitchFamily="34" charset="0"/>
              </a:rPr>
              <a:t>ndian beech</a:t>
            </a:r>
            <a:r>
              <a:rPr lang="en-US" sz="1800" b="1" dirty="0" smtClean="0">
                <a:latin typeface="Arial" pitchFamily="34" charset="0"/>
                <a:cs typeface="Arial" pitchFamily="34" charset="0"/>
              </a:rPr>
              <a:t>, and plant molecular evolution involving </a:t>
            </a:r>
            <a:r>
              <a:rPr lang="en-US" sz="1800" b="1" u="sng" dirty="0" err="1" smtClean="0">
                <a:latin typeface="Arial" pitchFamily="34" charset="0"/>
                <a:cs typeface="Arial" pitchFamily="34" charset="0"/>
              </a:rPr>
              <a:t>bioinformatic</a:t>
            </a:r>
            <a:r>
              <a:rPr lang="en-US" sz="1800" b="1" u="sng" dirty="0" smtClean="0">
                <a:latin typeface="Arial" pitchFamily="34" charset="0"/>
                <a:cs typeface="Arial" pitchFamily="34" charset="0"/>
              </a:rPr>
              <a:t> analysis of seed proteins and ribosomal domains</a:t>
            </a:r>
            <a:endParaRPr lang="en-US" sz="1800" b="1" u="sng" dirty="0">
              <a:latin typeface="Arial" pitchFamily="34" charset="0"/>
              <a:cs typeface="Arial"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2438400"/>
            <a:ext cx="3048000" cy="2283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066800"/>
            <a:ext cx="288607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4953000"/>
            <a:ext cx="27432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53707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715962"/>
          </a:xfrm>
        </p:spPr>
        <p:txBody>
          <a:bodyPr>
            <a:normAutofit fontScale="90000"/>
          </a:bodyPr>
          <a:lstStyle/>
          <a:p>
            <a:r>
              <a:rPr lang="en-US" sz="3600" dirty="0" smtClean="0">
                <a:solidFill>
                  <a:schemeClr val="tx1"/>
                </a:solidFill>
                <a:latin typeface="Arial" pitchFamily="34" charset="0"/>
                <a:cs typeface="Arial" pitchFamily="34" charset="0"/>
              </a:rPr>
              <a:t>Undergraduate Research with Dr. </a:t>
            </a:r>
            <a:r>
              <a:rPr lang="en-US" sz="3600" dirty="0" err="1" smtClean="0">
                <a:solidFill>
                  <a:schemeClr val="tx1"/>
                </a:solidFill>
                <a:latin typeface="Arial" pitchFamily="34" charset="0"/>
                <a:cs typeface="Arial" pitchFamily="34" charset="0"/>
              </a:rPr>
              <a:t>Emani</a:t>
            </a:r>
            <a:endParaRPr lang="en-US" sz="3600" dirty="0">
              <a:solidFill>
                <a:schemeClr val="tx1"/>
              </a:solidFill>
              <a:latin typeface="Arial" pitchFamily="34" charset="0"/>
              <a:cs typeface="Arial" pitchFamily="34" charset="0"/>
            </a:endParaRPr>
          </a:p>
        </p:txBody>
      </p:sp>
      <p:sp>
        <p:nvSpPr>
          <p:cNvPr id="3" name="Content Placeholder 2"/>
          <p:cNvSpPr>
            <a:spLocks noGrp="1"/>
          </p:cNvSpPr>
          <p:nvPr>
            <p:ph sz="half" idx="4294967295"/>
          </p:nvPr>
        </p:nvSpPr>
        <p:spPr>
          <a:xfrm>
            <a:off x="0" y="1066800"/>
            <a:ext cx="8686800" cy="4525963"/>
          </a:xfrm>
        </p:spPr>
        <p:txBody>
          <a:bodyPr>
            <a:noAutofit/>
          </a:bodyPr>
          <a:lstStyle/>
          <a:p>
            <a:r>
              <a:rPr lang="en-US" sz="1600" b="1" dirty="0" smtClean="0">
                <a:latin typeface="Arial" pitchFamily="34" charset="0"/>
                <a:cs typeface="Arial" pitchFamily="34" charset="0"/>
              </a:rPr>
              <a:t>Angela </a:t>
            </a:r>
            <a:r>
              <a:rPr lang="en-US" sz="1600" b="1" dirty="0" err="1" smtClean="0">
                <a:latin typeface="Arial" pitchFamily="34" charset="0"/>
                <a:cs typeface="Arial" pitchFamily="34" charset="0"/>
              </a:rPr>
              <a:t>Shouse</a:t>
            </a:r>
            <a:r>
              <a:rPr lang="en-US" sz="1600" dirty="0" smtClean="0">
                <a:latin typeface="Arial" pitchFamily="34" charset="0"/>
                <a:cs typeface="Arial" pitchFamily="34" charset="0"/>
              </a:rPr>
              <a:t> (graduated, Spring 2011) – Molecular and epistemological basis of polycystic kidney disease by </a:t>
            </a:r>
            <a:r>
              <a:rPr lang="en-US" sz="1600" i="1" dirty="0" smtClean="0">
                <a:latin typeface="Arial" pitchFamily="34" charset="0"/>
                <a:cs typeface="Arial" pitchFamily="34" charset="0"/>
              </a:rPr>
              <a:t>in </a:t>
            </a:r>
            <a:r>
              <a:rPr lang="en-US" sz="1600" i="1" dirty="0" err="1" smtClean="0">
                <a:latin typeface="Arial" pitchFamily="34" charset="0"/>
                <a:cs typeface="Arial" pitchFamily="34" charset="0"/>
              </a:rPr>
              <a:t>silico</a:t>
            </a:r>
            <a:r>
              <a:rPr lang="en-US" sz="1600" dirty="0" smtClean="0">
                <a:latin typeface="Arial" pitchFamily="34" charset="0"/>
                <a:cs typeface="Arial" pitchFamily="34" charset="0"/>
              </a:rPr>
              <a:t> analysis of the PKD-1 gene</a:t>
            </a:r>
          </a:p>
          <a:p>
            <a:pPr marL="0" indent="0">
              <a:buNone/>
            </a:pPr>
            <a:endParaRPr lang="en-US" sz="1600" dirty="0" smtClean="0">
              <a:latin typeface="Arial" pitchFamily="34" charset="0"/>
              <a:cs typeface="Arial" pitchFamily="34" charset="0"/>
            </a:endParaRPr>
          </a:p>
          <a:p>
            <a:r>
              <a:rPr lang="en-US" sz="1600" b="1" dirty="0" smtClean="0">
                <a:latin typeface="Arial" pitchFamily="34" charset="0"/>
                <a:cs typeface="Arial" pitchFamily="34" charset="0"/>
              </a:rPr>
              <a:t>Michael Alstott </a:t>
            </a:r>
            <a:r>
              <a:rPr lang="en-US" sz="1600" dirty="0" smtClean="0">
                <a:latin typeface="Arial" pitchFamily="34" charset="0"/>
                <a:cs typeface="Arial" pitchFamily="34" charset="0"/>
              </a:rPr>
              <a:t>(graduated, Fall 2011) – The molecular evolution of plant </a:t>
            </a:r>
            <a:r>
              <a:rPr lang="en-US" sz="1600" dirty="0" err="1" smtClean="0">
                <a:latin typeface="Arial" pitchFamily="34" charset="0"/>
                <a:cs typeface="Arial" pitchFamily="34" charset="0"/>
              </a:rPr>
              <a:t>cellulase</a:t>
            </a:r>
            <a:r>
              <a:rPr lang="en-US" sz="1600" dirty="0" smtClean="0">
                <a:latin typeface="Arial" pitchFamily="34" charset="0"/>
                <a:cs typeface="Arial" pitchFamily="34" charset="0"/>
              </a:rPr>
              <a:t> genes</a:t>
            </a:r>
          </a:p>
          <a:p>
            <a:endParaRPr lang="en-US" sz="1600" dirty="0">
              <a:latin typeface="Arial" pitchFamily="34" charset="0"/>
              <a:cs typeface="Arial" pitchFamily="34" charset="0"/>
            </a:endParaRPr>
          </a:p>
          <a:p>
            <a:r>
              <a:rPr lang="en-US" sz="1600" b="1" dirty="0" smtClean="0">
                <a:latin typeface="Arial" pitchFamily="34" charset="0"/>
                <a:cs typeface="Arial" pitchFamily="34" charset="0"/>
              </a:rPr>
              <a:t>Joey Guinto</a:t>
            </a:r>
            <a:r>
              <a:rPr lang="en-US" sz="1600" dirty="0" smtClean="0">
                <a:latin typeface="Arial" pitchFamily="34" charset="0"/>
                <a:cs typeface="Arial" pitchFamily="34" charset="0"/>
              </a:rPr>
              <a:t> (Senior, currently working in lab as a student researcher with the RCAP grant) – Assessing the genetics of asthma through </a:t>
            </a:r>
            <a:r>
              <a:rPr lang="en-US" sz="1600" i="1" dirty="0" smtClean="0">
                <a:latin typeface="Arial" pitchFamily="34" charset="0"/>
                <a:cs typeface="Arial" pitchFamily="34" charset="0"/>
              </a:rPr>
              <a:t>in </a:t>
            </a:r>
            <a:r>
              <a:rPr lang="en-US" sz="1600" i="1" dirty="0" err="1" smtClean="0">
                <a:latin typeface="Arial" pitchFamily="34" charset="0"/>
                <a:cs typeface="Arial" pitchFamily="34" charset="0"/>
              </a:rPr>
              <a:t>silico</a:t>
            </a:r>
            <a:r>
              <a:rPr lang="en-US" sz="1600" i="1" dirty="0" smtClean="0">
                <a:latin typeface="Arial" pitchFamily="34" charset="0"/>
                <a:cs typeface="Arial" pitchFamily="34" charset="0"/>
              </a:rPr>
              <a:t> </a:t>
            </a:r>
            <a:r>
              <a:rPr lang="en-US" sz="1600" dirty="0" smtClean="0">
                <a:latin typeface="Arial" pitchFamily="34" charset="0"/>
                <a:cs typeface="Arial" pitchFamily="34" charset="0"/>
              </a:rPr>
              <a:t>analysis of a cow and human G protein-coupled receptor for asthma susceptibility </a:t>
            </a:r>
          </a:p>
          <a:p>
            <a:pPr marL="0" indent="0">
              <a:buNone/>
            </a:pPr>
            <a:endParaRPr lang="en-US" sz="1600" dirty="0" smtClean="0">
              <a:latin typeface="Arial" pitchFamily="34" charset="0"/>
              <a:cs typeface="Arial" pitchFamily="34" charset="0"/>
            </a:endParaRPr>
          </a:p>
          <a:p>
            <a:r>
              <a:rPr lang="en-US" sz="1600" b="1" dirty="0" smtClean="0">
                <a:latin typeface="Arial" pitchFamily="34" charset="0"/>
                <a:cs typeface="Arial" pitchFamily="34" charset="0"/>
              </a:rPr>
              <a:t>Andrew Burkhalter </a:t>
            </a:r>
            <a:r>
              <a:rPr lang="en-US" sz="1600" dirty="0" smtClean="0">
                <a:latin typeface="Arial" pitchFamily="34" charset="0"/>
                <a:cs typeface="Arial" pitchFamily="34" charset="0"/>
              </a:rPr>
              <a:t>(Senior) – Molecular evolution of a protein related to HIV</a:t>
            </a:r>
          </a:p>
          <a:p>
            <a:pPr marL="0" indent="0">
              <a:buNone/>
            </a:pPr>
            <a:endParaRPr lang="en-US" sz="1600" dirty="0" smtClean="0">
              <a:latin typeface="Arial" pitchFamily="34" charset="0"/>
              <a:cs typeface="Arial" pitchFamily="34" charset="0"/>
            </a:endParaRPr>
          </a:p>
          <a:p>
            <a:r>
              <a:rPr lang="en-US" sz="1600" b="1" dirty="0" smtClean="0">
                <a:latin typeface="Arial" pitchFamily="34" charset="0"/>
                <a:cs typeface="Arial" pitchFamily="34" charset="0"/>
              </a:rPr>
              <a:t>Joseph Early </a:t>
            </a:r>
            <a:r>
              <a:rPr lang="en-US" sz="1600" dirty="0" smtClean="0">
                <a:latin typeface="Arial" pitchFamily="34" charset="0"/>
                <a:cs typeface="Arial" pitchFamily="34" charset="0"/>
              </a:rPr>
              <a:t>(Senior) –</a:t>
            </a:r>
            <a:r>
              <a:rPr lang="en-US" sz="1600" b="1" dirty="0" smtClean="0">
                <a:latin typeface="Arial" pitchFamily="34" charset="0"/>
                <a:cs typeface="Arial" pitchFamily="34" charset="0"/>
              </a:rPr>
              <a:t> </a:t>
            </a:r>
            <a:r>
              <a:rPr lang="en-US" sz="1600" dirty="0" smtClean="0">
                <a:latin typeface="Arial" pitchFamily="34" charset="0"/>
                <a:cs typeface="Arial" pitchFamily="34" charset="0"/>
              </a:rPr>
              <a:t>Genetic engineering of a GFP gene in soybean and examining the efficacy of dicot and monocot promoters</a:t>
            </a:r>
            <a:endParaRPr lang="en-US" sz="1600" b="1" dirty="0" smtClean="0">
              <a:latin typeface="Arial" pitchFamily="34" charset="0"/>
              <a:cs typeface="Arial" pitchFamily="34" charset="0"/>
            </a:endParaRPr>
          </a:p>
          <a:p>
            <a:pPr marL="0" indent="0">
              <a:buNone/>
            </a:pPr>
            <a:endParaRPr lang="en-US" sz="1600" dirty="0" smtClean="0">
              <a:latin typeface="Arial" pitchFamily="34" charset="0"/>
              <a:cs typeface="Arial" pitchFamily="34" charset="0"/>
            </a:endParaRPr>
          </a:p>
          <a:p>
            <a:r>
              <a:rPr lang="en-US" sz="1600" b="1" dirty="0" smtClean="0">
                <a:latin typeface="Arial" pitchFamily="34" charset="0"/>
                <a:cs typeface="Arial" pitchFamily="34" charset="0"/>
              </a:rPr>
              <a:t>Kendall Wedding</a:t>
            </a:r>
            <a:r>
              <a:rPr lang="en-US" sz="1600" dirty="0" smtClean="0">
                <a:latin typeface="Arial" pitchFamily="34" charset="0"/>
                <a:cs typeface="Arial" pitchFamily="34" charset="0"/>
              </a:rPr>
              <a:t> (Senior) – </a:t>
            </a:r>
            <a:r>
              <a:rPr lang="en-US" sz="1600" i="1" dirty="0" smtClean="0">
                <a:latin typeface="Arial" pitchFamily="34" charset="0"/>
                <a:cs typeface="Arial" pitchFamily="34" charset="0"/>
              </a:rPr>
              <a:t>In </a:t>
            </a:r>
            <a:r>
              <a:rPr lang="en-US" sz="1600" i="1" dirty="0" err="1" smtClean="0">
                <a:latin typeface="Arial" pitchFamily="34" charset="0"/>
                <a:cs typeface="Arial" pitchFamily="34" charset="0"/>
              </a:rPr>
              <a:t>silico</a:t>
            </a:r>
            <a:r>
              <a:rPr lang="en-US" sz="1600" dirty="0" smtClean="0">
                <a:latin typeface="Arial" pitchFamily="34" charset="0"/>
                <a:cs typeface="Arial" pitchFamily="34" charset="0"/>
              </a:rPr>
              <a:t> analysis of a protein related to </a:t>
            </a:r>
            <a:r>
              <a:rPr lang="en-US" sz="1600" dirty="0" err="1" smtClean="0">
                <a:latin typeface="Arial" pitchFamily="34" charset="0"/>
                <a:cs typeface="Arial" pitchFamily="34" charset="0"/>
              </a:rPr>
              <a:t>rheumotoid</a:t>
            </a:r>
            <a:r>
              <a:rPr lang="en-US" sz="1600" dirty="0" smtClean="0">
                <a:latin typeface="Arial" pitchFamily="34" charset="0"/>
                <a:cs typeface="Arial" pitchFamily="34" charset="0"/>
              </a:rPr>
              <a:t> disease common to horses and humans</a:t>
            </a:r>
          </a:p>
          <a:p>
            <a:pPr marL="0" indent="0">
              <a:buNone/>
            </a:pPr>
            <a:endParaRPr lang="en-US" sz="1600" dirty="0" smtClean="0">
              <a:latin typeface="Arial" pitchFamily="34" charset="0"/>
              <a:cs typeface="Arial" pitchFamily="34" charset="0"/>
            </a:endParaRPr>
          </a:p>
          <a:p>
            <a:r>
              <a:rPr lang="en-US" sz="1600" b="1" dirty="0" smtClean="0">
                <a:latin typeface="Arial" pitchFamily="34" charset="0"/>
                <a:cs typeface="Arial" pitchFamily="34" charset="0"/>
              </a:rPr>
              <a:t>Chelsea </a:t>
            </a:r>
            <a:r>
              <a:rPr lang="en-US" sz="1600" b="1" dirty="0" err="1" smtClean="0">
                <a:latin typeface="Arial" pitchFamily="34" charset="0"/>
                <a:cs typeface="Arial" pitchFamily="34" charset="0"/>
              </a:rPr>
              <a:t>Zingg</a:t>
            </a:r>
            <a:r>
              <a:rPr lang="en-US" sz="1600" b="1" dirty="0" smtClean="0">
                <a:latin typeface="Arial" pitchFamily="34" charset="0"/>
                <a:cs typeface="Arial" pitchFamily="34" charset="0"/>
              </a:rPr>
              <a:t> </a:t>
            </a:r>
            <a:r>
              <a:rPr lang="en-US" sz="1600" dirty="0" smtClean="0">
                <a:latin typeface="Arial" pitchFamily="34" charset="0"/>
                <a:cs typeface="Arial" pitchFamily="34" charset="0"/>
              </a:rPr>
              <a:t>(Senior) – A literature review on culturally significant botanicals and their biotechnological applications</a:t>
            </a:r>
          </a:p>
          <a:p>
            <a:endParaRPr lang="en-US" sz="1600" dirty="0" smtClean="0">
              <a:solidFill>
                <a:srgbClr val="000099"/>
              </a:solidFill>
              <a:latin typeface="Arial" pitchFamily="34" charset="0"/>
              <a:cs typeface="Arial" pitchFamily="34" charset="0"/>
            </a:endParaRPr>
          </a:p>
          <a:p>
            <a:endParaRPr lang="en-US" sz="1600" dirty="0" smtClean="0">
              <a:solidFill>
                <a:srgbClr val="000099"/>
              </a:solidFill>
              <a:latin typeface="Arial" pitchFamily="34" charset="0"/>
              <a:cs typeface="Arial" pitchFamily="34" charset="0"/>
            </a:endParaRPr>
          </a:p>
        </p:txBody>
      </p:sp>
    </p:spTree>
    <p:extLst>
      <p:ext uri="{BB962C8B-B14F-4D97-AF65-F5344CB8AC3E}">
        <p14:creationId xmlns:p14="http://schemas.microsoft.com/office/powerpoint/2010/main" val="2613339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032250" y="273050"/>
            <a:ext cx="5111750" cy="6584950"/>
          </a:xfrm>
        </p:spPr>
        <p:txBody>
          <a:bodyPr/>
          <a:lstStyle/>
          <a:p>
            <a:pPr marL="0" indent="0" algn="r">
              <a:buNone/>
            </a:pPr>
            <a:r>
              <a:rPr lang="en-US" b="1" dirty="0" smtClean="0">
                <a:solidFill>
                  <a:schemeClr val="bg1"/>
                </a:solidFill>
              </a:rPr>
              <a:t>Blaine Ferrell, Ph.D.</a:t>
            </a:r>
            <a:br>
              <a:rPr lang="en-US" b="1" dirty="0" smtClean="0">
                <a:solidFill>
                  <a:schemeClr val="bg1"/>
                </a:solidFill>
              </a:rPr>
            </a:br>
            <a:r>
              <a:rPr lang="en-US" b="1" dirty="0" smtClean="0">
                <a:solidFill>
                  <a:schemeClr val="bg1"/>
                </a:solidFill>
              </a:rPr>
              <a:t>Louisiana State University</a:t>
            </a:r>
            <a:br>
              <a:rPr lang="en-US" b="1" dirty="0" smtClean="0">
                <a:solidFill>
                  <a:schemeClr val="bg1"/>
                </a:solidFill>
              </a:rPr>
            </a:br>
            <a:r>
              <a:rPr lang="en-US" b="1" dirty="0" smtClean="0">
                <a:solidFill>
                  <a:schemeClr val="bg1"/>
                </a:solidFill>
              </a:rPr>
              <a:t>Professor</a:t>
            </a:r>
            <a:endParaRPr lang="en-US" b="1" dirty="0">
              <a:solidFill>
                <a:schemeClr val="bg1"/>
              </a:solidFill>
            </a:endParaRPr>
          </a:p>
        </p:txBody>
      </p:sp>
      <p:sp>
        <p:nvSpPr>
          <p:cNvPr id="4" name="Text Placeholder 3"/>
          <p:cNvSpPr>
            <a:spLocks noGrp="1"/>
          </p:cNvSpPr>
          <p:nvPr>
            <p:ph type="body" sz="half" idx="4294967295"/>
          </p:nvPr>
        </p:nvSpPr>
        <p:spPr>
          <a:xfrm>
            <a:off x="0" y="152400"/>
            <a:ext cx="3657600" cy="6324600"/>
          </a:xfrm>
        </p:spPr>
        <p:txBody>
          <a:bodyPr>
            <a:normAutofit fontScale="77500" lnSpcReduction="20000"/>
          </a:bodyPr>
          <a:lstStyle/>
          <a:p>
            <a:pPr marL="109728" indent="0" algn="ctr">
              <a:buNone/>
            </a:pPr>
            <a:endParaRPr lang="en-US" dirty="0" smtClean="0"/>
          </a:p>
          <a:p>
            <a:pPr marL="109728" indent="0" algn="ctr">
              <a:buNone/>
            </a:pPr>
            <a:endParaRPr lang="en-US" dirty="0"/>
          </a:p>
          <a:p>
            <a:pPr marL="109728" indent="0" algn="ctr">
              <a:buNone/>
            </a:pPr>
            <a:r>
              <a:rPr lang="en-US" dirty="0" smtClean="0"/>
              <a:t>                                      </a:t>
            </a:r>
          </a:p>
          <a:p>
            <a:pPr marL="109728" indent="0" algn="ctr">
              <a:buNone/>
            </a:pPr>
            <a:r>
              <a:rPr lang="en-US" b="1" u="sng" dirty="0" smtClean="0">
                <a:effectLst/>
              </a:rPr>
              <a:t>Courses</a:t>
            </a:r>
          </a:p>
          <a:p>
            <a:r>
              <a:rPr lang="en-US" dirty="0" smtClean="0"/>
              <a:t>BIOL 321 Comparative Anatomy</a:t>
            </a:r>
          </a:p>
          <a:p>
            <a:endParaRPr lang="en-US" dirty="0" smtClean="0"/>
          </a:p>
          <a:p>
            <a:pPr marL="109728" indent="0" algn="ctr">
              <a:buNone/>
            </a:pPr>
            <a:r>
              <a:rPr lang="en-US" b="1" u="sng" dirty="0" smtClean="0">
                <a:effectLst/>
              </a:rPr>
              <a:t>Research</a:t>
            </a:r>
          </a:p>
          <a:p>
            <a:r>
              <a:rPr lang="en-US" dirty="0" smtClean="0"/>
              <a:t>My research interests are related to circadian rhythms in insects and birds.  I am an ornithologist, so when I retire this fall, I plan on doing some research with birds again.</a:t>
            </a:r>
          </a:p>
          <a:p>
            <a:r>
              <a:rPr lang="en-US" dirty="0" smtClean="0"/>
              <a:t>I am PI on a USDA/ARS cooperator agreement for $833,000 per year.</a:t>
            </a:r>
          </a:p>
          <a:p>
            <a:pPr marL="109728" indent="0">
              <a:buNone/>
            </a:pPr>
            <a:r>
              <a:rPr lang="en-US" dirty="0" smtClean="0"/>
              <a:t/>
            </a:r>
            <a:br>
              <a:rPr lang="en-US" dirty="0" smtClean="0"/>
            </a:br>
            <a:endParaRPr lang="en-US" dirty="0" smtClean="0"/>
          </a:p>
          <a:p>
            <a:endParaRPr lang="en-US" dirty="0"/>
          </a:p>
          <a:p>
            <a:endParaRPr lang="en-US" dirty="0"/>
          </a:p>
        </p:txBody>
      </p:sp>
      <p:pic>
        <p:nvPicPr>
          <p:cNvPr id="11266" name="Picture 2"/>
          <p:cNvPicPr>
            <a:picLocks noChangeAspect="1" noChangeArrowheads="1"/>
          </p:cNvPicPr>
          <p:nvPr/>
        </p:nvPicPr>
        <p:blipFill>
          <a:blip r:embed="rId2" cstate="print"/>
          <a:srcRect/>
          <a:stretch>
            <a:fillRect/>
          </a:stretch>
        </p:blipFill>
        <p:spPr bwMode="auto">
          <a:xfrm>
            <a:off x="5334000" y="1524000"/>
            <a:ext cx="2381250" cy="3000375"/>
          </a:xfrm>
          <a:prstGeom prst="rect">
            <a:avLst/>
          </a:prstGeom>
          <a:noFill/>
          <a:ln w="9525">
            <a:noFill/>
            <a:miter lim="800000"/>
            <a:headEnd/>
            <a:tailEnd/>
          </a:ln>
        </p:spPr>
      </p:pic>
      <p:sp>
        <p:nvSpPr>
          <p:cNvPr id="5" name="TextBox 4"/>
          <p:cNvSpPr txBox="1"/>
          <p:nvPr/>
        </p:nvSpPr>
        <p:spPr>
          <a:xfrm>
            <a:off x="4724400" y="4648200"/>
            <a:ext cx="4191000" cy="2031325"/>
          </a:xfrm>
          <a:prstGeom prst="rect">
            <a:avLst/>
          </a:prstGeom>
          <a:noFill/>
        </p:spPr>
        <p:txBody>
          <a:bodyPr wrap="square" rtlCol="0">
            <a:spAutoFit/>
          </a:bodyPr>
          <a:lstStyle/>
          <a:p>
            <a:pPr algn="ctr"/>
            <a:r>
              <a:rPr lang="en-US" b="1" u="sng" dirty="0"/>
              <a:t>Bio</a:t>
            </a:r>
          </a:p>
          <a:p>
            <a:r>
              <a:rPr lang="en-US" b="1" dirty="0"/>
              <a:t>Ph.D.</a:t>
            </a:r>
            <a:r>
              <a:rPr lang="en-US" dirty="0"/>
              <a:t> - Zoology and Entomology – Louisiana State University, Baton Rouge, LA</a:t>
            </a:r>
          </a:p>
          <a:p>
            <a:r>
              <a:rPr lang="en-US" b="1" dirty="0"/>
              <a:t>M.S.</a:t>
            </a:r>
            <a:r>
              <a:rPr lang="en-US" dirty="0"/>
              <a:t> - Biology – Western Kentucky University, Bowling Green, KY            </a:t>
            </a:r>
          </a:p>
        </p:txBody>
      </p:sp>
    </p:spTree>
    <p:extLst>
      <p:ext uri="{BB962C8B-B14F-4D97-AF65-F5344CB8AC3E}">
        <p14:creationId xmlns:p14="http://schemas.microsoft.com/office/powerpoint/2010/main" val="22263023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032250" y="0"/>
            <a:ext cx="5111750" cy="6126163"/>
          </a:xfrm>
        </p:spPr>
        <p:txBody>
          <a:bodyPr>
            <a:normAutofit fontScale="70000" lnSpcReduction="20000"/>
          </a:bodyPr>
          <a:lstStyle/>
          <a:p>
            <a:pPr marL="0" indent="0" algn="r">
              <a:buNone/>
            </a:pPr>
            <a:r>
              <a:rPr lang="en-US" sz="4100" b="1" dirty="0" smtClean="0">
                <a:solidFill>
                  <a:schemeClr val="bg1"/>
                </a:solidFill>
              </a:rPr>
              <a:t>Scott Grubbs, Ph.D.</a:t>
            </a:r>
            <a:br>
              <a:rPr lang="en-US" sz="4100" b="1" dirty="0" smtClean="0">
                <a:solidFill>
                  <a:schemeClr val="bg1"/>
                </a:solidFill>
              </a:rPr>
            </a:br>
            <a:r>
              <a:rPr lang="en-US" sz="4100" b="1" dirty="0" smtClean="0">
                <a:solidFill>
                  <a:schemeClr val="bg1"/>
                </a:solidFill>
              </a:rPr>
              <a:t>University of Pittsburgh</a:t>
            </a:r>
            <a:br>
              <a:rPr lang="en-US" sz="4100" b="1" dirty="0" smtClean="0">
                <a:solidFill>
                  <a:schemeClr val="bg1"/>
                </a:solidFill>
              </a:rPr>
            </a:br>
            <a:r>
              <a:rPr lang="en-US" sz="4100" b="1" dirty="0" smtClean="0">
                <a:solidFill>
                  <a:schemeClr val="bg1"/>
                </a:solidFill>
              </a:rPr>
              <a:t>Professor</a:t>
            </a:r>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algn="ctr"/>
            <a:endParaRPr lang="en-US" b="1" dirty="0" smtClean="0"/>
          </a:p>
          <a:p>
            <a:pPr algn="ctr"/>
            <a:endParaRPr lang="en-US" b="1" dirty="0"/>
          </a:p>
          <a:p>
            <a:pPr marL="109728" indent="0" algn="ctr">
              <a:buNone/>
            </a:pPr>
            <a:endParaRPr lang="en-US" b="1" u="sng" dirty="0" smtClean="0"/>
          </a:p>
          <a:p>
            <a:pPr marL="109728" indent="0" algn="ctr">
              <a:buNone/>
            </a:pPr>
            <a:endParaRPr lang="en-US" b="1" u="sng" dirty="0"/>
          </a:p>
          <a:p>
            <a:pPr marL="109728" indent="0" algn="ctr">
              <a:buNone/>
            </a:pPr>
            <a:r>
              <a:rPr lang="en-US" b="1" u="sng" dirty="0" smtClean="0"/>
              <a:t>Bio</a:t>
            </a:r>
            <a:endParaRPr lang="en-US" b="1" u="sng" dirty="0"/>
          </a:p>
          <a:p>
            <a:r>
              <a:rPr lang="en-US" b="1" dirty="0"/>
              <a:t>Ph.D. </a:t>
            </a:r>
            <a:r>
              <a:rPr lang="en-US" dirty="0"/>
              <a:t>- </a:t>
            </a:r>
            <a:r>
              <a:rPr lang="en-US" dirty="0" smtClean="0"/>
              <a:t>1997, </a:t>
            </a:r>
            <a:r>
              <a:rPr lang="en-US" dirty="0"/>
              <a:t>University of Pittsburgh, Department of Biological Sciences</a:t>
            </a:r>
            <a:br>
              <a:rPr lang="en-US" dirty="0"/>
            </a:br>
            <a:r>
              <a:rPr lang="en-US" b="1" dirty="0"/>
              <a:t>B.S. </a:t>
            </a:r>
            <a:r>
              <a:rPr lang="en-US" dirty="0"/>
              <a:t>- 1990, Central Michigan University, Department of Biology</a:t>
            </a:r>
          </a:p>
          <a:p>
            <a:pPr marL="0" indent="0" algn="ctr">
              <a:buNone/>
            </a:pPr>
            <a:endParaRPr lang="en-US" dirty="0"/>
          </a:p>
        </p:txBody>
      </p:sp>
      <p:sp>
        <p:nvSpPr>
          <p:cNvPr id="4" name="Text Placeholder 3"/>
          <p:cNvSpPr>
            <a:spLocks noGrp="1"/>
          </p:cNvSpPr>
          <p:nvPr>
            <p:ph type="body" sz="half" idx="4294967295"/>
          </p:nvPr>
        </p:nvSpPr>
        <p:spPr>
          <a:xfrm>
            <a:off x="0" y="152400"/>
            <a:ext cx="3657600" cy="6324600"/>
          </a:xfrm>
        </p:spPr>
        <p:txBody>
          <a:bodyPr>
            <a:normAutofit fontScale="55000" lnSpcReduction="20000"/>
          </a:bodyPr>
          <a:lstStyle/>
          <a:p>
            <a:endParaRPr lang="en-US" dirty="0" smtClean="0"/>
          </a:p>
          <a:p>
            <a:endParaRPr lang="en-US" dirty="0" smtClean="0"/>
          </a:p>
          <a:p>
            <a:endParaRPr lang="en-US" dirty="0" smtClean="0"/>
          </a:p>
          <a:p>
            <a:pPr marL="109728" indent="0" algn="ctr">
              <a:buNone/>
            </a:pPr>
            <a:r>
              <a:rPr lang="en-US" b="1" u="sng" dirty="0" smtClean="0">
                <a:effectLst/>
              </a:rPr>
              <a:t>Courses</a:t>
            </a:r>
          </a:p>
          <a:p>
            <a:r>
              <a:rPr lang="en-US" dirty="0" smtClean="0"/>
              <a:t>BIOL 122 - Biological Concepts: Evolution, Diversity &amp; Ecology</a:t>
            </a:r>
          </a:p>
          <a:p>
            <a:r>
              <a:rPr lang="en-US" dirty="0" smtClean="0"/>
              <a:t>BIOL 224 - Animal Biology &amp; Diversity</a:t>
            </a:r>
          </a:p>
          <a:p>
            <a:r>
              <a:rPr lang="en-US" dirty="0" smtClean="0"/>
              <a:t>BIOL 405 - Aquatic Insect Diversity</a:t>
            </a:r>
          </a:p>
          <a:p>
            <a:r>
              <a:rPr lang="en-US" dirty="0" smtClean="0"/>
              <a:t>BIOL 497 - Aquatic Field Ecology</a:t>
            </a:r>
          </a:p>
          <a:p>
            <a:r>
              <a:rPr lang="en-US" dirty="0" smtClean="0"/>
              <a:t>BIOL 505 - Aquatic Insect Ecology</a:t>
            </a:r>
          </a:p>
          <a:p>
            <a:endParaRPr lang="en-US" dirty="0" smtClean="0"/>
          </a:p>
          <a:p>
            <a:endParaRPr lang="en-US" dirty="0" smtClean="0"/>
          </a:p>
          <a:p>
            <a:endParaRPr lang="en-US" dirty="0" smtClean="0"/>
          </a:p>
          <a:p>
            <a:pPr marL="109728" indent="0" algn="ctr">
              <a:buNone/>
            </a:pPr>
            <a:r>
              <a:rPr lang="en-US" b="1" u="sng" dirty="0" smtClean="0">
                <a:effectLst/>
              </a:rPr>
              <a:t>Research</a:t>
            </a:r>
          </a:p>
          <a:p>
            <a:r>
              <a:rPr lang="en-US" dirty="0" smtClean="0"/>
              <a:t>Current research in my lab focuses mainly on two themes: (a) food web and nutrient dynamics of </a:t>
            </a:r>
            <a:r>
              <a:rPr lang="en-US" dirty="0" err="1" smtClean="0"/>
              <a:t>karst</a:t>
            </a:r>
            <a:r>
              <a:rPr lang="en-US" dirty="0" smtClean="0"/>
              <a:t> </a:t>
            </a:r>
            <a:r>
              <a:rPr lang="en-US" dirty="0" err="1" smtClean="0"/>
              <a:t>riverine</a:t>
            </a:r>
            <a:r>
              <a:rPr lang="en-US" dirty="0" smtClean="0"/>
              <a:t> watershed and (b) </a:t>
            </a:r>
            <a:r>
              <a:rPr lang="en-US" dirty="0" err="1" smtClean="0"/>
              <a:t>systematics</a:t>
            </a:r>
            <a:r>
              <a:rPr lang="en-US" dirty="0" smtClean="0"/>
              <a:t> and biogeography of stoneflies (order </a:t>
            </a:r>
            <a:r>
              <a:rPr lang="en-US" dirty="0" err="1" smtClean="0"/>
              <a:t>Plecoptera</a:t>
            </a:r>
            <a:r>
              <a:rPr lang="en-US" dirty="0" smtClean="0"/>
              <a:t>).</a:t>
            </a:r>
            <a:endParaRPr lang="en-US" dirty="0"/>
          </a:p>
          <a:p>
            <a:endParaRPr lang="en-US" dirty="0"/>
          </a:p>
        </p:txBody>
      </p:sp>
      <p:pic>
        <p:nvPicPr>
          <p:cNvPr id="12290" name="Picture 2"/>
          <p:cNvPicPr>
            <a:picLocks noChangeAspect="1" noChangeArrowheads="1"/>
          </p:cNvPicPr>
          <p:nvPr/>
        </p:nvPicPr>
        <p:blipFill>
          <a:blip r:embed="rId2" cstate="print"/>
          <a:srcRect/>
          <a:stretch>
            <a:fillRect/>
          </a:stretch>
        </p:blipFill>
        <p:spPr bwMode="auto">
          <a:xfrm>
            <a:off x="5376421" y="1295400"/>
            <a:ext cx="2381250" cy="3000375"/>
          </a:xfrm>
          <a:prstGeom prst="rect">
            <a:avLst/>
          </a:prstGeom>
          <a:noFill/>
          <a:ln w="9525">
            <a:noFill/>
            <a:miter lim="800000"/>
            <a:headEnd/>
            <a:tailEnd/>
          </a:ln>
        </p:spPr>
      </p:pic>
    </p:spTree>
    <p:extLst>
      <p:ext uri="{BB962C8B-B14F-4D97-AF65-F5344CB8AC3E}">
        <p14:creationId xmlns:p14="http://schemas.microsoft.com/office/powerpoint/2010/main" val="22263023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74638"/>
            <a:ext cx="8229600" cy="1143000"/>
          </a:xfrm>
        </p:spPr>
        <p:txBody>
          <a:bodyPr>
            <a:normAutofit/>
          </a:bodyPr>
          <a:lstStyle/>
          <a:p>
            <a:r>
              <a:rPr lang="en-US" dirty="0" smtClean="0">
                <a:solidFill>
                  <a:schemeClr val="bg2"/>
                </a:solidFill>
              </a:rPr>
              <a:t>Research by Dr. Alice</a:t>
            </a:r>
            <a:endParaRPr lang="en-US" dirty="0">
              <a:solidFill>
                <a:schemeClr val="bg2"/>
              </a:solidFill>
            </a:endParaRPr>
          </a:p>
        </p:txBody>
      </p:sp>
      <p:sp>
        <p:nvSpPr>
          <p:cNvPr id="6" name="Content Placeholder 5"/>
          <p:cNvSpPr>
            <a:spLocks noGrp="1"/>
          </p:cNvSpPr>
          <p:nvPr>
            <p:ph sz="half" idx="4294967295"/>
          </p:nvPr>
        </p:nvSpPr>
        <p:spPr>
          <a:xfrm>
            <a:off x="0" y="1219200"/>
            <a:ext cx="4038600" cy="3276600"/>
          </a:xfrm>
        </p:spPr>
        <p:txBody>
          <a:bodyPr>
            <a:noAutofit/>
          </a:bodyPr>
          <a:lstStyle/>
          <a:p>
            <a:r>
              <a:rPr lang="en-US" sz="1400" dirty="0" smtClean="0"/>
              <a:t>I </a:t>
            </a:r>
            <a:r>
              <a:rPr lang="en-US" sz="1400" dirty="0"/>
              <a:t>primarily use molecular techniques, in particular DNA sequencing, to address evolutionary biology questions. These data can be used, for example, to infer evolutionary relationships (phylogeny reconstruction), test hypotheses of hybridization, examine biogeographic patterns, and consider modes of speciation especially in </a:t>
            </a:r>
            <a:r>
              <a:rPr lang="en-US" sz="1400" dirty="0" err="1"/>
              <a:t>polyploid</a:t>
            </a:r>
            <a:r>
              <a:rPr lang="en-US" sz="1400" dirty="0"/>
              <a:t> taxa. I am also interested in systematics of subfamily </a:t>
            </a:r>
            <a:r>
              <a:rPr lang="en-US" sz="1400" dirty="0" err="1"/>
              <a:t>Rosoideae</a:t>
            </a:r>
            <a:r>
              <a:rPr lang="en-US" sz="1400" dirty="0"/>
              <a:t> and the Rose family (</a:t>
            </a:r>
            <a:r>
              <a:rPr lang="en-US" sz="1400" dirty="0" err="1"/>
              <a:t>Rosaceae</a:t>
            </a:r>
            <a:r>
              <a:rPr lang="en-US" sz="1400" dirty="0"/>
              <a:t>), tribe </a:t>
            </a:r>
            <a:r>
              <a:rPr lang="en-US" sz="1400" dirty="0" err="1"/>
              <a:t>Mentheae</a:t>
            </a:r>
            <a:r>
              <a:rPr lang="en-US" sz="1400" dirty="0"/>
              <a:t> of the mint family (</a:t>
            </a:r>
            <a:r>
              <a:rPr lang="en-US" sz="1400" dirty="0" err="1"/>
              <a:t>Lamiaceae</a:t>
            </a:r>
            <a:r>
              <a:rPr lang="en-US" sz="1400" dirty="0"/>
              <a:t>), and subfamily </a:t>
            </a:r>
            <a:r>
              <a:rPr lang="en-US" sz="1400" dirty="0" err="1"/>
              <a:t>Chloridoideae</a:t>
            </a:r>
            <a:r>
              <a:rPr lang="en-US" sz="1400" dirty="0"/>
              <a:t> of the grass family (</a:t>
            </a:r>
            <a:r>
              <a:rPr lang="en-US" sz="1400" dirty="0" err="1"/>
              <a:t>Poaceae</a:t>
            </a:r>
            <a:r>
              <a:rPr lang="en-US" sz="1400" dirty="0"/>
              <a:t>).</a:t>
            </a:r>
          </a:p>
          <a:p>
            <a:endParaRPr lang="en-US" sz="1400" dirty="0"/>
          </a:p>
        </p:txBody>
      </p:sp>
      <p:sp>
        <p:nvSpPr>
          <p:cNvPr id="7" name="Content Placeholder 6"/>
          <p:cNvSpPr>
            <a:spLocks noGrp="1"/>
          </p:cNvSpPr>
          <p:nvPr>
            <p:ph sz="half" idx="4294967295"/>
          </p:nvPr>
        </p:nvSpPr>
        <p:spPr>
          <a:xfrm>
            <a:off x="5105400" y="2895600"/>
            <a:ext cx="4038600" cy="3962400"/>
          </a:xfrm>
        </p:spPr>
        <p:txBody>
          <a:bodyPr>
            <a:normAutofit fontScale="62500" lnSpcReduction="20000"/>
          </a:bodyPr>
          <a:lstStyle/>
          <a:p>
            <a:pPr marL="457200" lvl="1" indent="0">
              <a:buNone/>
            </a:pPr>
            <a:endParaRPr lang="en-US" dirty="0" smtClean="0"/>
          </a:p>
          <a:p>
            <a:pPr marL="457200" lvl="1" indent="0" algn="ctr">
              <a:buNone/>
            </a:pPr>
            <a:r>
              <a:rPr lang="en-US" dirty="0" smtClean="0"/>
              <a:t>Current </a:t>
            </a:r>
            <a:r>
              <a:rPr lang="en-US" dirty="0"/>
              <a:t>Research </a:t>
            </a:r>
            <a:r>
              <a:rPr lang="en-US" dirty="0" smtClean="0"/>
              <a:t>Projects</a:t>
            </a:r>
            <a:r>
              <a:rPr lang="en-US" dirty="0"/>
              <a:t>:</a:t>
            </a:r>
          </a:p>
          <a:p>
            <a:endParaRPr lang="en-US" dirty="0"/>
          </a:p>
          <a:p>
            <a:r>
              <a:rPr lang="en-US" dirty="0"/>
              <a:t>Plant </a:t>
            </a:r>
            <a:r>
              <a:rPr lang="en-US" dirty="0" err="1" smtClean="0"/>
              <a:t>ProtectionResearch</a:t>
            </a:r>
            <a:r>
              <a:rPr lang="en-US" dirty="0" smtClean="0"/>
              <a:t> Institute –"</a:t>
            </a:r>
            <a:r>
              <a:rPr lang="en-US" dirty="0"/>
              <a:t>Taxonomic Status </a:t>
            </a:r>
            <a:r>
              <a:rPr lang="en-US" dirty="0" smtClean="0"/>
              <a:t>and </a:t>
            </a:r>
            <a:r>
              <a:rPr lang="en-US" dirty="0"/>
              <a:t>Phylogenetic Affinity of an Invasive Blackberry in South Africa"</a:t>
            </a:r>
          </a:p>
          <a:p>
            <a:endParaRPr lang="en-US" dirty="0"/>
          </a:p>
          <a:p>
            <a:r>
              <a:rPr lang="en-US" dirty="0"/>
              <a:t>Flora of North America &amp; Jepson Flora - </a:t>
            </a:r>
            <a:r>
              <a:rPr lang="en-US" dirty="0" err="1"/>
              <a:t>Rubus</a:t>
            </a:r>
            <a:endParaRPr lang="en-US" dirty="0"/>
          </a:p>
          <a:p>
            <a:endParaRPr lang="en-US" dirty="0"/>
          </a:p>
          <a:p>
            <a:r>
              <a:rPr lang="en-US" dirty="0"/>
              <a:t>National Science F</a:t>
            </a:r>
            <a:r>
              <a:rPr lang="en-US" dirty="0" smtClean="0"/>
              <a:t>oundation – "</a:t>
            </a:r>
            <a:r>
              <a:rPr lang="en-US" dirty="0"/>
              <a:t>RUI: Molecular </a:t>
            </a:r>
            <a:r>
              <a:rPr lang="en-US" dirty="0" err="1" smtClean="0"/>
              <a:t>Phylogenetics</a:t>
            </a:r>
            <a:r>
              <a:rPr lang="en-US" dirty="0" smtClean="0"/>
              <a:t> </a:t>
            </a:r>
            <a:r>
              <a:rPr lang="en-US" dirty="0"/>
              <a:t>and </a:t>
            </a:r>
            <a:r>
              <a:rPr lang="en-US" dirty="0" err="1" smtClean="0"/>
              <a:t>Allopolyploidization</a:t>
            </a:r>
            <a:r>
              <a:rPr lang="en-US" dirty="0" smtClean="0"/>
              <a:t>  in </a:t>
            </a:r>
            <a:r>
              <a:rPr lang="en-US" dirty="0" err="1"/>
              <a:t>Rubus</a:t>
            </a:r>
            <a:r>
              <a:rPr lang="en-US" dirty="0"/>
              <a:t> (</a:t>
            </a:r>
            <a:r>
              <a:rPr lang="en-US" dirty="0" err="1"/>
              <a:t>Rosaceae</a:t>
            </a:r>
            <a:r>
              <a:rPr lang="en-US" dirty="0" smtClean="0"/>
              <a:t>)“</a:t>
            </a:r>
          </a:p>
          <a:p>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495800"/>
            <a:ext cx="3825032" cy="225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52400"/>
            <a:ext cx="2057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74638"/>
            <a:ext cx="8229600" cy="1143000"/>
          </a:xfrm>
        </p:spPr>
        <p:txBody>
          <a:bodyPr/>
          <a:lstStyle/>
          <a:p>
            <a:r>
              <a:rPr lang="en-US" dirty="0" smtClean="0"/>
              <a:t>Research by Dr. Grubbs</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18181"/>
            <a:ext cx="2300377" cy="304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200400"/>
            <a:ext cx="2300377" cy="304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fontScale="90000"/>
          </a:bodyPr>
          <a:lstStyle/>
          <a:p>
            <a:r>
              <a:rPr lang="en-US" dirty="0" smtClean="0"/>
              <a:t>Graduate Research with Dr. Grubbs</a:t>
            </a:r>
            <a:endParaRPr lang="en-US" dirty="0"/>
          </a:p>
        </p:txBody>
      </p:sp>
      <p:sp>
        <p:nvSpPr>
          <p:cNvPr id="3" name="Content Placeholder 2"/>
          <p:cNvSpPr>
            <a:spLocks noGrp="1"/>
          </p:cNvSpPr>
          <p:nvPr>
            <p:ph sz="half" idx="4294967295"/>
          </p:nvPr>
        </p:nvSpPr>
        <p:spPr>
          <a:xfrm>
            <a:off x="0" y="1600200"/>
            <a:ext cx="4038600" cy="4525963"/>
          </a:xfrm>
        </p:spPr>
        <p:txBody>
          <a:bodyPr/>
          <a:lstStyle/>
          <a:p>
            <a:r>
              <a:rPr lang="en-US" dirty="0" smtClean="0"/>
              <a:t>Holly Owens</a:t>
            </a:r>
          </a:p>
          <a:p>
            <a:r>
              <a:rPr lang="en-US" dirty="0" smtClean="0"/>
              <a:t>Jennifer Yates</a:t>
            </a:r>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219200"/>
            <a:ext cx="3927638" cy="29457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819400"/>
            <a:ext cx="4197351" cy="31480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562166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p:spPr>
        <p:txBody>
          <a:bodyPr>
            <a:normAutofit fontScale="90000"/>
          </a:bodyPr>
          <a:lstStyle/>
          <a:p>
            <a:r>
              <a:rPr lang="en-US" sz="3600" dirty="0" smtClean="0"/>
              <a:t>Undergraduate Research with Dr. Grubbs</a:t>
            </a:r>
            <a:endParaRPr lang="en-US" sz="3600" dirty="0"/>
          </a:p>
        </p:txBody>
      </p:sp>
      <p:sp>
        <p:nvSpPr>
          <p:cNvPr id="3" name="Content Placeholder 2"/>
          <p:cNvSpPr>
            <a:spLocks noGrp="1"/>
          </p:cNvSpPr>
          <p:nvPr>
            <p:ph sz="half" idx="4294967295"/>
          </p:nvPr>
        </p:nvSpPr>
        <p:spPr>
          <a:xfrm>
            <a:off x="0" y="1600200"/>
            <a:ext cx="4038600" cy="4525963"/>
          </a:xfrm>
        </p:spPr>
        <p:txBody>
          <a:bodyPr/>
          <a:lstStyle/>
          <a:p>
            <a:r>
              <a:rPr lang="en-US" dirty="0" smtClean="0"/>
              <a:t>Amy Cooper</a:t>
            </a:r>
            <a:endParaRPr lang="en-US" dirty="0"/>
          </a:p>
        </p:txBody>
      </p:sp>
    </p:spTree>
    <p:extLst>
      <p:ext uri="{BB962C8B-B14F-4D97-AF65-F5344CB8AC3E}">
        <p14:creationId xmlns:p14="http://schemas.microsoft.com/office/powerpoint/2010/main" val="26296239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3074" name="Content Placeholder 2"/>
          <p:cNvSpPr>
            <a:spLocks noGrp="1"/>
          </p:cNvSpPr>
          <p:nvPr>
            <p:ph idx="4294967295"/>
          </p:nvPr>
        </p:nvSpPr>
        <p:spPr>
          <a:xfrm>
            <a:off x="3575050" y="273050"/>
            <a:ext cx="5264150" cy="5853113"/>
          </a:xfrm>
        </p:spPr>
        <p:txBody>
          <a:bodyPr/>
          <a:lstStyle/>
          <a:p>
            <a:pPr marL="0" indent="0" algn="ctr">
              <a:buFontTx/>
              <a:buNone/>
            </a:pPr>
            <a:r>
              <a:rPr lang="en-US" dirty="0">
                <a:solidFill>
                  <a:schemeClr val="bg1"/>
                </a:solidFill>
              </a:rPr>
              <a:t>Steve </a:t>
            </a:r>
            <a:r>
              <a:rPr lang="en-US" dirty="0" err="1">
                <a:solidFill>
                  <a:schemeClr val="bg1"/>
                </a:solidFill>
              </a:rPr>
              <a:t>Huskey</a:t>
            </a:r>
            <a:r>
              <a:rPr lang="en-US" dirty="0">
                <a:solidFill>
                  <a:schemeClr val="bg1"/>
                </a:solidFill>
              </a:rPr>
              <a:t>, Ph.D.</a:t>
            </a:r>
            <a:br>
              <a:rPr lang="en-US" dirty="0">
                <a:solidFill>
                  <a:schemeClr val="bg1"/>
                </a:solidFill>
              </a:rPr>
            </a:br>
            <a:r>
              <a:rPr lang="en-US" dirty="0">
                <a:solidFill>
                  <a:schemeClr val="bg1"/>
                </a:solidFill>
              </a:rPr>
              <a:t>Florida Tech</a:t>
            </a:r>
            <a:br>
              <a:rPr lang="en-US" dirty="0">
                <a:solidFill>
                  <a:schemeClr val="bg1"/>
                </a:solidFill>
              </a:rPr>
            </a:br>
            <a:r>
              <a:rPr lang="en-US" dirty="0">
                <a:solidFill>
                  <a:schemeClr val="bg1"/>
                </a:solidFill>
              </a:rPr>
              <a:t>Associate Professor</a:t>
            </a:r>
          </a:p>
        </p:txBody>
      </p:sp>
      <p:sp>
        <p:nvSpPr>
          <p:cNvPr id="4" name="Text Placeholder 3"/>
          <p:cNvSpPr>
            <a:spLocks noGrp="1"/>
          </p:cNvSpPr>
          <p:nvPr>
            <p:ph type="body" sz="half" idx="4294967295"/>
          </p:nvPr>
        </p:nvSpPr>
        <p:spPr>
          <a:xfrm>
            <a:off x="304800" y="152400"/>
            <a:ext cx="3962400" cy="6324600"/>
          </a:xfrm>
        </p:spPr>
        <p:txBody>
          <a:bodyPr>
            <a:normAutofit/>
          </a:bodyPr>
          <a:lstStyle/>
          <a:p>
            <a:pPr marL="0" indent="0" algn="ctr">
              <a:lnSpc>
                <a:spcPct val="80000"/>
              </a:lnSpc>
              <a:buFontTx/>
              <a:buNone/>
            </a:pPr>
            <a:r>
              <a:rPr lang="en-US" sz="1300" b="1" u="sng" dirty="0">
                <a:solidFill>
                  <a:schemeClr val="bg1"/>
                </a:solidFill>
              </a:rPr>
              <a:t>Bio</a:t>
            </a:r>
          </a:p>
          <a:p>
            <a:pPr marL="0" indent="0">
              <a:lnSpc>
                <a:spcPct val="80000"/>
              </a:lnSpc>
              <a:buFontTx/>
              <a:buNone/>
            </a:pPr>
            <a:r>
              <a:rPr lang="en-US" sz="1300" b="1" dirty="0">
                <a:solidFill>
                  <a:schemeClr val="bg1"/>
                </a:solidFill>
              </a:rPr>
              <a:t>Ph.D. </a:t>
            </a:r>
            <a:r>
              <a:rPr lang="en-US" sz="1300" dirty="0">
                <a:solidFill>
                  <a:schemeClr val="bg1"/>
                </a:solidFill>
              </a:rPr>
              <a:t>- 2003 - Florida Tech</a:t>
            </a:r>
          </a:p>
          <a:p>
            <a:pPr marL="0" indent="0">
              <a:lnSpc>
                <a:spcPct val="80000"/>
              </a:lnSpc>
              <a:buFontTx/>
              <a:buNone/>
            </a:pPr>
            <a:r>
              <a:rPr lang="en-US" sz="1300" b="1" dirty="0">
                <a:solidFill>
                  <a:schemeClr val="bg1"/>
                </a:solidFill>
              </a:rPr>
              <a:t>B.S. </a:t>
            </a:r>
            <a:r>
              <a:rPr lang="en-US" sz="1300" dirty="0">
                <a:solidFill>
                  <a:schemeClr val="bg1"/>
                </a:solidFill>
              </a:rPr>
              <a:t>- 1996 - Western Michigan University</a:t>
            </a:r>
          </a:p>
          <a:p>
            <a:pPr marL="0" indent="0">
              <a:lnSpc>
                <a:spcPct val="80000"/>
              </a:lnSpc>
              <a:buFontTx/>
              <a:buNone/>
            </a:pPr>
            <a:endParaRPr lang="en-US" sz="1300" dirty="0">
              <a:solidFill>
                <a:schemeClr val="bg1"/>
              </a:solidFill>
            </a:endParaRPr>
          </a:p>
          <a:p>
            <a:pPr marL="0" indent="0">
              <a:lnSpc>
                <a:spcPct val="80000"/>
              </a:lnSpc>
              <a:buFontTx/>
              <a:buNone/>
            </a:pPr>
            <a:endParaRPr lang="en-US" sz="1300" dirty="0">
              <a:solidFill>
                <a:schemeClr val="bg1"/>
              </a:solidFill>
            </a:endParaRPr>
          </a:p>
          <a:p>
            <a:pPr marL="0" indent="0" algn="ctr">
              <a:lnSpc>
                <a:spcPct val="80000"/>
              </a:lnSpc>
              <a:buFontTx/>
              <a:buNone/>
            </a:pPr>
            <a:r>
              <a:rPr lang="en-US" sz="1300" b="1" u="sng" dirty="0">
                <a:solidFill>
                  <a:schemeClr val="bg1"/>
                </a:solidFill>
              </a:rPr>
              <a:t>Courses</a:t>
            </a:r>
          </a:p>
          <a:p>
            <a:pPr marL="0" indent="0">
              <a:lnSpc>
                <a:spcPct val="80000"/>
              </a:lnSpc>
              <a:buFontTx/>
              <a:buNone/>
            </a:pPr>
            <a:r>
              <a:rPr lang="en-US" sz="1300" dirty="0">
                <a:solidFill>
                  <a:schemeClr val="bg1"/>
                </a:solidFill>
              </a:rPr>
              <a:t>BIOL 122 Introductory Biology</a:t>
            </a:r>
          </a:p>
          <a:p>
            <a:pPr marL="0" indent="0">
              <a:lnSpc>
                <a:spcPct val="80000"/>
              </a:lnSpc>
              <a:buFontTx/>
              <a:buNone/>
            </a:pPr>
            <a:r>
              <a:rPr lang="en-US" sz="1300" dirty="0">
                <a:solidFill>
                  <a:schemeClr val="bg1"/>
                </a:solidFill>
              </a:rPr>
              <a:t>BIOL 377 Animal Form and Function</a:t>
            </a:r>
          </a:p>
          <a:p>
            <a:pPr marL="0" indent="0">
              <a:lnSpc>
                <a:spcPct val="80000"/>
              </a:lnSpc>
              <a:buFontTx/>
              <a:buNone/>
            </a:pPr>
            <a:r>
              <a:rPr lang="en-US" sz="1300" dirty="0">
                <a:solidFill>
                  <a:schemeClr val="bg1"/>
                </a:solidFill>
              </a:rPr>
              <a:t>BIOL 477 Marine Biology</a:t>
            </a:r>
          </a:p>
          <a:p>
            <a:pPr marL="0" indent="0">
              <a:lnSpc>
                <a:spcPct val="80000"/>
              </a:lnSpc>
              <a:buFontTx/>
              <a:buNone/>
            </a:pPr>
            <a:endParaRPr lang="en-US" sz="1300" dirty="0">
              <a:solidFill>
                <a:schemeClr val="bg1"/>
              </a:solidFill>
            </a:endParaRPr>
          </a:p>
          <a:p>
            <a:pPr marL="0" indent="0">
              <a:lnSpc>
                <a:spcPct val="80000"/>
              </a:lnSpc>
              <a:buFontTx/>
              <a:buNone/>
            </a:pPr>
            <a:endParaRPr lang="en-US" sz="1300" dirty="0">
              <a:solidFill>
                <a:schemeClr val="bg1"/>
              </a:solidFill>
            </a:endParaRPr>
          </a:p>
          <a:p>
            <a:pPr marL="0" indent="0" algn="ctr">
              <a:lnSpc>
                <a:spcPct val="80000"/>
              </a:lnSpc>
              <a:buFontTx/>
              <a:buNone/>
            </a:pPr>
            <a:r>
              <a:rPr lang="en-US" sz="1300" b="1" u="sng" dirty="0">
                <a:solidFill>
                  <a:schemeClr val="bg1"/>
                </a:solidFill>
              </a:rPr>
              <a:t>Research</a:t>
            </a:r>
          </a:p>
          <a:p>
            <a:pPr marL="0" indent="0">
              <a:lnSpc>
                <a:spcPct val="80000"/>
              </a:lnSpc>
              <a:buFontTx/>
              <a:buNone/>
            </a:pPr>
            <a:r>
              <a:rPr lang="en-US" sz="1300" b="1" dirty="0">
                <a:solidFill>
                  <a:schemeClr val="bg1"/>
                </a:solidFill>
              </a:rPr>
              <a:t>Functional Morphology, Skeletal Design and Performance, Predator/Prey Interactions, and Animal Behavior</a:t>
            </a:r>
            <a:endParaRPr lang="en-US" sz="1300" dirty="0">
              <a:solidFill>
                <a:schemeClr val="bg1"/>
              </a:solidFill>
            </a:endParaRPr>
          </a:p>
          <a:p>
            <a:pPr marL="0" indent="0">
              <a:lnSpc>
                <a:spcPct val="80000"/>
              </a:lnSpc>
              <a:buFontTx/>
              <a:buNone/>
            </a:pPr>
            <a:r>
              <a:rPr lang="en-US" sz="1300" dirty="0">
                <a:solidFill>
                  <a:schemeClr val="bg1"/>
                </a:solidFill>
              </a:rPr>
              <a:t>My research examines the link between functional design and ecological utility in vertebrates. I use examinations of dissected carcasses, fully articulated skeletons, and animal behavior to better understand how evolution has shaped </a:t>
            </a:r>
            <a:r>
              <a:rPr lang="en-US" sz="1300" dirty="0" err="1">
                <a:solidFill>
                  <a:schemeClr val="bg1"/>
                </a:solidFill>
              </a:rPr>
              <a:t>organismal</a:t>
            </a:r>
            <a:r>
              <a:rPr lang="en-US" sz="1300" dirty="0">
                <a:solidFill>
                  <a:schemeClr val="bg1"/>
                </a:solidFill>
              </a:rPr>
              <a:t> design and performance. In my laboratory, we employ EMG's, high-speed video cameras, and pressure transducers to better understand the feeding mechanisms of fishes. In the field, we use SCUBA, </a:t>
            </a:r>
            <a:r>
              <a:rPr lang="en-US" sz="1300" dirty="0" err="1">
                <a:solidFill>
                  <a:schemeClr val="bg1"/>
                </a:solidFill>
              </a:rPr>
              <a:t>rebreathers</a:t>
            </a:r>
            <a:r>
              <a:rPr lang="en-US" sz="1300" dirty="0">
                <a:solidFill>
                  <a:schemeClr val="bg1"/>
                </a:solidFill>
              </a:rPr>
              <a:t>, portable high-speed video systems, and still-cameras to tease out the intricacies of specialized feeding performance by everything from pelagic species to reef species. My students and I have also worked on the biomechanics of mammal locomotion, tooth development and phenotypic plasticity in fishes, and communication in lizards. We use biomechanics, gross dissection, </a:t>
            </a:r>
            <a:r>
              <a:rPr lang="en-US" sz="1300" dirty="0" err="1">
                <a:solidFill>
                  <a:schemeClr val="bg1"/>
                </a:solidFill>
              </a:rPr>
              <a:t>dermestid</a:t>
            </a:r>
            <a:r>
              <a:rPr lang="en-US" sz="1300" dirty="0">
                <a:solidFill>
                  <a:schemeClr val="bg1"/>
                </a:solidFill>
              </a:rPr>
              <a:t> beetles, and behavioral observations to draw conclusions about what makes predators successful at doing what they do best -- catching and killing their prey.</a:t>
            </a:r>
          </a:p>
        </p:txBody>
      </p:sp>
      <p:pic>
        <p:nvPicPr>
          <p:cNvPr id="3076" name="Picture 2"/>
          <p:cNvPicPr>
            <a:picLocks noChangeAspect="1" noChangeArrowheads="1"/>
          </p:cNvPicPr>
          <p:nvPr/>
        </p:nvPicPr>
        <p:blipFill>
          <a:blip r:embed="rId3" cstate="print"/>
          <a:srcRect/>
          <a:stretch>
            <a:fillRect/>
          </a:stretch>
        </p:blipFill>
        <p:spPr bwMode="auto">
          <a:xfrm>
            <a:off x="5181600" y="2286000"/>
            <a:ext cx="2381250" cy="3000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098" name="Title 4"/>
          <p:cNvSpPr>
            <a:spLocks noGrp="1"/>
          </p:cNvSpPr>
          <p:nvPr>
            <p:ph type="title" idx="4294967295"/>
          </p:nvPr>
        </p:nvSpPr>
        <p:spPr>
          <a:xfrm>
            <a:off x="457200" y="0"/>
            <a:ext cx="8229600" cy="762000"/>
          </a:xfrm>
        </p:spPr>
        <p:txBody>
          <a:bodyPr/>
          <a:lstStyle/>
          <a:p>
            <a:r>
              <a:rPr lang="en-US" dirty="0">
                <a:solidFill>
                  <a:schemeClr val="bg1"/>
                </a:solidFill>
              </a:rPr>
              <a:t>Research by Dr. </a:t>
            </a:r>
            <a:r>
              <a:rPr lang="en-US" dirty="0" err="1">
                <a:solidFill>
                  <a:schemeClr val="bg1"/>
                </a:solidFill>
              </a:rPr>
              <a:t>Huskey</a:t>
            </a:r>
            <a:endParaRPr lang="en-US" dirty="0">
              <a:solidFill>
                <a:schemeClr val="bg1"/>
              </a:solidFill>
            </a:endParaRPr>
          </a:p>
        </p:txBody>
      </p:sp>
      <p:sp>
        <p:nvSpPr>
          <p:cNvPr id="4101" name="Text Box 5"/>
          <p:cNvSpPr txBox="1">
            <a:spLocks noChangeArrowheads="1"/>
          </p:cNvSpPr>
          <p:nvPr/>
        </p:nvSpPr>
        <p:spPr bwMode="auto">
          <a:xfrm>
            <a:off x="0" y="838200"/>
            <a:ext cx="2895600" cy="701675"/>
          </a:xfrm>
          <a:prstGeom prst="rect">
            <a:avLst/>
          </a:prstGeom>
          <a:noFill/>
          <a:ln w="9525">
            <a:noFill/>
            <a:miter lim="800000"/>
            <a:headEnd/>
            <a:tailEnd/>
          </a:ln>
          <a:effectLst/>
        </p:spPr>
        <p:txBody>
          <a:bodyPr>
            <a:spAutoFit/>
          </a:bodyPr>
          <a:lstStyle/>
          <a:p>
            <a:r>
              <a:rPr lang="en-US" sz="2000" b="1" dirty="0">
                <a:solidFill>
                  <a:schemeClr val="bg1"/>
                </a:solidFill>
              </a:rPr>
              <a:t>Feeding Performance in Fishes</a:t>
            </a:r>
          </a:p>
        </p:txBody>
      </p:sp>
      <p:pic>
        <p:nvPicPr>
          <p:cNvPr id="4102" name="Picture 6" descr="SeaStrikers_06"/>
          <p:cNvPicPr>
            <a:picLocks noChangeAspect="1" noChangeArrowheads="1"/>
          </p:cNvPicPr>
          <p:nvPr/>
        </p:nvPicPr>
        <p:blipFill>
          <a:blip r:embed="rId2" cstate="print"/>
          <a:srcRect/>
          <a:stretch>
            <a:fillRect/>
          </a:stretch>
        </p:blipFill>
        <p:spPr bwMode="auto">
          <a:xfrm>
            <a:off x="0" y="1463675"/>
            <a:ext cx="2438400" cy="1949450"/>
          </a:xfrm>
          <a:prstGeom prst="rect">
            <a:avLst/>
          </a:prstGeom>
          <a:noFill/>
        </p:spPr>
      </p:pic>
      <p:sp>
        <p:nvSpPr>
          <p:cNvPr id="4103" name="Text Box 7"/>
          <p:cNvSpPr txBox="1">
            <a:spLocks noChangeArrowheads="1"/>
          </p:cNvSpPr>
          <p:nvPr/>
        </p:nvSpPr>
        <p:spPr bwMode="auto">
          <a:xfrm rot="5400000">
            <a:off x="2052498" y="2110859"/>
            <a:ext cx="1138517" cy="369332"/>
          </a:xfrm>
          <a:prstGeom prst="rect">
            <a:avLst/>
          </a:prstGeom>
          <a:noFill/>
          <a:ln w="9525">
            <a:noFill/>
            <a:miter lim="800000"/>
            <a:headEnd/>
            <a:tailEnd/>
          </a:ln>
          <a:effectLst/>
        </p:spPr>
        <p:txBody>
          <a:bodyPr wrap="none">
            <a:spAutoFit/>
          </a:bodyPr>
          <a:lstStyle/>
          <a:p>
            <a:r>
              <a:rPr lang="en-US" dirty="0">
                <a:solidFill>
                  <a:schemeClr val="bg1"/>
                </a:solidFill>
              </a:rPr>
              <a:t>Barracuda</a:t>
            </a:r>
          </a:p>
        </p:txBody>
      </p:sp>
      <p:pic>
        <p:nvPicPr>
          <p:cNvPr id="4104" name="Picture 8" descr="SeaStrikers_09"/>
          <p:cNvPicPr>
            <a:picLocks noChangeAspect="1" noChangeArrowheads="1"/>
          </p:cNvPicPr>
          <p:nvPr/>
        </p:nvPicPr>
        <p:blipFill>
          <a:blip r:embed="rId3" cstate="print"/>
          <a:srcRect/>
          <a:stretch>
            <a:fillRect/>
          </a:stretch>
        </p:blipFill>
        <p:spPr bwMode="auto">
          <a:xfrm>
            <a:off x="0" y="3276600"/>
            <a:ext cx="2438400" cy="1949450"/>
          </a:xfrm>
          <a:prstGeom prst="rect">
            <a:avLst/>
          </a:prstGeom>
          <a:noFill/>
        </p:spPr>
      </p:pic>
      <p:sp>
        <p:nvSpPr>
          <p:cNvPr id="4105" name="Text Box 9"/>
          <p:cNvSpPr txBox="1">
            <a:spLocks noChangeArrowheads="1"/>
          </p:cNvSpPr>
          <p:nvPr/>
        </p:nvSpPr>
        <p:spPr bwMode="auto">
          <a:xfrm rot="5400000">
            <a:off x="2065354" y="3933309"/>
            <a:ext cx="1112805" cy="369332"/>
          </a:xfrm>
          <a:prstGeom prst="rect">
            <a:avLst/>
          </a:prstGeom>
          <a:noFill/>
          <a:ln w="9525">
            <a:noFill/>
            <a:miter lim="800000"/>
            <a:headEnd/>
            <a:tailEnd/>
          </a:ln>
          <a:effectLst/>
        </p:spPr>
        <p:txBody>
          <a:bodyPr wrap="none">
            <a:spAutoFit/>
          </a:bodyPr>
          <a:lstStyle/>
          <a:p>
            <a:r>
              <a:rPr lang="en-US" dirty="0">
                <a:solidFill>
                  <a:schemeClr val="bg1"/>
                </a:solidFill>
              </a:rPr>
              <a:t>Bull Shark</a:t>
            </a:r>
          </a:p>
        </p:txBody>
      </p:sp>
      <p:pic>
        <p:nvPicPr>
          <p:cNvPr id="4106" name="Picture 10" descr="SeaStrikers_02"/>
          <p:cNvPicPr>
            <a:picLocks noChangeAspect="1" noChangeArrowheads="1"/>
          </p:cNvPicPr>
          <p:nvPr/>
        </p:nvPicPr>
        <p:blipFill>
          <a:blip r:embed="rId4" cstate="print"/>
          <a:srcRect/>
          <a:stretch>
            <a:fillRect/>
          </a:stretch>
        </p:blipFill>
        <p:spPr bwMode="auto">
          <a:xfrm>
            <a:off x="0" y="4906963"/>
            <a:ext cx="2438400" cy="1951037"/>
          </a:xfrm>
          <a:prstGeom prst="rect">
            <a:avLst/>
          </a:prstGeom>
          <a:noFill/>
        </p:spPr>
      </p:pic>
      <p:sp>
        <p:nvSpPr>
          <p:cNvPr id="4107" name="Text Box 11"/>
          <p:cNvSpPr txBox="1">
            <a:spLocks noChangeArrowheads="1"/>
          </p:cNvSpPr>
          <p:nvPr/>
        </p:nvSpPr>
        <p:spPr bwMode="auto">
          <a:xfrm rot="5400000">
            <a:off x="2137745" y="5660510"/>
            <a:ext cx="968022" cy="369332"/>
          </a:xfrm>
          <a:prstGeom prst="rect">
            <a:avLst/>
          </a:prstGeom>
          <a:noFill/>
          <a:ln w="9525">
            <a:noFill/>
            <a:miter lim="800000"/>
            <a:headEnd/>
            <a:tailEnd/>
          </a:ln>
          <a:effectLst/>
        </p:spPr>
        <p:txBody>
          <a:bodyPr wrap="none">
            <a:spAutoFit/>
          </a:bodyPr>
          <a:lstStyle/>
          <a:p>
            <a:r>
              <a:rPr lang="en-US" dirty="0">
                <a:solidFill>
                  <a:schemeClr val="bg1"/>
                </a:solidFill>
              </a:rPr>
              <a:t>Grouper</a:t>
            </a:r>
          </a:p>
        </p:txBody>
      </p:sp>
      <p:pic>
        <p:nvPicPr>
          <p:cNvPr id="4108" name="Picture 12" descr="SeaStrikers_22"/>
          <p:cNvPicPr>
            <a:picLocks noChangeAspect="1" noChangeArrowheads="1"/>
          </p:cNvPicPr>
          <p:nvPr/>
        </p:nvPicPr>
        <p:blipFill>
          <a:blip r:embed="rId5" cstate="print"/>
          <a:srcRect/>
          <a:stretch>
            <a:fillRect/>
          </a:stretch>
        </p:blipFill>
        <p:spPr bwMode="auto">
          <a:xfrm>
            <a:off x="6172200" y="1524000"/>
            <a:ext cx="2971800" cy="1671638"/>
          </a:xfrm>
          <a:prstGeom prst="rect">
            <a:avLst/>
          </a:prstGeom>
          <a:noFill/>
        </p:spPr>
      </p:pic>
      <p:sp>
        <p:nvSpPr>
          <p:cNvPr id="4109" name="Text Box 13"/>
          <p:cNvSpPr txBox="1">
            <a:spLocks noChangeArrowheads="1"/>
          </p:cNvSpPr>
          <p:nvPr/>
        </p:nvSpPr>
        <p:spPr bwMode="auto">
          <a:xfrm>
            <a:off x="6096000" y="838200"/>
            <a:ext cx="3048000" cy="701675"/>
          </a:xfrm>
          <a:prstGeom prst="rect">
            <a:avLst/>
          </a:prstGeom>
          <a:noFill/>
          <a:ln w="9525">
            <a:noFill/>
            <a:miter lim="800000"/>
            <a:headEnd/>
            <a:tailEnd/>
          </a:ln>
          <a:effectLst/>
        </p:spPr>
        <p:txBody>
          <a:bodyPr>
            <a:spAutoFit/>
          </a:bodyPr>
          <a:lstStyle/>
          <a:p>
            <a:r>
              <a:rPr lang="en-US" sz="2000" b="1" dirty="0">
                <a:solidFill>
                  <a:schemeClr val="bg1"/>
                </a:solidFill>
              </a:rPr>
              <a:t>Underwater High-Speed Cinematography</a:t>
            </a:r>
          </a:p>
        </p:txBody>
      </p:sp>
      <p:sp>
        <p:nvSpPr>
          <p:cNvPr id="4110" name="Text Box 14"/>
          <p:cNvSpPr txBox="1">
            <a:spLocks noChangeArrowheads="1"/>
          </p:cNvSpPr>
          <p:nvPr/>
        </p:nvSpPr>
        <p:spPr bwMode="auto">
          <a:xfrm>
            <a:off x="6172200" y="3200400"/>
            <a:ext cx="2971800" cy="396875"/>
          </a:xfrm>
          <a:prstGeom prst="rect">
            <a:avLst/>
          </a:prstGeom>
          <a:noFill/>
          <a:ln w="9525">
            <a:noFill/>
            <a:miter lim="800000"/>
            <a:headEnd/>
            <a:tailEnd/>
          </a:ln>
          <a:effectLst/>
        </p:spPr>
        <p:txBody>
          <a:bodyPr>
            <a:spAutoFit/>
          </a:bodyPr>
          <a:lstStyle/>
          <a:p>
            <a:r>
              <a:rPr lang="en-US" sz="2000" b="1" dirty="0">
                <a:solidFill>
                  <a:schemeClr val="bg1"/>
                </a:solidFill>
              </a:rPr>
              <a:t>SCUBA &amp; </a:t>
            </a:r>
            <a:r>
              <a:rPr lang="en-US" sz="2000" b="1" dirty="0" err="1">
                <a:solidFill>
                  <a:schemeClr val="bg1"/>
                </a:solidFill>
              </a:rPr>
              <a:t>Rebreathers</a:t>
            </a:r>
            <a:endParaRPr lang="en-US" sz="2000" b="1" dirty="0">
              <a:solidFill>
                <a:schemeClr val="bg1"/>
              </a:solidFill>
            </a:endParaRPr>
          </a:p>
        </p:txBody>
      </p:sp>
      <p:pic>
        <p:nvPicPr>
          <p:cNvPr id="4111" name="Picture 15" descr="Image8"/>
          <p:cNvPicPr>
            <a:picLocks noChangeAspect="1" noChangeArrowheads="1"/>
          </p:cNvPicPr>
          <p:nvPr/>
        </p:nvPicPr>
        <p:blipFill>
          <a:blip r:embed="rId6" cstate="print"/>
          <a:srcRect/>
          <a:stretch>
            <a:fillRect/>
          </a:stretch>
        </p:blipFill>
        <p:spPr bwMode="auto">
          <a:xfrm>
            <a:off x="6172200" y="3810000"/>
            <a:ext cx="2971800" cy="2228850"/>
          </a:xfrm>
          <a:prstGeom prst="rect">
            <a:avLst/>
          </a:prstGeom>
          <a:noFill/>
        </p:spPr>
      </p:pic>
      <p:sp>
        <p:nvSpPr>
          <p:cNvPr id="4112" name="Text Box 16"/>
          <p:cNvSpPr txBox="1">
            <a:spLocks noChangeArrowheads="1"/>
          </p:cNvSpPr>
          <p:nvPr/>
        </p:nvSpPr>
        <p:spPr bwMode="auto">
          <a:xfrm>
            <a:off x="6172200" y="6019800"/>
            <a:ext cx="2971800" cy="701675"/>
          </a:xfrm>
          <a:prstGeom prst="rect">
            <a:avLst/>
          </a:prstGeom>
          <a:noFill/>
          <a:ln w="9525">
            <a:noFill/>
            <a:miter lim="800000"/>
            <a:headEnd/>
            <a:tailEnd/>
          </a:ln>
          <a:effectLst/>
        </p:spPr>
        <p:txBody>
          <a:bodyPr>
            <a:spAutoFit/>
          </a:bodyPr>
          <a:lstStyle/>
          <a:p>
            <a:r>
              <a:rPr lang="en-US" sz="2000" b="1" dirty="0">
                <a:solidFill>
                  <a:schemeClr val="bg1"/>
                </a:solidFill>
              </a:rPr>
              <a:t>Phenotypic Plasticity in Fish Teeth</a:t>
            </a:r>
          </a:p>
        </p:txBody>
      </p:sp>
      <p:sp>
        <p:nvSpPr>
          <p:cNvPr id="4114" name="Text Box 18"/>
          <p:cNvSpPr txBox="1">
            <a:spLocks noChangeArrowheads="1"/>
          </p:cNvSpPr>
          <p:nvPr/>
        </p:nvSpPr>
        <p:spPr bwMode="auto">
          <a:xfrm>
            <a:off x="2971800" y="1066800"/>
            <a:ext cx="2895600" cy="701675"/>
          </a:xfrm>
          <a:prstGeom prst="rect">
            <a:avLst/>
          </a:prstGeom>
          <a:noFill/>
          <a:ln w="9525">
            <a:noFill/>
            <a:miter lim="800000"/>
            <a:headEnd/>
            <a:tailEnd/>
          </a:ln>
          <a:effectLst/>
        </p:spPr>
        <p:txBody>
          <a:bodyPr>
            <a:spAutoFit/>
          </a:bodyPr>
          <a:lstStyle/>
          <a:p>
            <a:pPr algn="ctr"/>
            <a:r>
              <a:rPr lang="en-US" sz="2000" b="1" dirty="0">
                <a:solidFill>
                  <a:schemeClr val="bg1"/>
                </a:solidFill>
              </a:rPr>
              <a:t>Vertebrate Functional Morphology</a:t>
            </a:r>
          </a:p>
        </p:txBody>
      </p:sp>
      <p:grpSp>
        <p:nvGrpSpPr>
          <p:cNvPr id="2" name="Group 22"/>
          <p:cNvGrpSpPr>
            <a:grpSpLocks/>
          </p:cNvGrpSpPr>
          <p:nvPr/>
        </p:nvGrpSpPr>
        <p:grpSpPr bwMode="auto">
          <a:xfrm>
            <a:off x="3276600" y="1752600"/>
            <a:ext cx="2447925" cy="4876800"/>
            <a:chOff x="1920" y="1200"/>
            <a:chExt cx="1542" cy="3072"/>
          </a:xfrm>
        </p:grpSpPr>
        <p:pic>
          <p:nvPicPr>
            <p:cNvPr id="4113" name="Picture 17" descr="Lined seahorse"/>
            <p:cNvPicPr>
              <a:picLocks noChangeAspect="1" noChangeArrowheads="1"/>
            </p:cNvPicPr>
            <p:nvPr/>
          </p:nvPicPr>
          <p:blipFill>
            <a:blip r:embed="rId7" cstate="print"/>
            <a:srcRect/>
            <a:stretch>
              <a:fillRect/>
            </a:stretch>
          </p:blipFill>
          <p:spPr bwMode="auto">
            <a:xfrm>
              <a:off x="1951" y="1200"/>
              <a:ext cx="692" cy="1104"/>
            </a:xfrm>
            <a:prstGeom prst="rect">
              <a:avLst/>
            </a:prstGeom>
            <a:noFill/>
          </p:spPr>
        </p:pic>
        <p:pic>
          <p:nvPicPr>
            <p:cNvPr id="4115" name="Picture 19" descr="Scarlet macaw skeleton lateral1"/>
            <p:cNvPicPr>
              <a:picLocks noChangeAspect="1" noChangeArrowheads="1"/>
            </p:cNvPicPr>
            <p:nvPr/>
          </p:nvPicPr>
          <p:blipFill>
            <a:blip r:embed="rId8" cstate="print"/>
            <a:srcRect/>
            <a:stretch>
              <a:fillRect/>
            </a:stretch>
          </p:blipFill>
          <p:spPr bwMode="auto">
            <a:xfrm>
              <a:off x="2736" y="1200"/>
              <a:ext cx="726" cy="1104"/>
            </a:xfrm>
            <a:prstGeom prst="rect">
              <a:avLst/>
            </a:prstGeom>
            <a:noFill/>
          </p:spPr>
        </p:pic>
        <p:pic>
          <p:nvPicPr>
            <p:cNvPr id="4116" name="Picture 20" descr="Crocodile monitor lateral1"/>
            <p:cNvPicPr>
              <a:picLocks noChangeAspect="1" noChangeArrowheads="1"/>
            </p:cNvPicPr>
            <p:nvPr/>
          </p:nvPicPr>
          <p:blipFill>
            <a:blip r:embed="rId9" cstate="print"/>
            <a:srcRect/>
            <a:stretch>
              <a:fillRect/>
            </a:stretch>
          </p:blipFill>
          <p:spPr bwMode="auto">
            <a:xfrm>
              <a:off x="1920" y="2341"/>
              <a:ext cx="1536" cy="918"/>
            </a:xfrm>
            <a:prstGeom prst="rect">
              <a:avLst/>
            </a:prstGeom>
            <a:noFill/>
          </p:spPr>
        </p:pic>
        <p:pic>
          <p:nvPicPr>
            <p:cNvPr id="4117" name="Picture 21" descr="Barracuda angle2"/>
            <p:cNvPicPr>
              <a:picLocks noChangeAspect="1" noChangeArrowheads="1"/>
            </p:cNvPicPr>
            <p:nvPr/>
          </p:nvPicPr>
          <p:blipFill>
            <a:blip r:embed="rId10" cstate="print"/>
            <a:srcRect/>
            <a:stretch>
              <a:fillRect/>
            </a:stretch>
          </p:blipFill>
          <p:spPr bwMode="auto">
            <a:xfrm>
              <a:off x="2034" y="3304"/>
              <a:ext cx="1296" cy="968"/>
            </a:xfrm>
            <a:prstGeom prst="rect">
              <a:avLst/>
            </a:prstGeom>
            <a:noFill/>
          </p:spPr>
        </p:pic>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0" y="152400"/>
            <a:ext cx="9144000" cy="639763"/>
          </a:xfrm>
        </p:spPr>
        <p:txBody>
          <a:bodyPr>
            <a:normAutofit fontScale="90000"/>
          </a:bodyPr>
          <a:lstStyle/>
          <a:p>
            <a:r>
              <a:rPr lang="en-US" dirty="0">
                <a:solidFill>
                  <a:schemeClr val="bg1"/>
                </a:solidFill>
              </a:rPr>
              <a:t>Graduate Research with Dr. </a:t>
            </a:r>
            <a:r>
              <a:rPr lang="en-US" dirty="0" err="1">
                <a:solidFill>
                  <a:schemeClr val="bg1"/>
                </a:solidFill>
              </a:rPr>
              <a:t>Huskey</a:t>
            </a:r>
            <a:endParaRPr lang="en-US" dirty="0">
              <a:solidFill>
                <a:schemeClr val="bg1"/>
              </a:solidFill>
            </a:endParaRPr>
          </a:p>
        </p:txBody>
      </p:sp>
      <p:pic>
        <p:nvPicPr>
          <p:cNvPr id="5128" name="Picture 8" descr="Sheepshead skeleton lateral8"/>
          <p:cNvPicPr>
            <a:picLocks noChangeAspect="1" noChangeArrowheads="1"/>
          </p:cNvPicPr>
          <p:nvPr/>
        </p:nvPicPr>
        <p:blipFill>
          <a:blip r:embed="rId2" cstate="print"/>
          <a:srcRect/>
          <a:stretch>
            <a:fillRect/>
          </a:stretch>
        </p:blipFill>
        <p:spPr bwMode="auto">
          <a:xfrm>
            <a:off x="152400" y="3771900"/>
            <a:ext cx="4114800" cy="3086100"/>
          </a:xfrm>
          <a:prstGeom prst="rect">
            <a:avLst/>
          </a:prstGeom>
          <a:noFill/>
        </p:spPr>
      </p:pic>
      <p:pic>
        <p:nvPicPr>
          <p:cNvPr id="5129" name="Picture 9" descr="Sheepshead jaws1"/>
          <p:cNvPicPr>
            <a:picLocks noChangeAspect="1" noChangeArrowheads="1"/>
          </p:cNvPicPr>
          <p:nvPr/>
        </p:nvPicPr>
        <p:blipFill>
          <a:blip r:embed="rId3" cstate="print"/>
          <a:srcRect/>
          <a:stretch>
            <a:fillRect/>
          </a:stretch>
        </p:blipFill>
        <p:spPr bwMode="auto">
          <a:xfrm>
            <a:off x="914400" y="1905000"/>
            <a:ext cx="1098550" cy="1752600"/>
          </a:xfrm>
          <a:prstGeom prst="rect">
            <a:avLst/>
          </a:prstGeom>
          <a:noFill/>
        </p:spPr>
      </p:pic>
      <p:pic>
        <p:nvPicPr>
          <p:cNvPr id="5130" name="Picture 10" descr="Sheepshead jaws2"/>
          <p:cNvPicPr>
            <a:picLocks noChangeAspect="1" noChangeArrowheads="1"/>
          </p:cNvPicPr>
          <p:nvPr/>
        </p:nvPicPr>
        <p:blipFill>
          <a:blip r:embed="rId4" cstate="print"/>
          <a:srcRect/>
          <a:stretch>
            <a:fillRect/>
          </a:stretch>
        </p:blipFill>
        <p:spPr bwMode="auto">
          <a:xfrm>
            <a:off x="2362200" y="1905000"/>
            <a:ext cx="1187450" cy="1752600"/>
          </a:xfrm>
          <a:prstGeom prst="rect">
            <a:avLst/>
          </a:prstGeom>
          <a:noFill/>
        </p:spPr>
      </p:pic>
      <p:sp>
        <p:nvSpPr>
          <p:cNvPr id="5132" name="Text Box 12"/>
          <p:cNvSpPr txBox="1">
            <a:spLocks noChangeArrowheads="1"/>
          </p:cNvSpPr>
          <p:nvPr/>
        </p:nvSpPr>
        <p:spPr bwMode="auto">
          <a:xfrm>
            <a:off x="762000" y="990600"/>
            <a:ext cx="2533771" cy="461665"/>
          </a:xfrm>
          <a:prstGeom prst="rect">
            <a:avLst/>
          </a:prstGeom>
          <a:noFill/>
          <a:ln w="9525">
            <a:noFill/>
            <a:miter lim="800000"/>
            <a:headEnd/>
            <a:tailEnd/>
          </a:ln>
          <a:effectLst/>
        </p:spPr>
        <p:txBody>
          <a:bodyPr wrap="none">
            <a:spAutoFit/>
          </a:bodyPr>
          <a:lstStyle/>
          <a:p>
            <a:r>
              <a:rPr lang="en-US" sz="2400" b="1" dirty="0">
                <a:solidFill>
                  <a:schemeClr val="bg1"/>
                </a:solidFill>
              </a:rPr>
              <a:t>Cynthia Worcester</a:t>
            </a:r>
          </a:p>
        </p:txBody>
      </p:sp>
      <p:sp>
        <p:nvSpPr>
          <p:cNvPr id="5133" name="Text Box 13"/>
          <p:cNvSpPr txBox="1">
            <a:spLocks noChangeArrowheads="1"/>
          </p:cNvSpPr>
          <p:nvPr/>
        </p:nvSpPr>
        <p:spPr bwMode="auto">
          <a:xfrm>
            <a:off x="5715000" y="993775"/>
            <a:ext cx="2344168" cy="461665"/>
          </a:xfrm>
          <a:prstGeom prst="rect">
            <a:avLst/>
          </a:prstGeom>
          <a:noFill/>
          <a:ln w="9525">
            <a:noFill/>
            <a:miter lim="800000"/>
            <a:headEnd/>
            <a:tailEnd/>
          </a:ln>
          <a:effectLst/>
        </p:spPr>
        <p:txBody>
          <a:bodyPr wrap="none">
            <a:spAutoFit/>
          </a:bodyPr>
          <a:lstStyle/>
          <a:p>
            <a:r>
              <a:rPr lang="en-US" sz="2400" b="1" dirty="0">
                <a:solidFill>
                  <a:schemeClr val="bg1"/>
                </a:solidFill>
              </a:rPr>
              <a:t>Morgan Maxwell</a:t>
            </a:r>
          </a:p>
        </p:txBody>
      </p:sp>
      <p:sp>
        <p:nvSpPr>
          <p:cNvPr id="5134" name="Text Box 14"/>
          <p:cNvSpPr txBox="1">
            <a:spLocks noChangeArrowheads="1"/>
          </p:cNvSpPr>
          <p:nvPr/>
        </p:nvSpPr>
        <p:spPr bwMode="auto">
          <a:xfrm>
            <a:off x="457200" y="1447800"/>
            <a:ext cx="3296223" cy="369332"/>
          </a:xfrm>
          <a:prstGeom prst="rect">
            <a:avLst/>
          </a:prstGeom>
          <a:noFill/>
          <a:ln w="9525">
            <a:noFill/>
            <a:miter lim="800000"/>
            <a:headEnd/>
            <a:tailEnd/>
          </a:ln>
          <a:effectLst/>
        </p:spPr>
        <p:txBody>
          <a:bodyPr wrap="none">
            <a:spAutoFit/>
          </a:bodyPr>
          <a:lstStyle/>
          <a:p>
            <a:r>
              <a:rPr lang="en-US" dirty="0">
                <a:solidFill>
                  <a:schemeClr val="bg1"/>
                </a:solidFill>
              </a:rPr>
              <a:t>Phenotypic plasticity in fish teeth</a:t>
            </a:r>
          </a:p>
        </p:txBody>
      </p:sp>
      <p:sp>
        <p:nvSpPr>
          <p:cNvPr id="5135" name="Text Box 15"/>
          <p:cNvSpPr txBox="1">
            <a:spLocks noChangeArrowheads="1"/>
          </p:cNvSpPr>
          <p:nvPr/>
        </p:nvSpPr>
        <p:spPr bwMode="auto">
          <a:xfrm>
            <a:off x="5943600" y="1447800"/>
            <a:ext cx="1850122" cy="369332"/>
          </a:xfrm>
          <a:prstGeom prst="rect">
            <a:avLst/>
          </a:prstGeom>
          <a:noFill/>
          <a:ln w="9525">
            <a:noFill/>
            <a:miter lim="800000"/>
            <a:headEnd/>
            <a:tailEnd/>
          </a:ln>
          <a:effectLst/>
        </p:spPr>
        <p:txBody>
          <a:bodyPr wrap="none">
            <a:spAutoFit/>
          </a:bodyPr>
          <a:lstStyle/>
          <a:p>
            <a:r>
              <a:rPr lang="en-US" dirty="0">
                <a:solidFill>
                  <a:schemeClr val="bg1"/>
                </a:solidFill>
              </a:rPr>
              <a:t>Bite forces in bats</a:t>
            </a:r>
          </a:p>
        </p:txBody>
      </p:sp>
      <p:pic>
        <p:nvPicPr>
          <p:cNvPr id="5136" name="Picture 16" descr="Eastern Red Bat Skull Lateral"/>
          <p:cNvPicPr>
            <a:picLocks noChangeAspect="1" noChangeArrowheads="1"/>
          </p:cNvPicPr>
          <p:nvPr/>
        </p:nvPicPr>
        <p:blipFill>
          <a:blip r:embed="rId5" cstate="print"/>
          <a:srcRect/>
          <a:stretch>
            <a:fillRect/>
          </a:stretch>
        </p:blipFill>
        <p:spPr bwMode="auto">
          <a:xfrm>
            <a:off x="6934200" y="1981200"/>
            <a:ext cx="2047875" cy="1377950"/>
          </a:xfrm>
          <a:prstGeom prst="rect">
            <a:avLst/>
          </a:prstGeom>
          <a:noFill/>
        </p:spPr>
      </p:pic>
      <p:pic>
        <p:nvPicPr>
          <p:cNvPr id="5137" name="Picture 17" descr="Brazilian free-tailed bat skull lateral4"/>
          <p:cNvPicPr>
            <a:picLocks noChangeAspect="1" noChangeArrowheads="1"/>
          </p:cNvPicPr>
          <p:nvPr/>
        </p:nvPicPr>
        <p:blipFill>
          <a:blip r:embed="rId6" cstate="print"/>
          <a:srcRect/>
          <a:stretch>
            <a:fillRect/>
          </a:stretch>
        </p:blipFill>
        <p:spPr bwMode="auto">
          <a:xfrm>
            <a:off x="5029200" y="1981200"/>
            <a:ext cx="1749425" cy="1371600"/>
          </a:xfrm>
          <a:prstGeom prst="rect">
            <a:avLst/>
          </a:prstGeom>
          <a:noFill/>
        </p:spPr>
      </p:pic>
      <p:pic>
        <p:nvPicPr>
          <p:cNvPr id="5138" name="Picture 18" descr="Little brown bat walking lateral"/>
          <p:cNvPicPr>
            <a:picLocks noChangeAspect="1" noChangeArrowheads="1"/>
          </p:cNvPicPr>
          <p:nvPr/>
        </p:nvPicPr>
        <p:blipFill>
          <a:blip r:embed="rId7" cstate="print"/>
          <a:srcRect/>
          <a:stretch>
            <a:fillRect/>
          </a:stretch>
        </p:blipFill>
        <p:spPr bwMode="auto">
          <a:xfrm>
            <a:off x="4953000" y="3721100"/>
            <a:ext cx="4038600" cy="31369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228600" y="152400"/>
            <a:ext cx="8686800" cy="639763"/>
          </a:xfrm>
        </p:spPr>
        <p:txBody>
          <a:bodyPr>
            <a:normAutofit fontScale="90000"/>
          </a:bodyPr>
          <a:lstStyle/>
          <a:p>
            <a:r>
              <a:rPr lang="en-US" sz="3600" dirty="0">
                <a:solidFill>
                  <a:schemeClr val="bg1"/>
                </a:solidFill>
              </a:rPr>
              <a:t>Undergraduate Research with Dr. </a:t>
            </a:r>
            <a:r>
              <a:rPr lang="en-US" sz="3600" dirty="0" err="1">
                <a:solidFill>
                  <a:schemeClr val="bg1"/>
                </a:solidFill>
              </a:rPr>
              <a:t>Huskey</a:t>
            </a:r>
            <a:endParaRPr lang="en-US" sz="3600" dirty="0">
              <a:solidFill>
                <a:schemeClr val="bg1"/>
              </a:solidFill>
            </a:endParaRPr>
          </a:p>
        </p:txBody>
      </p:sp>
      <p:grpSp>
        <p:nvGrpSpPr>
          <p:cNvPr id="2" name="Group 25"/>
          <p:cNvGrpSpPr>
            <a:grpSpLocks/>
          </p:cNvGrpSpPr>
          <p:nvPr/>
        </p:nvGrpSpPr>
        <p:grpSpPr bwMode="auto">
          <a:xfrm>
            <a:off x="533400" y="1447800"/>
            <a:ext cx="3886200" cy="4941888"/>
            <a:chOff x="96" y="912"/>
            <a:chExt cx="2448" cy="3113"/>
          </a:xfrm>
        </p:grpSpPr>
        <p:sp>
          <p:nvSpPr>
            <p:cNvPr id="6150" name="Text Box 6"/>
            <p:cNvSpPr txBox="1">
              <a:spLocks noChangeArrowheads="1"/>
            </p:cNvSpPr>
            <p:nvPr/>
          </p:nvSpPr>
          <p:spPr bwMode="auto">
            <a:xfrm>
              <a:off x="144" y="1200"/>
              <a:ext cx="951" cy="233"/>
            </a:xfrm>
            <a:prstGeom prst="rect">
              <a:avLst/>
            </a:prstGeom>
            <a:noFill/>
            <a:ln w="9525">
              <a:noFill/>
              <a:miter lim="800000"/>
              <a:headEnd/>
              <a:tailEnd/>
            </a:ln>
            <a:effectLst/>
          </p:spPr>
          <p:txBody>
            <a:bodyPr wrap="none">
              <a:spAutoFit/>
            </a:bodyPr>
            <a:lstStyle/>
            <a:p>
              <a:r>
                <a:rPr lang="en-US" dirty="0">
                  <a:solidFill>
                    <a:schemeClr val="bg1"/>
                  </a:solidFill>
                </a:rPr>
                <a:t>Whitney Allen</a:t>
              </a:r>
            </a:p>
          </p:txBody>
        </p:sp>
        <p:sp>
          <p:nvSpPr>
            <p:cNvPr id="6151" name="Text Box 7"/>
            <p:cNvSpPr txBox="1">
              <a:spLocks noChangeArrowheads="1"/>
            </p:cNvSpPr>
            <p:nvPr/>
          </p:nvSpPr>
          <p:spPr bwMode="auto">
            <a:xfrm>
              <a:off x="1440" y="1200"/>
              <a:ext cx="948" cy="233"/>
            </a:xfrm>
            <a:prstGeom prst="rect">
              <a:avLst/>
            </a:prstGeom>
            <a:noFill/>
            <a:ln w="9525">
              <a:noFill/>
              <a:miter lim="800000"/>
              <a:headEnd/>
              <a:tailEnd/>
            </a:ln>
            <a:effectLst/>
          </p:spPr>
          <p:txBody>
            <a:bodyPr wrap="none">
              <a:spAutoFit/>
            </a:bodyPr>
            <a:lstStyle/>
            <a:p>
              <a:r>
                <a:rPr lang="en-US" dirty="0">
                  <a:solidFill>
                    <a:schemeClr val="bg1"/>
                  </a:solidFill>
                </a:rPr>
                <a:t>Kaitlin Hartley</a:t>
              </a:r>
            </a:p>
          </p:txBody>
        </p:sp>
        <p:sp>
          <p:nvSpPr>
            <p:cNvPr id="6154" name="Text Box 10"/>
            <p:cNvSpPr txBox="1">
              <a:spLocks noChangeArrowheads="1"/>
            </p:cNvSpPr>
            <p:nvPr/>
          </p:nvSpPr>
          <p:spPr bwMode="auto">
            <a:xfrm>
              <a:off x="96" y="3792"/>
              <a:ext cx="1304" cy="233"/>
            </a:xfrm>
            <a:prstGeom prst="rect">
              <a:avLst/>
            </a:prstGeom>
            <a:noFill/>
            <a:ln w="9525">
              <a:noFill/>
              <a:miter lim="800000"/>
              <a:headEnd/>
              <a:tailEnd/>
            </a:ln>
            <a:effectLst/>
          </p:spPr>
          <p:txBody>
            <a:bodyPr wrap="none">
              <a:spAutoFit/>
            </a:bodyPr>
            <a:lstStyle/>
            <a:p>
              <a:r>
                <a:rPr lang="en-US" dirty="0">
                  <a:solidFill>
                    <a:schemeClr val="bg1"/>
                  </a:solidFill>
                </a:rPr>
                <a:t>Paige </a:t>
              </a:r>
              <a:r>
                <a:rPr lang="en-US" dirty="0" err="1">
                  <a:solidFill>
                    <a:schemeClr val="bg1"/>
                  </a:solidFill>
                </a:rPr>
                <a:t>Kalantarzadeh</a:t>
              </a:r>
              <a:endParaRPr lang="en-US" dirty="0">
                <a:solidFill>
                  <a:schemeClr val="bg1"/>
                </a:solidFill>
              </a:endParaRPr>
            </a:p>
          </p:txBody>
        </p:sp>
        <p:sp>
          <p:nvSpPr>
            <p:cNvPr id="6155" name="Text Box 11"/>
            <p:cNvSpPr txBox="1">
              <a:spLocks noChangeArrowheads="1"/>
            </p:cNvSpPr>
            <p:nvPr/>
          </p:nvSpPr>
          <p:spPr bwMode="auto">
            <a:xfrm>
              <a:off x="1680" y="3792"/>
              <a:ext cx="754" cy="233"/>
            </a:xfrm>
            <a:prstGeom prst="rect">
              <a:avLst/>
            </a:prstGeom>
            <a:noFill/>
            <a:ln w="9525">
              <a:noFill/>
              <a:miter lim="800000"/>
              <a:headEnd/>
              <a:tailEnd/>
            </a:ln>
            <a:effectLst/>
          </p:spPr>
          <p:txBody>
            <a:bodyPr wrap="none">
              <a:spAutoFit/>
            </a:bodyPr>
            <a:lstStyle/>
            <a:p>
              <a:r>
                <a:rPr lang="en-US" dirty="0">
                  <a:solidFill>
                    <a:schemeClr val="bg1"/>
                  </a:solidFill>
                </a:rPr>
                <a:t>Anna Terry</a:t>
              </a:r>
            </a:p>
          </p:txBody>
        </p:sp>
        <p:grpSp>
          <p:nvGrpSpPr>
            <p:cNvPr id="3" name="Group 20"/>
            <p:cNvGrpSpPr>
              <a:grpSpLocks/>
            </p:cNvGrpSpPr>
            <p:nvPr/>
          </p:nvGrpSpPr>
          <p:grpSpPr bwMode="auto">
            <a:xfrm>
              <a:off x="96" y="1440"/>
              <a:ext cx="2448" cy="2352"/>
              <a:chOff x="240" y="1416"/>
              <a:chExt cx="2112" cy="1997"/>
            </a:xfrm>
          </p:grpSpPr>
          <p:pic>
            <p:nvPicPr>
              <p:cNvPr id="6156" name="Picture 12" descr="Copperband butterflyfish11"/>
              <p:cNvPicPr>
                <a:picLocks noChangeAspect="1" noChangeArrowheads="1"/>
              </p:cNvPicPr>
              <p:nvPr/>
            </p:nvPicPr>
            <p:blipFill>
              <a:blip r:embed="rId2" cstate="print"/>
              <a:srcRect/>
              <a:stretch>
                <a:fillRect/>
              </a:stretch>
            </p:blipFill>
            <p:spPr bwMode="auto">
              <a:xfrm>
                <a:off x="1392" y="1416"/>
                <a:ext cx="960" cy="839"/>
              </a:xfrm>
              <a:prstGeom prst="rect">
                <a:avLst/>
              </a:prstGeom>
              <a:noFill/>
            </p:spPr>
          </p:pic>
          <p:pic>
            <p:nvPicPr>
              <p:cNvPr id="6157" name="Picture 13" descr="Lesser anteater rostral1"/>
              <p:cNvPicPr>
                <a:picLocks noChangeAspect="1" noChangeArrowheads="1"/>
              </p:cNvPicPr>
              <p:nvPr/>
            </p:nvPicPr>
            <p:blipFill>
              <a:blip r:embed="rId3" cstate="print"/>
              <a:srcRect/>
              <a:stretch>
                <a:fillRect/>
              </a:stretch>
            </p:blipFill>
            <p:spPr bwMode="auto">
              <a:xfrm>
                <a:off x="240" y="2256"/>
                <a:ext cx="1200" cy="1157"/>
              </a:xfrm>
              <a:prstGeom prst="rect">
                <a:avLst/>
              </a:prstGeom>
              <a:noFill/>
            </p:spPr>
          </p:pic>
          <p:pic>
            <p:nvPicPr>
              <p:cNvPr id="6158" name="Picture 14" descr="Alligator snapping turtle angle"/>
              <p:cNvPicPr>
                <a:picLocks noChangeAspect="1" noChangeArrowheads="1"/>
              </p:cNvPicPr>
              <p:nvPr/>
            </p:nvPicPr>
            <p:blipFill>
              <a:blip r:embed="rId4" cstate="print"/>
              <a:srcRect/>
              <a:stretch>
                <a:fillRect/>
              </a:stretch>
            </p:blipFill>
            <p:spPr bwMode="auto">
              <a:xfrm>
                <a:off x="240" y="1416"/>
                <a:ext cx="1152" cy="840"/>
              </a:xfrm>
              <a:prstGeom prst="rect">
                <a:avLst/>
              </a:prstGeom>
              <a:noFill/>
            </p:spPr>
          </p:pic>
          <p:pic>
            <p:nvPicPr>
              <p:cNvPr id="6159" name="Picture 15" descr="Monocled cobra skeleton rostral1"/>
              <p:cNvPicPr>
                <a:picLocks noChangeAspect="1" noChangeArrowheads="1"/>
              </p:cNvPicPr>
              <p:nvPr/>
            </p:nvPicPr>
            <p:blipFill>
              <a:blip r:embed="rId5" cstate="print"/>
              <a:srcRect/>
              <a:stretch>
                <a:fillRect/>
              </a:stretch>
            </p:blipFill>
            <p:spPr bwMode="auto">
              <a:xfrm>
                <a:off x="1440" y="2256"/>
                <a:ext cx="912" cy="1152"/>
              </a:xfrm>
              <a:prstGeom prst="rect">
                <a:avLst/>
              </a:prstGeom>
              <a:noFill/>
            </p:spPr>
          </p:pic>
        </p:grpSp>
        <p:sp>
          <p:nvSpPr>
            <p:cNvPr id="6160" name="Text Box 16"/>
            <p:cNvSpPr txBox="1">
              <a:spLocks noChangeArrowheads="1"/>
            </p:cNvSpPr>
            <p:nvPr/>
          </p:nvSpPr>
          <p:spPr bwMode="auto">
            <a:xfrm>
              <a:off x="240" y="912"/>
              <a:ext cx="1794" cy="291"/>
            </a:xfrm>
            <a:prstGeom prst="rect">
              <a:avLst/>
            </a:prstGeom>
            <a:noFill/>
            <a:ln w="9525">
              <a:noFill/>
              <a:miter lim="800000"/>
              <a:headEnd/>
              <a:tailEnd/>
            </a:ln>
            <a:effectLst/>
          </p:spPr>
          <p:txBody>
            <a:bodyPr wrap="none">
              <a:spAutoFit/>
            </a:bodyPr>
            <a:lstStyle/>
            <a:p>
              <a:r>
                <a:rPr lang="en-US" sz="2400" b="1" dirty="0">
                  <a:solidFill>
                    <a:schemeClr val="bg1"/>
                  </a:solidFill>
                </a:rPr>
                <a:t>Vertebrate Skeletons</a:t>
              </a:r>
            </a:p>
          </p:txBody>
        </p:sp>
      </p:grpSp>
      <p:grpSp>
        <p:nvGrpSpPr>
          <p:cNvPr id="4" name="Group 22"/>
          <p:cNvGrpSpPr>
            <a:grpSpLocks/>
          </p:cNvGrpSpPr>
          <p:nvPr/>
        </p:nvGrpSpPr>
        <p:grpSpPr bwMode="auto">
          <a:xfrm>
            <a:off x="5410200" y="3810000"/>
            <a:ext cx="2743200" cy="2732088"/>
            <a:chOff x="3648" y="2400"/>
            <a:chExt cx="1728" cy="1721"/>
          </a:xfrm>
        </p:grpSpPr>
        <p:sp>
          <p:nvSpPr>
            <p:cNvPr id="6152" name="Text Box 8"/>
            <p:cNvSpPr txBox="1">
              <a:spLocks noChangeArrowheads="1"/>
            </p:cNvSpPr>
            <p:nvPr/>
          </p:nvSpPr>
          <p:spPr bwMode="auto">
            <a:xfrm>
              <a:off x="3984" y="3888"/>
              <a:ext cx="1067" cy="233"/>
            </a:xfrm>
            <a:prstGeom prst="rect">
              <a:avLst/>
            </a:prstGeom>
            <a:noFill/>
            <a:ln w="9525">
              <a:noFill/>
              <a:miter lim="800000"/>
              <a:headEnd/>
              <a:tailEnd/>
            </a:ln>
            <a:effectLst/>
          </p:spPr>
          <p:txBody>
            <a:bodyPr wrap="none">
              <a:spAutoFit/>
            </a:bodyPr>
            <a:lstStyle/>
            <a:p>
              <a:r>
                <a:rPr lang="en-US" dirty="0">
                  <a:solidFill>
                    <a:schemeClr val="bg1"/>
                  </a:solidFill>
                </a:rPr>
                <a:t>Calhoun, Rachel</a:t>
              </a:r>
            </a:p>
          </p:txBody>
        </p:sp>
        <p:pic>
          <p:nvPicPr>
            <p:cNvPr id="6161" name="Picture 17" descr="Image8"/>
            <p:cNvPicPr>
              <a:picLocks noChangeAspect="1" noChangeArrowheads="1"/>
            </p:cNvPicPr>
            <p:nvPr/>
          </p:nvPicPr>
          <p:blipFill>
            <a:blip r:embed="rId6" cstate="print"/>
            <a:srcRect/>
            <a:stretch>
              <a:fillRect/>
            </a:stretch>
          </p:blipFill>
          <p:spPr bwMode="auto">
            <a:xfrm>
              <a:off x="3648" y="2628"/>
              <a:ext cx="1728" cy="1296"/>
            </a:xfrm>
            <a:prstGeom prst="rect">
              <a:avLst/>
            </a:prstGeom>
            <a:noFill/>
          </p:spPr>
        </p:pic>
        <p:sp>
          <p:nvSpPr>
            <p:cNvPr id="6162" name="Text Box 18"/>
            <p:cNvSpPr txBox="1">
              <a:spLocks noChangeArrowheads="1"/>
            </p:cNvSpPr>
            <p:nvPr/>
          </p:nvSpPr>
          <p:spPr bwMode="auto">
            <a:xfrm>
              <a:off x="4032" y="2400"/>
              <a:ext cx="923" cy="291"/>
            </a:xfrm>
            <a:prstGeom prst="rect">
              <a:avLst/>
            </a:prstGeom>
            <a:noFill/>
            <a:ln w="9525">
              <a:noFill/>
              <a:miter lim="800000"/>
              <a:headEnd/>
              <a:tailEnd/>
            </a:ln>
            <a:effectLst/>
          </p:spPr>
          <p:txBody>
            <a:bodyPr wrap="none">
              <a:spAutoFit/>
            </a:bodyPr>
            <a:lstStyle/>
            <a:p>
              <a:r>
                <a:rPr lang="en-US" sz="2400" b="1" dirty="0">
                  <a:solidFill>
                    <a:schemeClr val="bg1"/>
                  </a:solidFill>
                </a:rPr>
                <a:t>Fish Teeth</a:t>
              </a:r>
            </a:p>
          </p:txBody>
        </p:sp>
      </p:grpSp>
      <p:grpSp>
        <p:nvGrpSpPr>
          <p:cNvPr id="5" name="Group 24"/>
          <p:cNvGrpSpPr>
            <a:grpSpLocks/>
          </p:cNvGrpSpPr>
          <p:nvPr/>
        </p:nvGrpSpPr>
        <p:grpSpPr bwMode="auto">
          <a:xfrm>
            <a:off x="4648200" y="1143000"/>
            <a:ext cx="3578225" cy="2427288"/>
            <a:chOff x="2928" y="720"/>
            <a:chExt cx="2254" cy="1529"/>
          </a:xfrm>
        </p:grpSpPr>
        <p:sp>
          <p:nvSpPr>
            <p:cNvPr id="6149" name="Text Box 5"/>
            <p:cNvSpPr txBox="1">
              <a:spLocks noChangeArrowheads="1"/>
            </p:cNvSpPr>
            <p:nvPr/>
          </p:nvSpPr>
          <p:spPr bwMode="auto">
            <a:xfrm>
              <a:off x="3792" y="2016"/>
              <a:ext cx="899" cy="233"/>
            </a:xfrm>
            <a:prstGeom prst="rect">
              <a:avLst/>
            </a:prstGeom>
            <a:noFill/>
            <a:ln w="9525">
              <a:noFill/>
              <a:miter lim="800000"/>
              <a:headEnd/>
              <a:tailEnd/>
            </a:ln>
            <a:effectLst/>
          </p:spPr>
          <p:txBody>
            <a:bodyPr wrap="none">
              <a:spAutoFit/>
            </a:bodyPr>
            <a:lstStyle/>
            <a:p>
              <a:r>
                <a:rPr lang="en-US" dirty="0" err="1">
                  <a:solidFill>
                    <a:schemeClr val="bg1"/>
                  </a:solidFill>
                </a:rPr>
                <a:t>Boka</a:t>
              </a:r>
              <a:r>
                <a:rPr lang="en-US" dirty="0">
                  <a:solidFill>
                    <a:schemeClr val="bg1"/>
                  </a:solidFill>
                </a:rPr>
                <a:t>, </a:t>
              </a:r>
              <a:r>
                <a:rPr lang="en-US" dirty="0" err="1">
                  <a:solidFill>
                    <a:schemeClr val="bg1"/>
                  </a:solidFill>
                </a:rPr>
                <a:t>Keyana</a:t>
              </a:r>
              <a:endParaRPr lang="en-US" dirty="0">
                <a:solidFill>
                  <a:schemeClr val="bg1"/>
                </a:solidFill>
              </a:endParaRPr>
            </a:p>
          </p:txBody>
        </p:sp>
        <p:sp>
          <p:nvSpPr>
            <p:cNvPr id="6163" name="Text Box 19"/>
            <p:cNvSpPr txBox="1">
              <a:spLocks noChangeArrowheads="1"/>
            </p:cNvSpPr>
            <p:nvPr/>
          </p:nvSpPr>
          <p:spPr bwMode="auto">
            <a:xfrm>
              <a:off x="2928" y="720"/>
              <a:ext cx="2254" cy="291"/>
            </a:xfrm>
            <a:prstGeom prst="rect">
              <a:avLst/>
            </a:prstGeom>
            <a:noFill/>
            <a:ln w="9525">
              <a:noFill/>
              <a:miter lim="800000"/>
              <a:headEnd/>
              <a:tailEnd/>
            </a:ln>
            <a:effectLst/>
          </p:spPr>
          <p:txBody>
            <a:bodyPr wrap="none">
              <a:spAutoFit/>
            </a:bodyPr>
            <a:lstStyle/>
            <a:p>
              <a:r>
                <a:rPr lang="en-US" sz="2400" b="1" dirty="0">
                  <a:solidFill>
                    <a:schemeClr val="bg1"/>
                  </a:solidFill>
                </a:rPr>
                <a:t>Chameleon Specializations</a:t>
              </a:r>
            </a:p>
          </p:txBody>
        </p:sp>
        <p:pic>
          <p:nvPicPr>
            <p:cNvPr id="6165" name="Picture 21" descr="Veiled1"/>
            <p:cNvPicPr>
              <a:picLocks noChangeAspect="1" noChangeArrowheads="1"/>
            </p:cNvPicPr>
            <p:nvPr/>
          </p:nvPicPr>
          <p:blipFill>
            <a:blip r:embed="rId7" cstate="print"/>
            <a:srcRect/>
            <a:stretch>
              <a:fillRect/>
            </a:stretch>
          </p:blipFill>
          <p:spPr bwMode="auto">
            <a:xfrm>
              <a:off x="3456" y="1008"/>
              <a:ext cx="1584" cy="1030"/>
            </a:xfrm>
            <a:prstGeom prst="rect">
              <a:avLst/>
            </a:prstGeom>
            <a:noFill/>
          </p:spPr>
        </p:pic>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endParaRPr lang="en-US" dirty="0"/>
          </a:p>
        </p:txBody>
      </p:sp>
      <p:sp>
        <p:nvSpPr>
          <p:cNvPr id="3" name="Content Placeholder 2"/>
          <p:cNvSpPr>
            <a:spLocks noGrp="1"/>
          </p:cNvSpPr>
          <p:nvPr>
            <p:ph idx="4294967295"/>
          </p:nvPr>
        </p:nvSpPr>
        <p:spPr>
          <a:xfrm>
            <a:off x="4032250" y="0"/>
            <a:ext cx="5111750" cy="6126163"/>
          </a:xfrm>
        </p:spPr>
        <p:txBody>
          <a:bodyPr/>
          <a:lstStyle/>
          <a:p>
            <a:pPr marL="0" indent="0" algn="r">
              <a:buNone/>
            </a:pPr>
            <a:r>
              <a:rPr lang="en-US" b="1" dirty="0" smtClean="0">
                <a:solidFill>
                  <a:schemeClr val="bg1"/>
                </a:solidFill>
              </a:rPr>
              <a:t>Sigrid </a:t>
            </a:r>
            <a:r>
              <a:rPr lang="en-US" b="1" dirty="0" err="1" smtClean="0">
                <a:solidFill>
                  <a:schemeClr val="bg1"/>
                </a:solidFill>
              </a:rPr>
              <a:t>Jacobshagen</a:t>
            </a:r>
            <a:r>
              <a:rPr lang="en-US" b="1" dirty="0" smtClean="0">
                <a:solidFill>
                  <a:schemeClr val="bg1"/>
                </a:solidFill>
              </a:rPr>
              <a:t>, Ph.D.</a:t>
            </a:r>
            <a:br>
              <a:rPr lang="en-US" b="1" dirty="0" smtClean="0">
                <a:solidFill>
                  <a:schemeClr val="bg1"/>
                </a:solidFill>
              </a:rPr>
            </a:br>
            <a:r>
              <a:rPr lang="en-US" b="1" dirty="0" smtClean="0">
                <a:solidFill>
                  <a:schemeClr val="bg1"/>
                </a:solidFill>
              </a:rPr>
              <a:t>Free University of Berlin</a:t>
            </a:r>
            <a:br>
              <a:rPr lang="en-US" b="1" dirty="0" smtClean="0">
                <a:solidFill>
                  <a:schemeClr val="bg1"/>
                </a:solidFill>
              </a:rPr>
            </a:br>
            <a:r>
              <a:rPr lang="en-US" b="1" dirty="0" smtClean="0">
                <a:solidFill>
                  <a:schemeClr val="bg1"/>
                </a:solidFill>
              </a:rPr>
              <a:t>Professor</a:t>
            </a:r>
            <a:endParaRPr lang="en-US" b="1" dirty="0">
              <a:solidFill>
                <a:schemeClr val="bg1"/>
              </a:solidFill>
            </a:endParaRPr>
          </a:p>
        </p:txBody>
      </p:sp>
      <p:sp>
        <p:nvSpPr>
          <p:cNvPr id="4" name="Text Placeholder 3"/>
          <p:cNvSpPr>
            <a:spLocks noGrp="1"/>
          </p:cNvSpPr>
          <p:nvPr>
            <p:ph type="body" sz="half" idx="4294967295"/>
          </p:nvPr>
        </p:nvSpPr>
        <p:spPr>
          <a:xfrm>
            <a:off x="0" y="152400"/>
            <a:ext cx="3657600" cy="6324600"/>
          </a:xfrm>
        </p:spPr>
        <p:txBody>
          <a:bodyPr>
            <a:normAutofit fontScale="40000" lnSpcReduction="20000"/>
          </a:bodyPr>
          <a:lstStyle/>
          <a:p>
            <a:endParaRPr lang="en-US" dirty="0" smtClean="0"/>
          </a:p>
          <a:p>
            <a:endParaRPr lang="en-US" dirty="0" smtClean="0"/>
          </a:p>
          <a:p>
            <a:pPr marL="109728" indent="0" algn="ctr">
              <a:buNone/>
            </a:pPr>
            <a:endParaRPr lang="en-US" b="1" dirty="0" smtClean="0">
              <a:effectLst/>
            </a:endParaRPr>
          </a:p>
          <a:p>
            <a:pPr marL="109728" indent="0" algn="ctr">
              <a:buNone/>
            </a:pPr>
            <a:endParaRPr lang="en-US" b="1" dirty="0"/>
          </a:p>
          <a:p>
            <a:pPr marL="109728" indent="0" algn="ctr">
              <a:buNone/>
            </a:pPr>
            <a:endParaRPr lang="en-US" b="1" dirty="0" smtClean="0">
              <a:effectLst/>
            </a:endParaRPr>
          </a:p>
          <a:p>
            <a:pPr marL="109728" indent="0" algn="ctr">
              <a:buNone/>
            </a:pPr>
            <a:endParaRPr lang="en-US" b="1" dirty="0"/>
          </a:p>
          <a:p>
            <a:pPr marL="109728" indent="0" algn="ctr">
              <a:buNone/>
            </a:pPr>
            <a:endParaRPr lang="en-US" b="1" dirty="0" smtClean="0">
              <a:effectLst/>
            </a:endParaRPr>
          </a:p>
          <a:p>
            <a:pPr marL="109728" indent="0" algn="ctr">
              <a:buNone/>
            </a:pPr>
            <a:r>
              <a:rPr lang="en-US" b="1" u="sng" dirty="0" smtClean="0">
                <a:effectLst/>
              </a:rPr>
              <a:t>Courses</a:t>
            </a:r>
          </a:p>
          <a:p>
            <a:r>
              <a:rPr lang="en-US" dirty="0" smtClean="0"/>
              <a:t>BIOL 400(G) Plant Physiology</a:t>
            </a:r>
          </a:p>
          <a:p>
            <a:r>
              <a:rPr lang="en-US" dirty="0" smtClean="0"/>
              <a:t>BIOL/CHEM 446(G) Biochemistry I</a:t>
            </a:r>
          </a:p>
          <a:p>
            <a:r>
              <a:rPr lang="en-US" dirty="0" smtClean="0"/>
              <a:t>BIOL/CHEM 446(G) on-line Biochemistry I</a:t>
            </a:r>
          </a:p>
          <a:p>
            <a:r>
              <a:rPr lang="en-US" dirty="0" smtClean="0"/>
              <a:t>BIOL/CHEM 447(G) Biochemistry Laboratory</a:t>
            </a:r>
          </a:p>
          <a:p>
            <a:r>
              <a:rPr lang="en-US" dirty="0" smtClean="0"/>
              <a:t>BIOL/CHEM 467(G) Biochemistry II</a:t>
            </a:r>
          </a:p>
          <a:p>
            <a:r>
              <a:rPr lang="en-US" dirty="0" smtClean="0"/>
              <a:t>BIOL/CHEM 562 Advanced Biochemistry</a:t>
            </a:r>
          </a:p>
          <a:p>
            <a:endParaRPr lang="en-US" dirty="0" smtClean="0"/>
          </a:p>
          <a:p>
            <a:endParaRPr lang="en-US" dirty="0" smtClean="0"/>
          </a:p>
          <a:p>
            <a:endParaRPr lang="en-US" dirty="0" smtClean="0"/>
          </a:p>
          <a:p>
            <a:pPr marL="109728" indent="0" algn="ctr">
              <a:buNone/>
            </a:pPr>
            <a:r>
              <a:rPr lang="en-US" b="1" u="sng" dirty="0" smtClean="0">
                <a:effectLst/>
              </a:rPr>
              <a:t>Research</a:t>
            </a:r>
          </a:p>
          <a:p>
            <a:r>
              <a:rPr lang="en-US" dirty="0" smtClean="0"/>
              <a:t>Research in my lab is concerned with the circadian clock. We are using the unicellular green alga </a:t>
            </a:r>
            <a:r>
              <a:rPr lang="en-US" dirty="0" err="1" smtClean="0"/>
              <a:t>Chlamydomonas</a:t>
            </a:r>
            <a:r>
              <a:rPr lang="en-US" dirty="0" smtClean="0"/>
              <a:t> as a model organism to study the circadian clock, because we can measure its daily rhythm of swimming towards light in an automated fashion. The rhythm is very similar to the daily sleep/wake cycle in humans. Projects in the lab center on the photoreceptor proteins that are able to reset the circadian clock using physiological, molecular, biochemical and cell biological techniques. We are also interested in understanding how the circadian clock regulates genes so that they show a circadian rhythm in their expression. A third interest is the use of mathematical equations to model the circadian clock.</a:t>
            </a:r>
          </a:p>
        </p:txBody>
      </p:sp>
      <p:pic>
        <p:nvPicPr>
          <p:cNvPr id="15362" name="Picture 2"/>
          <p:cNvPicPr>
            <a:picLocks noChangeAspect="1" noChangeArrowheads="1"/>
          </p:cNvPicPr>
          <p:nvPr/>
        </p:nvPicPr>
        <p:blipFill>
          <a:blip r:embed="rId2" cstate="print"/>
          <a:srcRect/>
          <a:stretch>
            <a:fillRect/>
          </a:stretch>
        </p:blipFill>
        <p:spPr bwMode="auto">
          <a:xfrm>
            <a:off x="5867400" y="1447800"/>
            <a:ext cx="2381250" cy="3000375"/>
          </a:xfrm>
          <a:prstGeom prst="rect">
            <a:avLst/>
          </a:prstGeom>
          <a:noFill/>
          <a:ln w="9525">
            <a:noFill/>
            <a:miter lim="800000"/>
            <a:headEnd/>
            <a:tailEnd/>
          </a:ln>
        </p:spPr>
      </p:pic>
      <p:sp>
        <p:nvSpPr>
          <p:cNvPr id="5" name="TextBox 4"/>
          <p:cNvSpPr txBox="1"/>
          <p:nvPr/>
        </p:nvSpPr>
        <p:spPr>
          <a:xfrm>
            <a:off x="4876800" y="4876800"/>
            <a:ext cx="4267200" cy="1754326"/>
          </a:xfrm>
          <a:prstGeom prst="rect">
            <a:avLst/>
          </a:prstGeom>
          <a:noFill/>
        </p:spPr>
        <p:txBody>
          <a:bodyPr wrap="square" rtlCol="0">
            <a:spAutoFit/>
          </a:bodyPr>
          <a:lstStyle/>
          <a:p>
            <a:pPr marL="109728" indent="0" algn="ctr">
              <a:buNone/>
            </a:pPr>
            <a:r>
              <a:rPr lang="en-US" b="1" dirty="0"/>
              <a:t>Bio</a:t>
            </a:r>
          </a:p>
          <a:p>
            <a:r>
              <a:rPr lang="en-US" b="1" dirty="0"/>
              <a:t>Ph.D. </a:t>
            </a:r>
            <a:r>
              <a:rPr lang="en-US" dirty="0"/>
              <a:t>- 1988 Plant Biochemistry, Free University of Berlin, Germany</a:t>
            </a:r>
          </a:p>
          <a:p>
            <a:r>
              <a:rPr lang="en-US" b="1" dirty="0"/>
              <a:t>M.S. </a:t>
            </a:r>
            <a:r>
              <a:rPr lang="en-US" dirty="0"/>
              <a:t>- 1985 Biology, Justus-Liebig-University of Giessen, Germany</a:t>
            </a:r>
          </a:p>
          <a:p>
            <a:endParaRPr lang="en-US" dirty="0"/>
          </a:p>
        </p:txBody>
      </p:sp>
    </p:spTree>
    <p:extLst>
      <p:ext uri="{BB962C8B-B14F-4D97-AF65-F5344CB8AC3E}">
        <p14:creationId xmlns:p14="http://schemas.microsoft.com/office/powerpoint/2010/main" val="22263023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74638"/>
            <a:ext cx="8229600" cy="1143000"/>
          </a:xfrm>
        </p:spPr>
        <p:txBody>
          <a:bodyPr/>
          <a:lstStyle/>
          <a:p>
            <a:r>
              <a:rPr lang="en-US" smtClean="0"/>
              <a:t>Research by Dr. Jacobshagen</a:t>
            </a:r>
            <a:endParaRPr lang="en-US" dirty="0"/>
          </a:p>
        </p:txBody>
      </p:sp>
      <p:sp>
        <p:nvSpPr>
          <p:cNvPr id="9" name="Rectangle 3"/>
          <p:cNvSpPr>
            <a:spLocks noGrp="1"/>
          </p:cNvSpPr>
          <p:nvPr>
            <p:ph sz="quarter" idx="4294967295"/>
          </p:nvPr>
        </p:nvSpPr>
        <p:spPr>
          <a:xfrm>
            <a:off x="0" y="1436688"/>
            <a:ext cx="4419600" cy="3886200"/>
          </a:xfrm>
        </p:spPr>
        <p:txBody>
          <a:bodyPr>
            <a:normAutofit fontScale="92500" lnSpcReduction="10000"/>
          </a:bodyPr>
          <a:lstStyle/>
          <a:p>
            <a:pPr eaLnBrk="1" hangingPunct="1"/>
            <a:r>
              <a:rPr lang="en-US" smtClean="0"/>
              <a:t>How is the circadian clock reset after travel to a different time zone?</a:t>
            </a:r>
          </a:p>
          <a:p>
            <a:pPr eaLnBrk="1" hangingPunct="1">
              <a:buNone/>
            </a:pPr>
            <a:endParaRPr lang="en-US" sz="1000" smtClean="0"/>
          </a:p>
          <a:p>
            <a:pPr eaLnBrk="1" hangingPunct="1"/>
            <a:r>
              <a:rPr lang="en-US" smtClean="0"/>
              <a:t>How does the circadian clock cause genes to be rhythmically expressed?</a:t>
            </a:r>
          </a:p>
          <a:p>
            <a:pPr eaLnBrk="1" hangingPunct="1">
              <a:buNone/>
            </a:pPr>
            <a:endParaRPr lang="en-US" sz="1000" smtClean="0"/>
          </a:p>
          <a:p>
            <a:pPr eaLnBrk="1" hangingPunct="1"/>
            <a:r>
              <a:rPr lang="en-US" smtClean="0"/>
              <a:t>Can the circadian clock be modeled using mathematical equations?</a:t>
            </a:r>
            <a:endParaRPr lang="en-US" dirty="0"/>
          </a:p>
        </p:txBody>
      </p:sp>
      <p:pic>
        <p:nvPicPr>
          <p:cNvPr id="10" name="Picture 5"/>
          <p:cNvPicPr>
            <a:picLocks noChangeAspect="1" noChangeArrowheads="1"/>
          </p:cNvPicPr>
          <p:nvPr/>
        </p:nvPicPr>
        <p:blipFill>
          <a:blip r:embed="rId2" cstate="print"/>
          <a:srcRect/>
          <a:stretch>
            <a:fillRect/>
          </a:stretch>
        </p:blipFill>
        <p:spPr bwMode="auto">
          <a:xfrm>
            <a:off x="4648200" y="1620642"/>
            <a:ext cx="4191000" cy="441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1143000"/>
          </a:xfrm>
        </p:spPr>
        <p:txBody>
          <a:bodyPr>
            <a:normAutofit fontScale="90000"/>
          </a:bodyPr>
          <a:lstStyle/>
          <a:p>
            <a:r>
              <a:rPr lang="en-US" sz="3600" dirty="0" smtClean="0"/>
              <a:t>Graduate Research with </a:t>
            </a:r>
            <a:br>
              <a:rPr lang="en-US" sz="3600" dirty="0" smtClean="0"/>
            </a:br>
            <a:r>
              <a:rPr lang="en-US" sz="3600" dirty="0" smtClean="0"/>
              <a:t>Dr. </a:t>
            </a:r>
            <a:r>
              <a:rPr lang="en-US" sz="3600" dirty="0" err="1" smtClean="0"/>
              <a:t>Jacobshagen</a:t>
            </a:r>
            <a:endParaRPr lang="en-US" sz="3600" dirty="0"/>
          </a:p>
        </p:txBody>
      </p:sp>
      <p:sp>
        <p:nvSpPr>
          <p:cNvPr id="3" name="Content Placeholder 2"/>
          <p:cNvSpPr>
            <a:spLocks noGrp="1"/>
          </p:cNvSpPr>
          <p:nvPr>
            <p:ph sz="half" idx="4294967295"/>
          </p:nvPr>
        </p:nvSpPr>
        <p:spPr>
          <a:xfrm>
            <a:off x="0" y="1600200"/>
            <a:ext cx="4038600" cy="1243013"/>
          </a:xfrm>
        </p:spPr>
        <p:txBody>
          <a:bodyPr/>
          <a:lstStyle/>
          <a:p>
            <a:r>
              <a:rPr lang="en-US" dirty="0" err="1" smtClean="0"/>
              <a:t>Howton</a:t>
            </a:r>
            <a:r>
              <a:rPr lang="en-US" dirty="0" smtClean="0"/>
              <a:t>, Jonathan</a:t>
            </a:r>
          </a:p>
          <a:p>
            <a:r>
              <a:rPr lang="en-US" dirty="0" err="1" smtClean="0"/>
              <a:t>Chittaloori</a:t>
            </a:r>
            <a:r>
              <a:rPr lang="en-US" dirty="0" smtClean="0"/>
              <a:t>, </a:t>
            </a:r>
            <a:r>
              <a:rPr lang="en-US" dirty="0" err="1" smtClean="0"/>
              <a:t>Madhu</a:t>
            </a:r>
            <a:endParaRPr lang="en-US" dirty="0" smtClean="0"/>
          </a:p>
        </p:txBody>
      </p:sp>
      <p:pic>
        <p:nvPicPr>
          <p:cNvPr id="5" name="Picture 2"/>
          <p:cNvPicPr>
            <a:picLocks noChangeAspect="1" noChangeArrowheads="1"/>
          </p:cNvPicPr>
          <p:nvPr/>
        </p:nvPicPr>
        <p:blipFill>
          <a:blip r:embed="rId2" cstate="print"/>
          <a:srcRect/>
          <a:stretch>
            <a:fillRect/>
          </a:stretch>
        </p:blipFill>
        <p:spPr bwMode="auto">
          <a:xfrm>
            <a:off x="4915784" y="1600200"/>
            <a:ext cx="3434080" cy="1595120"/>
          </a:xfrm>
          <a:prstGeom prst="rect">
            <a:avLst/>
          </a:prstGeom>
          <a:noFill/>
          <a:ln w="12700">
            <a:noFill/>
            <a:miter lim="800000"/>
            <a:headEnd/>
            <a:tailEnd/>
          </a:ln>
          <a:effectLst/>
        </p:spPr>
      </p:pic>
      <p:pic>
        <p:nvPicPr>
          <p:cNvPr id="6" name="Picture 6" descr="Figure1A2"/>
          <p:cNvPicPr>
            <a:picLocks noChangeAspect="1" noChangeArrowheads="1"/>
          </p:cNvPicPr>
          <p:nvPr/>
        </p:nvPicPr>
        <p:blipFill>
          <a:blip r:embed="rId3" cstate="print"/>
          <a:srcRect/>
          <a:stretch>
            <a:fillRect/>
          </a:stretch>
        </p:blipFill>
        <p:spPr bwMode="auto">
          <a:xfrm>
            <a:off x="4920864" y="4029023"/>
            <a:ext cx="3429000" cy="2235200"/>
          </a:xfrm>
          <a:prstGeom prst="rect">
            <a:avLst/>
          </a:prstGeom>
          <a:noFill/>
        </p:spPr>
      </p:pic>
      <p:sp>
        <p:nvSpPr>
          <p:cNvPr id="7" name="TextBox 6"/>
          <p:cNvSpPr txBox="1"/>
          <p:nvPr/>
        </p:nvSpPr>
        <p:spPr>
          <a:xfrm>
            <a:off x="4527993" y="3216733"/>
            <a:ext cx="4213526" cy="369332"/>
          </a:xfrm>
          <a:prstGeom prst="rect">
            <a:avLst/>
          </a:prstGeom>
          <a:noFill/>
        </p:spPr>
        <p:txBody>
          <a:bodyPr wrap="none" rtlCol="0">
            <a:spAutoFit/>
          </a:bodyPr>
          <a:lstStyle/>
          <a:p>
            <a:r>
              <a:rPr lang="en-US" dirty="0" smtClean="0"/>
              <a:t>Unicellular green alga </a:t>
            </a:r>
            <a:r>
              <a:rPr lang="en-US" dirty="0" err="1" smtClean="0"/>
              <a:t>Chlamydomonas</a:t>
            </a:r>
            <a:endParaRPr lang="en-US" dirty="0"/>
          </a:p>
        </p:txBody>
      </p:sp>
      <p:sp>
        <p:nvSpPr>
          <p:cNvPr id="8" name="TextBox 7"/>
          <p:cNvSpPr txBox="1"/>
          <p:nvPr/>
        </p:nvSpPr>
        <p:spPr>
          <a:xfrm>
            <a:off x="5093989" y="6184965"/>
            <a:ext cx="3293916" cy="369332"/>
          </a:xfrm>
          <a:prstGeom prst="rect">
            <a:avLst/>
          </a:prstGeom>
          <a:noFill/>
        </p:spPr>
        <p:txBody>
          <a:bodyPr wrap="none" rtlCol="0">
            <a:spAutoFit/>
          </a:bodyPr>
          <a:lstStyle/>
          <a:p>
            <a:r>
              <a:rPr lang="en-US" dirty="0" smtClean="0"/>
              <a:t>Time in constant conditions [</a:t>
            </a:r>
            <a:r>
              <a:rPr lang="en-US" dirty="0" err="1" smtClean="0"/>
              <a:t>h</a:t>
            </a:r>
            <a:r>
              <a:rPr lang="en-US" dirty="0" smtClean="0"/>
              <a:t>]</a:t>
            </a:r>
            <a:endParaRPr lang="en-US" dirty="0"/>
          </a:p>
        </p:txBody>
      </p:sp>
      <p:sp>
        <p:nvSpPr>
          <p:cNvPr id="9" name="TextBox 8"/>
          <p:cNvSpPr txBox="1"/>
          <p:nvPr/>
        </p:nvSpPr>
        <p:spPr>
          <a:xfrm>
            <a:off x="5480529" y="5605129"/>
            <a:ext cx="2814668" cy="369332"/>
          </a:xfrm>
          <a:prstGeom prst="rect">
            <a:avLst/>
          </a:prstGeom>
          <a:noFill/>
        </p:spPr>
        <p:txBody>
          <a:bodyPr wrap="none" rtlCol="0">
            <a:spAutoFit/>
          </a:bodyPr>
          <a:lstStyle/>
          <a:p>
            <a:r>
              <a:rPr lang="en-US" dirty="0" smtClean="0"/>
              <a:t>Swimming into light beam</a:t>
            </a:r>
            <a:endParaRPr lang="en-US" dirty="0"/>
          </a:p>
        </p:txBody>
      </p:sp>
      <p:sp>
        <p:nvSpPr>
          <p:cNvPr id="10" name="TextBox 9"/>
          <p:cNvSpPr txBox="1"/>
          <p:nvPr/>
        </p:nvSpPr>
        <p:spPr>
          <a:xfrm>
            <a:off x="650470" y="5833748"/>
            <a:ext cx="3353991" cy="646331"/>
          </a:xfrm>
          <a:prstGeom prst="rect">
            <a:avLst/>
          </a:prstGeom>
          <a:noFill/>
        </p:spPr>
        <p:txBody>
          <a:bodyPr wrap="none" rtlCol="0">
            <a:spAutoFit/>
          </a:bodyPr>
          <a:lstStyle/>
          <a:p>
            <a:r>
              <a:rPr lang="en-US" dirty="0" smtClean="0"/>
              <a:t>Jonathan and </a:t>
            </a:r>
            <a:r>
              <a:rPr lang="en-US" dirty="0" err="1" smtClean="0"/>
              <a:t>Madhu</a:t>
            </a:r>
            <a:r>
              <a:rPr lang="en-US" dirty="0" smtClean="0"/>
              <a:t> handling </a:t>
            </a:r>
          </a:p>
          <a:p>
            <a:r>
              <a:rPr lang="en-US" dirty="0" smtClean="0"/>
              <a:t>strains with manipulated genes</a:t>
            </a:r>
            <a:endParaRPr lang="en-US" dirty="0"/>
          </a:p>
        </p:txBody>
      </p:sp>
      <p:pic>
        <p:nvPicPr>
          <p:cNvPr id="11" name="Picture 10" descr="JonathanAndMadhu2011.jpg"/>
          <p:cNvPicPr>
            <a:picLocks noChangeAspect="1"/>
          </p:cNvPicPr>
          <p:nvPr/>
        </p:nvPicPr>
        <p:blipFill>
          <a:blip r:embed="rId4" cstate="print"/>
          <a:stretch>
            <a:fillRect/>
          </a:stretch>
        </p:blipFill>
        <p:spPr>
          <a:xfrm>
            <a:off x="447454" y="2924421"/>
            <a:ext cx="3860800" cy="2895600"/>
          </a:xfrm>
          <a:prstGeom prst="rect">
            <a:avLst/>
          </a:prstGeom>
        </p:spPr>
      </p:pic>
    </p:spTree>
    <p:extLst>
      <p:ext uri="{BB962C8B-B14F-4D97-AF65-F5344CB8AC3E}">
        <p14:creationId xmlns:p14="http://schemas.microsoft.com/office/powerpoint/2010/main" val="35562166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fontScale="90000"/>
          </a:bodyPr>
          <a:lstStyle/>
          <a:p>
            <a:r>
              <a:rPr lang="en-US" b="0" dirty="0" smtClean="0">
                <a:solidFill>
                  <a:schemeClr val="bg2"/>
                </a:solidFill>
              </a:rPr>
              <a:t>Graduate Research with Dr. Alice</a:t>
            </a:r>
            <a:endParaRPr lang="en-US" b="0" dirty="0">
              <a:solidFill>
                <a:schemeClr val="bg2"/>
              </a:solidFill>
            </a:endParaRPr>
          </a:p>
        </p:txBody>
      </p:sp>
      <p:sp>
        <p:nvSpPr>
          <p:cNvPr id="3" name="Content Placeholder 2"/>
          <p:cNvSpPr>
            <a:spLocks noGrp="1"/>
          </p:cNvSpPr>
          <p:nvPr>
            <p:ph sz="half" idx="4294967295"/>
          </p:nvPr>
        </p:nvSpPr>
        <p:spPr>
          <a:xfrm>
            <a:off x="0" y="2438400"/>
            <a:ext cx="4038600" cy="3568700"/>
          </a:xfrm>
        </p:spPr>
        <p:txBody>
          <a:bodyPr/>
          <a:lstStyle/>
          <a:p>
            <a:r>
              <a:rPr lang="en-US" dirty="0" smtClean="0"/>
              <a:t>Lauren </a:t>
            </a:r>
            <a:r>
              <a:rPr lang="en-US" dirty="0" err="1" smtClean="0"/>
              <a:t>Ebbeck</a:t>
            </a:r>
            <a:endParaRPr lang="en-US" dirty="0" smtClean="0"/>
          </a:p>
          <a:p>
            <a:r>
              <a:rPr lang="en-US" dirty="0" smtClean="0"/>
              <a:t>Tim Ferguson</a:t>
            </a:r>
          </a:p>
          <a:p>
            <a:r>
              <a:rPr lang="en-US" dirty="0" smtClean="0"/>
              <a:t>David Kem</a:t>
            </a:r>
          </a:p>
          <a:p>
            <a:r>
              <a:rPr lang="en-US" dirty="0" smtClean="0"/>
              <a:t>Jessie Lyne</a:t>
            </a:r>
          </a:p>
          <a:p>
            <a:r>
              <a:rPr lang="en-US" dirty="0" err="1" smtClean="0"/>
              <a:t>Taryn</a:t>
            </a:r>
            <a:r>
              <a:rPr lang="en-US" dirty="0" smtClean="0"/>
              <a:t> Shelton</a:t>
            </a:r>
            <a:endParaRPr lang="en-US" dirty="0"/>
          </a:p>
        </p:txBody>
      </p:sp>
      <p:pic>
        <p:nvPicPr>
          <p:cNvPr id="5" name="Picture 1"/>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5159375" y="2308225"/>
            <a:ext cx="3984625" cy="287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62166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1341438"/>
          </a:xfrm>
        </p:spPr>
        <p:txBody>
          <a:bodyPr>
            <a:noAutofit/>
          </a:bodyPr>
          <a:lstStyle/>
          <a:p>
            <a:r>
              <a:rPr lang="en-US" sz="3200" dirty="0" smtClean="0"/>
              <a:t>Undergraduate Research with Dr. Jacobshagen</a:t>
            </a:r>
            <a:endParaRPr lang="en-US" sz="3200" dirty="0"/>
          </a:p>
        </p:txBody>
      </p:sp>
      <p:sp>
        <p:nvSpPr>
          <p:cNvPr id="3" name="Content Placeholder 2"/>
          <p:cNvSpPr>
            <a:spLocks noGrp="1"/>
          </p:cNvSpPr>
          <p:nvPr>
            <p:ph sz="half" idx="4294967295"/>
          </p:nvPr>
        </p:nvSpPr>
        <p:spPr>
          <a:xfrm>
            <a:off x="0" y="1600200"/>
            <a:ext cx="4038600" cy="4525963"/>
          </a:xfrm>
        </p:spPr>
        <p:txBody>
          <a:bodyPr/>
          <a:lstStyle/>
          <a:p>
            <a:r>
              <a:rPr lang="en-US" dirty="0" smtClean="0"/>
              <a:t>Noelle Spooner</a:t>
            </a:r>
            <a:endParaRPr lang="en-US" dirty="0"/>
          </a:p>
        </p:txBody>
      </p:sp>
      <p:pic>
        <p:nvPicPr>
          <p:cNvPr id="5" name="Picture 4" descr="Cryptochrome membrane 5 min 9-21-11.jpg"/>
          <p:cNvPicPr>
            <a:picLocks noChangeAspect="1"/>
          </p:cNvPicPr>
          <p:nvPr/>
        </p:nvPicPr>
        <p:blipFill>
          <a:blip r:embed="rId2" cstate="print"/>
          <a:srcRect l="10508" t="11877" r="63927" b="35380"/>
          <a:stretch>
            <a:fillRect/>
          </a:stretch>
        </p:blipFill>
        <p:spPr>
          <a:xfrm>
            <a:off x="6833418" y="2719749"/>
            <a:ext cx="1753219" cy="3617092"/>
          </a:xfrm>
          <a:prstGeom prst="rect">
            <a:avLst/>
          </a:prstGeom>
        </p:spPr>
      </p:pic>
      <p:sp>
        <p:nvSpPr>
          <p:cNvPr id="6" name="TextBox 5"/>
          <p:cNvSpPr txBox="1"/>
          <p:nvPr/>
        </p:nvSpPr>
        <p:spPr>
          <a:xfrm rot="16200000">
            <a:off x="7482291" y="1803799"/>
            <a:ext cx="1411915" cy="461665"/>
          </a:xfrm>
          <a:prstGeom prst="rect">
            <a:avLst/>
          </a:prstGeom>
          <a:noFill/>
        </p:spPr>
        <p:txBody>
          <a:bodyPr wrap="none" rtlCol="0">
            <a:spAutoFit/>
          </a:bodyPr>
          <a:lstStyle/>
          <a:p>
            <a:r>
              <a:rPr lang="en-US" sz="2400" dirty="0" smtClean="0"/>
              <a:t>wild-type</a:t>
            </a:r>
            <a:endParaRPr lang="en-US" sz="2400" dirty="0"/>
          </a:p>
        </p:txBody>
      </p:sp>
      <p:sp>
        <p:nvSpPr>
          <p:cNvPr id="7" name="TextBox 6"/>
          <p:cNvSpPr txBox="1"/>
          <p:nvPr/>
        </p:nvSpPr>
        <p:spPr>
          <a:xfrm rot="16200000">
            <a:off x="7069139" y="1887080"/>
            <a:ext cx="1245353" cy="461665"/>
          </a:xfrm>
          <a:prstGeom prst="rect">
            <a:avLst/>
          </a:prstGeom>
          <a:noFill/>
        </p:spPr>
        <p:txBody>
          <a:bodyPr wrap="none" rtlCol="0">
            <a:spAutoFit/>
          </a:bodyPr>
          <a:lstStyle/>
          <a:p>
            <a:r>
              <a:rPr lang="en-US" sz="2400" dirty="0" smtClean="0"/>
              <a:t>Strain 2</a:t>
            </a:r>
            <a:endParaRPr lang="en-US" sz="2400" dirty="0"/>
          </a:p>
        </p:txBody>
      </p:sp>
      <p:sp>
        <p:nvSpPr>
          <p:cNvPr id="8" name="TextBox 7"/>
          <p:cNvSpPr txBox="1"/>
          <p:nvPr/>
        </p:nvSpPr>
        <p:spPr>
          <a:xfrm rot="16200000">
            <a:off x="6586509" y="1887080"/>
            <a:ext cx="1245353" cy="461665"/>
          </a:xfrm>
          <a:prstGeom prst="rect">
            <a:avLst/>
          </a:prstGeom>
          <a:noFill/>
        </p:spPr>
        <p:txBody>
          <a:bodyPr wrap="none" rtlCol="0">
            <a:spAutoFit/>
          </a:bodyPr>
          <a:lstStyle/>
          <a:p>
            <a:r>
              <a:rPr lang="en-US" sz="2400" dirty="0" smtClean="0"/>
              <a:t>Strain 1</a:t>
            </a:r>
            <a:endParaRPr lang="en-US" sz="2400" dirty="0"/>
          </a:p>
        </p:txBody>
      </p:sp>
      <p:cxnSp>
        <p:nvCxnSpPr>
          <p:cNvPr id="10" name="Straight Arrow Connector 9"/>
          <p:cNvCxnSpPr/>
          <p:nvPr/>
        </p:nvCxnSpPr>
        <p:spPr>
          <a:xfrm>
            <a:off x="6342981" y="4183138"/>
            <a:ext cx="435220" cy="13806"/>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942153" y="3699928"/>
            <a:ext cx="1377713" cy="923330"/>
          </a:xfrm>
          <a:prstGeom prst="rect">
            <a:avLst/>
          </a:prstGeom>
          <a:noFill/>
        </p:spPr>
        <p:txBody>
          <a:bodyPr wrap="none" rtlCol="0">
            <a:spAutoFit/>
          </a:bodyPr>
          <a:lstStyle/>
          <a:p>
            <a:r>
              <a:rPr lang="en-US" dirty="0" smtClean="0"/>
              <a:t>Strains with</a:t>
            </a:r>
          </a:p>
          <a:p>
            <a:r>
              <a:rPr lang="en-US" dirty="0" smtClean="0"/>
              <a:t>less of this</a:t>
            </a:r>
          </a:p>
          <a:p>
            <a:r>
              <a:rPr lang="en-US" dirty="0" smtClean="0"/>
              <a:t>protein</a:t>
            </a:r>
            <a:endParaRPr lang="en-US" dirty="0"/>
          </a:p>
        </p:txBody>
      </p:sp>
      <p:sp>
        <p:nvSpPr>
          <p:cNvPr id="12" name="TextBox 11"/>
          <p:cNvSpPr txBox="1"/>
          <p:nvPr/>
        </p:nvSpPr>
        <p:spPr>
          <a:xfrm>
            <a:off x="4955958" y="4845808"/>
            <a:ext cx="1621708" cy="923330"/>
          </a:xfrm>
          <a:prstGeom prst="rect">
            <a:avLst/>
          </a:prstGeom>
          <a:noFill/>
        </p:spPr>
        <p:txBody>
          <a:bodyPr wrap="none" rtlCol="0">
            <a:spAutoFit/>
          </a:bodyPr>
          <a:lstStyle/>
          <a:p>
            <a:r>
              <a:rPr lang="en-US" dirty="0" smtClean="0"/>
              <a:t>Also less able </a:t>
            </a:r>
          </a:p>
          <a:p>
            <a:r>
              <a:rPr lang="en-US" dirty="0" smtClean="0"/>
              <a:t>to reset their</a:t>
            </a:r>
          </a:p>
          <a:p>
            <a:r>
              <a:rPr lang="en-US" dirty="0" smtClean="0"/>
              <a:t>clock?</a:t>
            </a:r>
            <a:endParaRPr lang="en-US" dirty="0"/>
          </a:p>
        </p:txBody>
      </p:sp>
      <p:sp>
        <p:nvSpPr>
          <p:cNvPr id="13" name="TextBox 12"/>
          <p:cNvSpPr txBox="1"/>
          <p:nvPr/>
        </p:nvSpPr>
        <p:spPr>
          <a:xfrm>
            <a:off x="341376" y="5189911"/>
            <a:ext cx="4252186" cy="646331"/>
          </a:xfrm>
          <a:prstGeom prst="rect">
            <a:avLst/>
          </a:prstGeom>
          <a:noFill/>
        </p:spPr>
        <p:txBody>
          <a:bodyPr wrap="none" rtlCol="0">
            <a:spAutoFit/>
          </a:bodyPr>
          <a:lstStyle/>
          <a:p>
            <a:r>
              <a:rPr lang="en-US" dirty="0" smtClean="0"/>
              <a:t>Noelle testing whether the expression</a:t>
            </a:r>
          </a:p>
          <a:p>
            <a:r>
              <a:rPr lang="en-US" dirty="0" smtClean="0"/>
              <a:t>of a gene was successfully manipulated</a:t>
            </a:r>
            <a:endParaRPr lang="en-US" dirty="0"/>
          </a:p>
        </p:txBody>
      </p:sp>
      <p:pic>
        <p:nvPicPr>
          <p:cNvPr id="14" name="Picture 13" descr="Noelle2011.jpg"/>
          <p:cNvPicPr>
            <a:picLocks noChangeAspect="1"/>
          </p:cNvPicPr>
          <p:nvPr/>
        </p:nvPicPr>
        <p:blipFill>
          <a:blip r:embed="rId3" cstate="print"/>
          <a:stretch>
            <a:fillRect/>
          </a:stretch>
        </p:blipFill>
        <p:spPr>
          <a:xfrm>
            <a:off x="538395" y="2252128"/>
            <a:ext cx="3860800" cy="2895600"/>
          </a:xfrm>
          <a:prstGeom prst="rect">
            <a:avLst/>
          </a:prstGeom>
        </p:spPr>
      </p:pic>
    </p:spTree>
    <p:extLst>
      <p:ext uri="{BB962C8B-B14F-4D97-AF65-F5344CB8AC3E}">
        <p14:creationId xmlns:p14="http://schemas.microsoft.com/office/powerpoint/2010/main" val="26296239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032250" y="0"/>
            <a:ext cx="5111750" cy="6858000"/>
          </a:xfrm>
        </p:spPr>
        <p:txBody>
          <a:bodyPr>
            <a:normAutofit fontScale="85000" lnSpcReduction="20000"/>
          </a:bodyPr>
          <a:lstStyle/>
          <a:p>
            <a:pPr marL="109728" indent="0" algn="r">
              <a:buNone/>
            </a:pPr>
            <a:r>
              <a:rPr lang="en-US" sz="4100" b="1" dirty="0" smtClean="0">
                <a:solidFill>
                  <a:schemeClr val="bg1"/>
                </a:solidFill>
              </a:rPr>
              <a:t>Jarrett Johnson, Ph.D.</a:t>
            </a:r>
            <a:br>
              <a:rPr lang="en-US" sz="4100" b="1" dirty="0" smtClean="0">
                <a:solidFill>
                  <a:schemeClr val="bg1"/>
                </a:solidFill>
              </a:rPr>
            </a:br>
            <a:r>
              <a:rPr lang="en-US" sz="4100" b="1" dirty="0" smtClean="0">
                <a:solidFill>
                  <a:schemeClr val="bg1"/>
                </a:solidFill>
              </a:rPr>
              <a:t>University of Missouri</a:t>
            </a:r>
            <a:br>
              <a:rPr lang="en-US" sz="4100" b="1" dirty="0" smtClean="0">
                <a:solidFill>
                  <a:schemeClr val="bg1"/>
                </a:solidFill>
              </a:rPr>
            </a:br>
            <a:r>
              <a:rPr lang="en-US" sz="4100" b="1" dirty="0" smtClean="0">
                <a:solidFill>
                  <a:schemeClr val="bg1"/>
                </a:solidFill>
              </a:rPr>
              <a:t>Assistant Professor</a:t>
            </a:r>
          </a:p>
          <a:p>
            <a:pPr marL="109728" indent="0" algn="ctr">
              <a:buNone/>
            </a:pPr>
            <a:endParaRPr lang="en-US" b="1" u="sng" dirty="0">
              <a:solidFill>
                <a:schemeClr val="bg1"/>
              </a:solidFill>
            </a:endParaRPr>
          </a:p>
          <a:p>
            <a:pPr marL="109728" indent="0" algn="ctr">
              <a:buNone/>
            </a:pPr>
            <a:endParaRPr lang="en-US" b="1" u="sng" dirty="0" smtClean="0">
              <a:solidFill>
                <a:schemeClr val="bg1"/>
              </a:solidFill>
            </a:endParaRPr>
          </a:p>
          <a:p>
            <a:pPr marL="109728" indent="0" algn="ctr">
              <a:buNone/>
            </a:pPr>
            <a:endParaRPr lang="en-US" b="1" u="sng" dirty="0">
              <a:solidFill>
                <a:schemeClr val="bg1"/>
              </a:solidFill>
            </a:endParaRPr>
          </a:p>
          <a:p>
            <a:pPr marL="109728" indent="0" algn="ctr">
              <a:buNone/>
            </a:pPr>
            <a:endParaRPr lang="en-US" b="1" u="sng" dirty="0" smtClean="0">
              <a:solidFill>
                <a:schemeClr val="bg1"/>
              </a:solidFill>
            </a:endParaRPr>
          </a:p>
          <a:p>
            <a:pPr marL="109728" indent="0" algn="ctr">
              <a:buNone/>
            </a:pPr>
            <a:endParaRPr lang="en-US" b="1" u="sng" dirty="0">
              <a:solidFill>
                <a:schemeClr val="bg1"/>
              </a:solidFill>
            </a:endParaRPr>
          </a:p>
          <a:p>
            <a:pPr marL="109728" indent="0" algn="ctr">
              <a:buNone/>
            </a:pPr>
            <a:endParaRPr lang="en-US" b="1" u="sng" dirty="0" smtClean="0">
              <a:solidFill>
                <a:schemeClr val="bg1"/>
              </a:solidFill>
            </a:endParaRPr>
          </a:p>
          <a:p>
            <a:pPr marL="109728" indent="0" algn="ctr">
              <a:buNone/>
            </a:pPr>
            <a:endParaRPr lang="en-US" b="1" u="sng" dirty="0">
              <a:solidFill>
                <a:schemeClr val="bg1"/>
              </a:solidFill>
            </a:endParaRPr>
          </a:p>
          <a:p>
            <a:pPr marL="109728" indent="0" algn="ctr">
              <a:buNone/>
            </a:pPr>
            <a:endParaRPr lang="en-US" b="1" u="sng" dirty="0" smtClean="0">
              <a:solidFill>
                <a:schemeClr val="bg1"/>
              </a:solidFill>
            </a:endParaRPr>
          </a:p>
          <a:p>
            <a:pPr marL="109728" indent="0" algn="ctr">
              <a:buNone/>
            </a:pPr>
            <a:endParaRPr lang="en-US" b="1" u="sng" dirty="0">
              <a:solidFill>
                <a:schemeClr val="bg1"/>
              </a:solidFill>
            </a:endParaRPr>
          </a:p>
          <a:p>
            <a:pPr marL="109728" indent="0" algn="ctr">
              <a:buNone/>
            </a:pPr>
            <a:endParaRPr lang="en-US" b="1" u="sng" dirty="0" smtClean="0">
              <a:solidFill>
                <a:schemeClr val="bg1"/>
              </a:solidFill>
            </a:endParaRPr>
          </a:p>
          <a:p>
            <a:pPr marL="109728" indent="0" algn="ctr">
              <a:buNone/>
            </a:pPr>
            <a:endParaRPr lang="en-US" b="1" u="sng" dirty="0">
              <a:solidFill>
                <a:schemeClr val="bg1"/>
              </a:solidFill>
            </a:endParaRPr>
          </a:p>
          <a:p>
            <a:pPr marL="109728" indent="0" algn="ctr">
              <a:buNone/>
            </a:pPr>
            <a:r>
              <a:rPr lang="en-US" b="1" u="sng" dirty="0" smtClean="0"/>
              <a:t>Bio</a:t>
            </a:r>
            <a:endParaRPr lang="en-US" b="1" u="sng" dirty="0"/>
          </a:p>
          <a:p>
            <a:r>
              <a:rPr lang="en-US" b="1" dirty="0"/>
              <a:t>Ph.D.</a:t>
            </a:r>
            <a:r>
              <a:rPr lang="en-US" dirty="0"/>
              <a:t> - 2005 Evolution and Ecology, University of Missouri</a:t>
            </a:r>
          </a:p>
          <a:p>
            <a:r>
              <a:rPr lang="en-US" b="1" dirty="0"/>
              <a:t>B.S. </a:t>
            </a:r>
            <a:r>
              <a:rPr lang="en-US" dirty="0"/>
              <a:t>- 1999 Ecology, Ethology, and Evolution, University of </a:t>
            </a:r>
            <a:r>
              <a:rPr lang="en-US" dirty="0" smtClean="0"/>
              <a:t>Illinois</a:t>
            </a:r>
            <a:endParaRPr lang="en-US" dirty="0"/>
          </a:p>
        </p:txBody>
      </p:sp>
      <p:sp>
        <p:nvSpPr>
          <p:cNvPr id="4" name="Text Placeholder 3"/>
          <p:cNvSpPr>
            <a:spLocks noGrp="1"/>
          </p:cNvSpPr>
          <p:nvPr>
            <p:ph type="body" sz="half" idx="4294967295"/>
          </p:nvPr>
        </p:nvSpPr>
        <p:spPr>
          <a:xfrm>
            <a:off x="0" y="0"/>
            <a:ext cx="3657600" cy="6858000"/>
          </a:xfrm>
        </p:spPr>
        <p:txBody>
          <a:bodyPr>
            <a:normAutofit fontScale="47500" lnSpcReduction="20000"/>
          </a:bodyPr>
          <a:lstStyle/>
          <a:p>
            <a:endParaRPr lang="en-US" dirty="0" smtClean="0"/>
          </a:p>
          <a:p>
            <a:pPr marL="109728" indent="0" algn="ctr">
              <a:buNone/>
            </a:pPr>
            <a:endParaRPr lang="en-US" b="1" u="sng" dirty="0" smtClean="0">
              <a:effectLst/>
            </a:endParaRPr>
          </a:p>
          <a:p>
            <a:pPr marL="109728" indent="0" algn="ctr">
              <a:buNone/>
            </a:pPr>
            <a:endParaRPr lang="en-US" b="1" u="sng" dirty="0"/>
          </a:p>
          <a:p>
            <a:pPr marL="109728" indent="0" algn="ctr">
              <a:buNone/>
            </a:pPr>
            <a:endParaRPr lang="en-US" b="1" u="sng" dirty="0" smtClean="0">
              <a:effectLst/>
            </a:endParaRPr>
          </a:p>
          <a:p>
            <a:pPr marL="109728" indent="0" algn="ctr">
              <a:buNone/>
            </a:pPr>
            <a:endParaRPr lang="en-US" b="1" u="sng" dirty="0" smtClean="0">
              <a:effectLst/>
            </a:endParaRPr>
          </a:p>
          <a:p>
            <a:pPr marL="109728" indent="0" algn="ctr">
              <a:buNone/>
            </a:pPr>
            <a:r>
              <a:rPr lang="en-US" b="1" u="sng" dirty="0" smtClean="0">
                <a:effectLst/>
              </a:rPr>
              <a:t>Courses</a:t>
            </a:r>
          </a:p>
          <a:p>
            <a:r>
              <a:rPr lang="en-US" dirty="0" smtClean="0"/>
              <a:t>BIOL 122 Introductory Biology</a:t>
            </a:r>
          </a:p>
          <a:p>
            <a:r>
              <a:rPr lang="en-US" dirty="0" smtClean="0"/>
              <a:t>BIOL 327 Genetics</a:t>
            </a:r>
          </a:p>
          <a:p>
            <a:endParaRPr lang="en-US" dirty="0" smtClean="0"/>
          </a:p>
          <a:p>
            <a:endParaRPr lang="en-US" dirty="0" smtClean="0"/>
          </a:p>
          <a:p>
            <a:pPr marL="109728" indent="0" algn="ctr">
              <a:buNone/>
            </a:pPr>
            <a:r>
              <a:rPr lang="en-US" b="1" u="sng" dirty="0" smtClean="0">
                <a:effectLst/>
              </a:rPr>
              <a:t>Research</a:t>
            </a:r>
          </a:p>
          <a:p>
            <a:r>
              <a:rPr lang="en-US" b="1" dirty="0" smtClean="0"/>
              <a:t>Evolutionary Ecology, Population Genetics, and Conservation of Amphibians.</a:t>
            </a:r>
            <a:endParaRPr lang="en-US" dirty="0" smtClean="0"/>
          </a:p>
          <a:p>
            <a:r>
              <a:rPr lang="en-US" dirty="0" smtClean="0"/>
              <a:t>Research in my lab uses field and laboratory experimentation in conjunction with molecular genetic tools to understand local adaptation, speciation, and gene flow using amphibian species as models. Current projects include analyses of tiger salamander (</a:t>
            </a:r>
            <a:r>
              <a:rPr lang="en-US" i="1" dirty="0" err="1" smtClean="0"/>
              <a:t>Ambystoma</a:t>
            </a:r>
            <a:r>
              <a:rPr lang="en-US" i="1" dirty="0" smtClean="0"/>
              <a:t> </a:t>
            </a:r>
            <a:r>
              <a:rPr lang="en-US" i="1" dirty="0" err="1" smtClean="0"/>
              <a:t>tigrinum</a:t>
            </a:r>
            <a:r>
              <a:rPr lang="en-US" dirty="0" smtClean="0"/>
              <a:t>) hybrid zones using single nucleotide polymorphisms (SNPs), and landscape genetics of several California amphibian species (</a:t>
            </a:r>
            <a:r>
              <a:rPr lang="en-US" i="1" dirty="0" err="1" smtClean="0"/>
              <a:t>Ambystoma</a:t>
            </a:r>
            <a:r>
              <a:rPr lang="en-US" i="1" dirty="0" smtClean="0"/>
              <a:t> </a:t>
            </a:r>
            <a:r>
              <a:rPr lang="en-US" i="1" dirty="0" err="1" smtClean="0"/>
              <a:t>californiense</a:t>
            </a:r>
            <a:r>
              <a:rPr lang="en-US" i="1" dirty="0" smtClean="0"/>
              <a:t>, </a:t>
            </a:r>
            <a:r>
              <a:rPr lang="en-US" i="1" dirty="0" err="1" smtClean="0"/>
              <a:t>Bufo</a:t>
            </a:r>
            <a:r>
              <a:rPr lang="en-US" i="1" dirty="0" smtClean="0"/>
              <a:t> </a:t>
            </a:r>
            <a:r>
              <a:rPr lang="en-US" i="1" dirty="0" err="1" smtClean="0"/>
              <a:t>boreas</a:t>
            </a:r>
            <a:r>
              <a:rPr lang="en-US" i="1" dirty="0" smtClean="0"/>
              <a:t>, </a:t>
            </a:r>
            <a:r>
              <a:rPr lang="en-US" i="1" dirty="0" err="1" smtClean="0"/>
              <a:t>Pseudacris</a:t>
            </a:r>
            <a:r>
              <a:rPr lang="en-US" i="1" dirty="0" smtClean="0"/>
              <a:t> </a:t>
            </a:r>
            <a:r>
              <a:rPr lang="en-US" i="1" dirty="0" err="1" smtClean="0"/>
              <a:t>regilla</a:t>
            </a:r>
            <a:r>
              <a:rPr lang="en-US" i="1" dirty="0" smtClean="0"/>
              <a:t>, </a:t>
            </a:r>
            <a:r>
              <a:rPr lang="en-US" i="1" dirty="0" err="1" smtClean="0"/>
              <a:t>Rana</a:t>
            </a:r>
            <a:r>
              <a:rPr lang="en-US" i="1" dirty="0" smtClean="0"/>
              <a:t> aurora, and </a:t>
            </a:r>
            <a:r>
              <a:rPr lang="en-US" i="1" dirty="0" err="1" smtClean="0"/>
              <a:t>Taricha</a:t>
            </a:r>
            <a:r>
              <a:rPr lang="en-US" i="1" dirty="0" smtClean="0"/>
              <a:t> </a:t>
            </a:r>
            <a:r>
              <a:rPr lang="en-US" i="1" dirty="0" err="1" smtClean="0"/>
              <a:t>torosa</a:t>
            </a:r>
            <a:r>
              <a:rPr lang="en-US" dirty="0" smtClean="0"/>
              <a:t>) using microsatellites. Our goal is to provide empirical data that are relevant to the conservation and management of amphibian populations while simultaneously improving our understanding of evolution and ecology in general.</a:t>
            </a:r>
          </a:p>
          <a:p>
            <a:r>
              <a:rPr lang="en-US" dirty="0" smtClean="0"/>
              <a:t/>
            </a:r>
            <a:br>
              <a:rPr lang="en-US" dirty="0" smtClean="0"/>
            </a:br>
            <a:endParaRPr lang="en-US" dirty="0" smtClean="0"/>
          </a:p>
          <a:p>
            <a:endParaRPr lang="en-US" dirty="0"/>
          </a:p>
          <a:p>
            <a:endParaRPr lang="en-US" dirty="0"/>
          </a:p>
        </p:txBody>
      </p:sp>
      <p:pic>
        <p:nvPicPr>
          <p:cNvPr id="16386" name="Picture 2"/>
          <p:cNvPicPr>
            <a:picLocks noChangeAspect="1" noChangeArrowheads="1"/>
          </p:cNvPicPr>
          <p:nvPr/>
        </p:nvPicPr>
        <p:blipFill>
          <a:blip r:embed="rId2" cstate="print"/>
          <a:srcRect/>
          <a:stretch>
            <a:fillRect/>
          </a:stretch>
        </p:blipFill>
        <p:spPr bwMode="auto">
          <a:xfrm>
            <a:off x="5334000" y="1371600"/>
            <a:ext cx="2381250" cy="3000375"/>
          </a:xfrm>
          <a:prstGeom prst="rect">
            <a:avLst/>
          </a:prstGeom>
          <a:noFill/>
          <a:ln w="9525">
            <a:noFill/>
            <a:miter lim="800000"/>
            <a:headEnd/>
            <a:tailEnd/>
          </a:ln>
        </p:spPr>
      </p:pic>
    </p:spTree>
    <p:extLst>
      <p:ext uri="{BB962C8B-B14F-4D97-AF65-F5344CB8AC3E}">
        <p14:creationId xmlns:p14="http://schemas.microsoft.com/office/powerpoint/2010/main" val="22263023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MG_3443-small.jpg"/>
          <p:cNvPicPr>
            <a:picLocks noChangeAspect="1"/>
          </p:cNvPicPr>
          <p:nvPr/>
        </p:nvPicPr>
        <p:blipFill>
          <a:blip r:embed="rId3" cstate="print"/>
          <a:srcRect t="11249" b="5027"/>
          <a:stretch>
            <a:fillRect/>
          </a:stretch>
        </p:blipFill>
        <p:spPr>
          <a:xfrm>
            <a:off x="228600" y="1371600"/>
            <a:ext cx="4267200" cy="2590800"/>
          </a:xfrm>
          <a:prstGeom prst="rect">
            <a:avLst/>
          </a:prstGeom>
        </p:spPr>
      </p:pic>
      <p:pic>
        <p:nvPicPr>
          <p:cNvPr id="14" name="Picture 13" descr="P1050531small.jpg"/>
          <p:cNvPicPr>
            <a:picLocks noChangeAspect="1"/>
          </p:cNvPicPr>
          <p:nvPr/>
        </p:nvPicPr>
        <p:blipFill>
          <a:blip r:embed="rId4" cstate="print"/>
          <a:srcRect l="16161" t="5556" r="25253"/>
          <a:stretch>
            <a:fillRect/>
          </a:stretch>
        </p:blipFill>
        <p:spPr>
          <a:xfrm>
            <a:off x="4572000" y="1371600"/>
            <a:ext cx="4419600" cy="5343525"/>
          </a:xfrm>
          <a:prstGeom prst="rect">
            <a:avLst/>
          </a:prstGeom>
        </p:spPr>
      </p:pic>
      <p:pic>
        <p:nvPicPr>
          <p:cNvPr id="13" name="Picture 12" descr="DSCN2115small.jpg"/>
          <p:cNvPicPr>
            <a:picLocks noChangeAspect="1"/>
          </p:cNvPicPr>
          <p:nvPr/>
        </p:nvPicPr>
        <p:blipFill>
          <a:blip r:embed="rId5" cstate="print"/>
          <a:srcRect t="7087" r="652" b="10236"/>
          <a:stretch>
            <a:fillRect/>
          </a:stretch>
        </p:blipFill>
        <p:spPr>
          <a:xfrm>
            <a:off x="228600" y="4038600"/>
            <a:ext cx="4267200" cy="2667000"/>
          </a:xfrm>
          <a:prstGeom prst="rect">
            <a:avLst/>
          </a:prstGeom>
        </p:spPr>
      </p:pic>
      <p:sp>
        <p:nvSpPr>
          <p:cNvPr id="5" name="Title 4"/>
          <p:cNvSpPr>
            <a:spLocks noGrp="1"/>
          </p:cNvSpPr>
          <p:nvPr>
            <p:ph type="title" idx="4294967295"/>
          </p:nvPr>
        </p:nvSpPr>
        <p:spPr>
          <a:xfrm>
            <a:off x="0" y="76200"/>
            <a:ext cx="8229600" cy="1143000"/>
          </a:xfrm>
        </p:spPr>
        <p:txBody>
          <a:bodyPr/>
          <a:lstStyle/>
          <a:p>
            <a:r>
              <a:rPr lang="en-US" dirty="0" smtClean="0"/>
              <a:t>Research by Dr. Johnson</a:t>
            </a:r>
            <a:endParaRPr lang="en-US" dirty="0"/>
          </a:p>
        </p:txBody>
      </p:sp>
      <p:sp>
        <p:nvSpPr>
          <p:cNvPr id="11" name="TextBox 10"/>
          <p:cNvSpPr txBox="1"/>
          <p:nvPr/>
        </p:nvSpPr>
        <p:spPr>
          <a:xfrm>
            <a:off x="6400800" y="6400800"/>
            <a:ext cx="2557611" cy="276999"/>
          </a:xfrm>
          <a:prstGeom prst="rect">
            <a:avLst/>
          </a:prstGeom>
          <a:noFill/>
          <a:effectLst>
            <a:outerShdw blurRad="50800" dist="38100" dir="2700000">
              <a:srgbClr val="000000">
                <a:alpha val="43000"/>
              </a:srgbClr>
            </a:outerShdw>
          </a:effectLst>
        </p:spPr>
        <p:txBody>
          <a:bodyPr wrap="none" rtlCol="0">
            <a:spAutoFit/>
          </a:bodyPr>
          <a:lstStyle/>
          <a:p>
            <a:r>
              <a:rPr lang="en-US" sz="1200" b="1" dirty="0" smtClean="0">
                <a:solidFill>
                  <a:srgbClr val="FFFFFF"/>
                </a:solidFill>
                <a:effectLst>
                  <a:outerShdw blurRad="50800" dist="38100" dir="2700000">
                    <a:srgbClr val="000000">
                      <a:alpha val="43000"/>
                    </a:srgbClr>
                  </a:outerShdw>
                </a:effectLst>
              </a:rPr>
              <a:t>Red Salamander (</a:t>
            </a:r>
            <a:r>
              <a:rPr lang="en-US" sz="1200" b="1" i="1" dirty="0" err="1" smtClean="0">
                <a:solidFill>
                  <a:srgbClr val="FFFFFF"/>
                </a:solidFill>
                <a:effectLst>
                  <a:outerShdw blurRad="50800" dist="38100" dir="2700000">
                    <a:srgbClr val="000000">
                      <a:alpha val="43000"/>
                    </a:srgbClr>
                  </a:outerShdw>
                </a:effectLst>
              </a:rPr>
              <a:t>Pseudotriton</a:t>
            </a:r>
            <a:r>
              <a:rPr lang="en-US" sz="1200" b="1" i="1" dirty="0" smtClean="0">
                <a:solidFill>
                  <a:srgbClr val="FFFFFF"/>
                </a:solidFill>
                <a:effectLst>
                  <a:outerShdw blurRad="50800" dist="38100" dir="2700000">
                    <a:srgbClr val="000000">
                      <a:alpha val="43000"/>
                    </a:srgbClr>
                  </a:outerShdw>
                </a:effectLst>
              </a:rPr>
              <a:t> </a:t>
            </a:r>
            <a:r>
              <a:rPr lang="en-US" sz="1200" b="1" i="1" dirty="0" err="1" smtClean="0">
                <a:solidFill>
                  <a:srgbClr val="FFFFFF"/>
                </a:solidFill>
                <a:effectLst>
                  <a:outerShdw blurRad="50800" dist="38100" dir="2700000">
                    <a:srgbClr val="000000">
                      <a:alpha val="43000"/>
                    </a:srgbClr>
                  </a:outerShdw>
                </a:effectLst>
              </a:rPr>
              <a:t>ruber</a:t>
            </a:r>
            <a:r>
              <a:rPr lang="en-US" sz="1200" b="1" dirty="0" smtClean="0">
                <a:solidFill>
                  <a:srgbClr val="FFFFFF"/>
                </a:solidFill>
                <a:effectLst>
                  <a:outerShdw blurRad="50800" dist="38100" dir="2700000">
                    <a:srgbClr val="000000">
                      <a:alpha val="43000"/>
                    </a:srgbClr>
                  </a:outerShdw>
                </a:effectLst>
              </a:rPr>
              <a:t>)</a:t>
            </a:r>
            <a:endParaRPr lang="en-US" sz="1200" b="1" dirty="0">
              <a:solidFill>
                <a:srgbClr val="FFFFFF"/>
              </a:solidFill>
              <a:effectLst>
                <a:outerShdw blurRad="50800" dist="38100" dir="2700000">
                  <a:srgbClr val="000000">
                    <a:alpha val="43000"/>
                  </a:srgbClr>
                </a:outerShdw>
              </a:effectLst>
            </a:endParaRPr>
          </a:p>
        </p:txBody>
      </p:sp>
      <p:sp>
        <p:nvSpPr>
          <p:cNvPr id="7" name="TextBox 6"/>
          <p:cNvSpPr txBox="1"/>
          <p:nvPr/>
        </p:nvSpPr>
        <p:spPr>
          <a:xfrm>
            <a:off x="873552" y="1371600"/>
            <a:ext cx="3698448" cy="276999"/>
          </a:xfrm>
          <a:prstGeom prst="rect">
            <a:avLst/>
          </a:prstGeom>
          <a:noFill/>
          <a:effectLst>
            <a:outerShdw blurRad="50800" dist="38100" dir="2700000">
              <a:srgbClr val="000000">
                <a:alpha val="43000"/>
              </a:srgbClr>
            </a:outerShdw>
          </a:effectLst>
        </p:spPr>
        <p:txBody>
          <a:bodyPr wrap="none" rtlCol="0">
            <a:spAutoFit/>
          </a:bodyPr>
          <a:lstStyle/>
          <a:p>
            <a:r>
              <a:rPr lang="en-US" sz="1200" b="1" dirty="0" smtClean="0">
                <a:solidFill>
                  <a:srgbClr val="FFFFFF"/>
                </a:solidFill>
                <a:effectLst>
                  <a:outerShdw blurRad="50800" dist="38100" dir="2700000">
                    <a:srgbClr val="000000">
                      <a:alpha val="43000"/>
                    </a:srgbClr>
                  </a:outerShdw>
                </a:effectLst>
              </a:rPr>
              <a:t>California Tiger Salamander (</a:t>
            </a:r>
            <a:r>
              <a:rPr lang="en-US" sz="1200" b="1" i="1" dirty="0" err="1" smtClean="0">
                <a:solidFill>
                  <a:srgbClr val="FFFFFF"/>
                </a:solidFill>
                <a:effectLst>
                  <a:outerShdw blurRad="50800" dist="38100" dir="2700000">
                    <a:srgbClr val="000000">
                      <a:alpha val="43000"/>
                    </a:srgbClr>
                  </a:outerShdw>
                </a:effectLst>
              </a:rPr>
              <a:t>Ambystoma</a:t>
            </a:r>
            <a:r>
              <a:rPr lang="en-US" sz="1200" b="1" i="1" dirty="0" smtClean="0">
                <a:solidFill>
                  <a:srgbClr val="FFFFFF"/>
                </a:solidFill>
                <a:effectLst>
                  <a:outerShdw blurRad="50800" dist="38100" dir="2700000">
                    <a:srgbClr val="000000">
                      <a:alpha val="43000"/>
                    </a:srgbClr>
                  </a:outerShdw>
                </a:effectLst>
              </a:rPr>
              <a:t> </a:t>
            </a:r>
            <a:r>
              <a:rPr lang="en-US" sz="1200" b="1" i="1" dirty="0" err="1" smtClean="0">
                <a:solidFill>
                  <a:srgbClr val="FFFFFF"/>
                </a:solidFill>
                <a:effectLst>
                  <a:outerShdw blurRad="50800" dist="38100" dir="2700000">
                    <a:srgbClr val="000000">
                      <a:alpha val="43000"/>
                    </a:srgbClr>
                  </a:outerShdw>
                </a:effectLst>
              </a:rPr>
              <a:t>californiense</a:t>
            </a:r>
            <a:r>
              <a:rPr lang="en-US" sz="1200" b="1" dirty="0" smtClean="0">
                <a:solidFill>
                  <a:srgbClr val="FFFFFF"/>
                </a:solidFill>
                <a:effectLst>
                  <a:outerShdw blurRad="50800" dist="38100" dir="2700000">
                    <a:srgbClr val="000000">
                      <a:alpha val="43000"/>
                    </a:srgbClr>
                  </a:outerShdw>
                </a:effectLst>
              </a:rPr>
              <a:t>)</a:t>
            </a:r>
            <a:endParaRPr lang="en-US" sz="1200" b="1" dirty="0">
              <a:solidFill>
                <a:srgbClr val="FFFFFF"/>
              </a:solidFill>
              <a:effectLst>
                <a:outerShdw blurRad="50800" dist="38100" dir="2700000">
                  <a:srgbClr val="000000">
                    <a:alpha val="43000"/>
                  </a:srgbClr>
                </a:outerShdw>
              </a:effectLst>
            </a:endParaRPr>
          </a:p>
        </p:txBody>
      </p:sp>
      <p:sp>
        <p:nvSpPr>
          <p:cNvPr id="9" name="TextBox 8"/>
          <p:cNvSpPr txBox="1"/>
          <p:nvPr/>
        </p:nvSpPr>
        <p:spPr>
          <a:xfrm>
            <a:off x="228600" y="4038600"/>
            <a:ext cx="2185214" cy="461665"/>
          </a:xfrm>
          <a:prstGeom prst="rect">
            <a:avLst/>
          </a:prstGeom>
          <a:noFill/>
          <a:effectLst>
            <a:outerShdw blurRad="50800" dist="38100" dir="2700000">
              <a:srgbClr val="000000">
                <a:alpha val="43000"/>
              </a:srgbClr>
            </a:outerShdw>
          </a:effectLst>
        </p:spPr>
        <p:txBody>
          <a:bodyPr wrap="none" rtlCol="0">
            <a:spAutoFit/>
          </a:bodyPr>
          <a:lstStyle/>
          <a:p>
            <a:r>
              <a:rPr lang="en-US" sz="1200" b="1" dirty="0" smtClean="0">
                <a:solidFill>
                  <a:srgbClr val="FFFFFF"/>
                </a:solidFill>
                <a:effectLst>
                  <a:outerShdw blurRad="50800" dist="38100" dir="2700000">
                    <a:srgbClr val="000000">
                      <a:alpha val="43000"/>
                    </a:srgbClr>
                  </a:outerShdw>
                </a:effectLst>
              </a:rPr>
              <a:t>Hellbender</a:t>
            </a:r>
          </a:p>
          <a:p>
            <a:r>
              <a:rPr lang="en-US" sz="1200" b="1" dirty="0" smtClean="0">
                <a:solidFill>
                  <a:srgbClr val="FFFFFF"/>
                </a:solidFill>
                <a:effectLst>
                  <a:outerShdw blurRad="50800" dist="38100" dir="2700000">
                    <a:srgbClr val="000000">
                      <a:alpha val="43000"/>
                    </a:srgbClr>
                  </a:outerShdw>
                </a:effectLst>
              </a:rPr>
              <a:t>(</a:t>
            </a:r>
            <a:r>
              <a:rPr lang="en-US" sz="1200" b="1" i="1" dirty="0" err="1" smtClean="0">
                <a:solidFill>
                  <a:srgbClr val="FFFFFF"/>
                </a:solidFill>
                <a:effectLst>
                  <a:outerShdw blurRad="50800" dist="38100" dir="2700000">
                    <a:srgbClr val="000000">
                      <a:alpha val="43000"/>
                    </a:srgbClr>
                  </a:outerShdw>
                </a:effectLst>
              </a:rPr>
              <a:t>Cryptobranchus</a:t>
            </a:r>
            <a:r>
              <a:rPr lang="en-US" sz="1200" b="1" i="1" dirty="0" smtClean="0">
                <a:solidFill>
                  <a:srgbClr val="FFFFFF"/>
                </a:solidFill>
                <a:effectLst>
                  <a:outerShdw blurRad="50800" dist="38100" dir="2700000">
                    <a:srgbClr val="000000">
                      <a:alpha val="43000"/>
                    </a:srgbClr>
                  </a:outerShdw>
                </a:effectLst>
              </a:rPr>
              <a:t> </a:t>
            </a:r>
            <a:r>
              <a:rPr lang="en-US" sz="1200" b="1" i="1" dirty="0" err="1" smtClean="0">
                <a:solidFill>
                  <a:srgbClr val="FFFFFF"/>
                </a:solidFill>
                <a:effectLst>
                  <a:outerShdw blurRad="50800" dist="38100" dir="2700000">
                    <a:srgbClr val="000000">
                      <a:alpha val="43000"/>
                    </a:srgbClr>
                  </a:outerShdw>
                </a:effectLst>
              </a:rPr>
              <a:t>alleganiensis</a:t>
            </a:r>
            <a:r>
              <a:rPr lang="en-US" sz="1200" b="1" dirty="0" smtClean="0">
                <a:solidFill>
                  <a:srgbClr val="FFFFFF"/>
                </a:solidFill>
                <a:effectLst>
                  <a:outerShdw blurRad="50800" dist="38100" dir="2700000">
                    <a:srgbClr val="000000">
                      <a:alpha val="43000"/>
                    </a:srgbClr>
                  </a:outerShdw>
                </a:effectLst>
              </a:rPr>
              <a:t>)</a:t>
            </a:r>
            <a:endParaRPr lang="en-US" sz="1200" b="1" dirty="0">
              <a:solidFill>
                <a:srgbClr val="FFFFFF"/>
              </a:solidFill>
              <a:effectLst>
                <a:outerShdw blurRad="50800" dist="38100" dir="2700000">
                  <a:srgbClr val="000000">
                    <a:alpha val="43000"/>
                  </a:srgbClr>
                </a:outerShdw>
              </a:effectLs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kevin.jpg"/>
          <p:cNvPicPr>
            <a:picLocks noChangeAspect="1"/>
          </p:cNvPicPr>
          <p:nvPr/>
        </p:nvPicPr>
        <p:blipFill>
          <a:blip r:embed="rId3" cstate="print"/>
          <a:stretch>
            <a:fillRect/>
          </a:stretch>
        </p:blipFill>
        <p:spPr>
          <a:xfrm>
            <a:off x="228600" y="3632200"/>
            <a:ext cx="3149600" cy="3073400"/>
          </a:xfrm>
          <a:prstGeom prst="rect">
            <a:avLst/>
          </a:prstGeom>
        </p:spPr>
      </p:pic>
      <p:pic>
        <p:nvPicPr>
          <p:cNvPr id="20" name="Picture 19" descr="opacum1.jpg"/>
          <p:cNvPicPr>
            <a:picLocks noChangeAspect="1"/>
          </p:cNvPicPr>
          <p:nvPr/>
        </p:nvPicPr>
        <p:blipFill>
          <a:blip r:embed="rId4" cstate="print"/>
          <a:stretch>
            <a:fillRect/>
          </a:stretch>
        </p:blipFill>
        <p:spPr>
          <a:xfrm>
            <a:off x="3403600" y="5359400"/>
            <a:ext cx="5588000" cy="1346200"/>
          </a:xfrm>
          <a:prstGeom prst="rect">
            <a:avLst/>
          </a:prstGeom>
        </p:spPr>
      </p:pic>
      <p:sp>
        <p:nvSpPr>
          <p:cNvPr id="2" name="Title 1"/>
          <p:cNvSpPr>
            <a:spLocks noGrp="1"/>
          </p:cNvSpPr>
          <p:nvPr>
            <p:ph type="title" idx="4294967295"/>
          </p:nvPr>
        </p:nvSpPr>
        <p:spPr>
          <a:xfrm>
            <a:off x="0" y="76200"/>
            <a:ext cx="8229600" cy="1143000"/>
          </a:xfrm>
        </p:spPr>
        <p:txBody>
          <a:bodyPr>
            <a:normAutofit fontScale="90000"/>
          </a:bodyPr>
          <a:lstStyle/>
          <a:p>
            <a:r>
              <a:rPr lang="en-US" dirty="0" smtClean="0"/>
              <a:t>Graduate Research with Dr. Johnson</a:t>
            </a:r>
            <a:endParaRPr lang="en-US" dirty="0"/>
          </a:p>
        </p:txBody>
      </p:sp>
      <p:sp>
        <p:nvSpPr>
          <p:cNvPr id="6" name="TextBox 5"/>
          <p:cNvSpPr txBox="1"/>
          <p:nvPr/>
        </p:nvSpPr>
        <p:spPr>
          <a:xfrm>
            <a:off x="5640371" y="6400800"/>
            <a:ext cx="3352800" cy="276999"/>
          </a:xfrm>
          <a:prstGeom prst="rect">
            <a:avLst/>
          </a:prstGeom>
          <a:noFill/>
          <a:effectLst>
            <a:outerShdw blurRad="50800" dist="38100" dir="2700000">
              <a:srgbClr val="000000">
                <a:alpha val="43000"/>
              </a:srgbClr>
            </a:outerShdw>
          </a:effectLst>
        </p:spPr>
        <p:txBody>
          <a:bodyPr wrap="square" rtlCol="0">
            <a:spAutoFit/>
          </a:bodyPr>
          <a:lstStyle/>
          <a:p>
            <a:r>
              <a:rPr lang="en-US" sz="1200" b="1" dirty="0" smtClean="0">
                <a:solidFill>
                  <a:schemeClr val="bg1"/>
                </a:solidFill>
                <a:effectLst>
                  <a:outerShdw blurRad="50800" dist="38100" dir="2700000">
                    <a:srgbClr val="000000">
                      <a:alpha val="43000"/>
                    </a:srgbClr>
                  </a:outerShdw>
                </a:effectLst>
              </a:rPr>
              <a:t>Marbled Salamander (</a:t>
            </a:r>
            <a:r>
              <a:rPr lang="en-US" sz="1200" b="1" i="1" dirty="0" err="1" smtClean="0">
                <a:solidFill>
                  <a:schemeClr val="bg1"/>
                </a:solidFill>
                <a:effectLst>
                  <a:outerShdw blurRad="50800" dist="38100" dir="2700000">
                    <a:srgbClr val="000000">
                      <a:alpha val="43000"/>
                    </a:srgbClr>
                  </a:outerShdw>
                </a:effectLst>
              </a:rPr>
              <a:t>Ambystoma</a:t>
            </a:r>
            <a:r>
              <a:rPr lang="en-US" sz="1200" b="1" i="1" dirty="0" smtClean="0">
                <a:solidFill>
                  <a:schemeClr val="bg1"/>
                </a:solidFill>
                <a:effectLst>
                  <a:outerShdw blurRad="50800" dist="38100" dir="2700000">
                    <a:srgbClr val="000000">
                      <a:alpha val="43000"/>
                    </a:srgbClr>
                  </a:outerShdw>
                </a:effectLst>
              </a:rPr>
              <a:t> </a:t>
            </a:r>
            <a:r>
              <a:rPr lang="en-US" sz="1200" b="1" i="1" dirty="0" err="1" smtClean="0">
                <a:solidFill>
                  <a:schemeClr val="bg1"/>
                </a:solidFill>
                <a:effectLst>
                  <a:outerShdw blurRad="50800" dist="38100" dir="2700000">
                    <a:srgbClr val="000000">
                      <a:alpha val="43000"/>
                    </a:srgbClr>
                  </a:outerShdw>
                </a:effectLst>
              </a:rPr>
              <a:t>opacum</a:t>
            </a:r>
            <a:r>
              <a:rPr lang="en-US" sz="1200" b="1" dirty="0" smtClean="0">
                <a:solidFill>
                  <a:schemeClr val="bg1"/>
                </a:solidFill>
                <a:effectLst>
                  <a:outerShdw blurRad="50800" dist="38100" dir="2700000">
                    <a:srgbClr val="000000">
                      <a:alpha val="43000"/>
                    </a:srgbClr>
                  </a:outerShdw>
                </a:effectLst>
              </a:rPr>
              <a:t>)</a:t>
            </a:r>
            <a:endParaRPr lang="en-US" sz="1200" b="1" dirty="0">
              <a:solidFill>
                <a:schemeClr val="bg1"/>
              </a:solidFill>
              <a:effectLst>
                <a:outerShdw blurRad="50800" dist="38100" dir="2700000">
                  <a:srgbClr val="000000">
                    <a:alpha val="43000"/>
                  </a:srgbClr>
                </a:outerShdw>
              </a:effectLst>
            </a:endParaRPr>
          </a:p>
        </p:txBody>
      </p:sp>
      <p:pic>
        <p:nvPicPr>
          <p:cNvPr id="13" name="Picture 12" descr="MammothCave.jpg"/>
          <p:cNvPicPr>
            <a:picLocks noChangeAspect="1"/>
          </p:cNvPicPr>
          <p:nvPr/>
        </p:nvPicPr>
        <p:blipFill>
          <a:blip r:embed="rId5" cstate="print"/>
          <a:srcRect l="8994" t="13390" r="18695" b="14815"/>
          <a:stretch>
            <a:fillRect/>
          </a:stretch>
        </p:blipFill>
        <p:spPr>
          <a:xfrm>
            <a:off x="3429000" y="1295400"/>
            <a:ext cx="5562600" cy="4038600"/>
          </a:xfrm>
          <a:prstGeom prst="rect">
            <a:avLst/>
          </a:prstGeom>
        </p:spPr>
      </p:pic>
      <p:cxnSp>
        <p:nvCxnSpPr>
          <p:cNvPr id="15" name="Straight Arrow Connector 14"/>
          <p:cNvCxnSpPr/>
          <p:nvPr/>
        </p:nvCxnSpPr>
        <p:spPr>
          <a:xfrm rot="16200000" flipH="1">
            <a:off x="4533900" y="3162300"/>
            <a:ext cx="1524000" cy="9906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0800000" flipV="1">
            <a:off x="6019800" y="3810000"/>
            <a:ext cx="990600" cy="6858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5400000" flipH="1" flipV="1">
            <a:off x="6591300" y="4381500"/>
            <a:ext cx="1066800" cy="762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6096000" y="4495800"/>
            <a:ext cx="1828800" cy="762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0800000" flipV="1">
            <a:off x="7315200" y="3276600"/>
            <a:ext cx="685800" cy="3810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6400800" y="3124200"/>
            <a:ext cx="1600200" cy="762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4876800" y="2819400"/>
            <a:ext cx="1143000" cy="2286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rot="5400000">
            <a:off x="7581900" y="3771900"/>
            <a:ext cx="914400" cy="762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7315200" y="3810000"/>
            <a:ext cx="609600" cy="5334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3543300" y="1384300"/>
            <a:ext cx="5334000" cy="646331"/>
          </a:xfrm>
          <a:prstGeom prst="rect">
            <a:avLst/>
          </a:prstGeom>
          <a:solidFill>
            <a:schemeClr val="bg1">
              <a:alpha val="80000"/>
            </a:schemeClr>
          </a:solidFill>
        </p:spPr>
        <p:txBody>
          <a:bodyPr wrap="square" rtlCol="0">
            <a:spAutoFit/>
          </a:bodyPr>
          <a:lstStyle/>
          <a:p>
            <a:r>
              <a:rPr lang="en-US" dirty="0" smtClean="0"/>
              <a:t>Landscape Genetics = Understanding patterns of gene flow and distribution of genetic diversity</a:t>
            </a:r>
            <a:endParaRPr lang="en-US" dirty="0"/>
          </a:p>
        </p:txBody>
      </p:sp>
      <p:sp>
        <p:nvSpPr>
          <p:cNvPr id="43" name="Rectangle 42"/>
          <p:cNvSpPr/>
          <p:nvPr/>
        </p:nvSpPr>
        <p:spPr>
          <a:xfrm>
            <a:off x="228600" y="6248400"/>
            <a:ext cx="2438400" cy="369332"/>
          </a:xfrm>
          <a:prstGeom prst="rect">
            <a:avLst/>
          </a:prstGeom>
          <a:solidFill>
            <a:srgbClr val="FFFFFF">
              <a:alpha val="80000"/>
            </a:srgbClr>
          </a:solidFill>
        </p:spPr>
        <p:txBody>
          <a:bodyPr wrap="square">
            <a:spAutoFit/>
          </a:bodyPr>
          <a:lstStyle/>
          <a:p>
            <a:r>
              <a:rPr lang="en-US" dirty="0" smtClean="0"/>
              <a:t>Salamander hunting</a:t>
            </a:r>
            <a:endParaRPr lang="en-US" dirty="0"/>
          </a:p>
        </p:txBody>
      </p:sp>
      <p:pic>
        <p:nvPicPr>
          <p:cNvPr id="21" name="Picture 20" descr="opacumhead.jpg"/>
          <p:cNvPicPr>
            <a:picLocks noChangeAspect="1"/>
          </p:cNvPicPr>
          <p:nvPr/>
        </p:nvPicPr>
        <p:blipFill>
          <a:blip r:embed="rId6" cstate="print"/>
          <a:stretch>
            <a:fillRect/>
          </a:stretch>
        </p:blipFill>
        <p:spPr>
          <a:xfrm>
            <a:off x="228600" y="1295400"/>
            <a:ext cx="3149600" cy="2311400"/>
          </a:xfrm>
          <a:prstGeom prst="rect">
            <a:avLst/>
          </a:prstGeom>
        </p:spPr>
      </p:pic>
    </p:spTree>
    <p:extLst>
      <p:ext uri="{BB962C8B-B14F-4D97-AF65-F5344CB8AC3E}">
        <p14:creationId xmlns:p14="http://schemas.microsoft.com/office/powerpoint/2010/main" val="35562166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DSCN2453small.jpg"/>
          <p:cNvPicPr>
            <a:picLocks noChangeAspect="1"/>
          </p:cNvPicPr>
          <p:nvPr/>
        </p:nvPicPr>
        <p:blipFill>
          <a:blip r:embed="rId3" cstate="print"/>
          <a:srcRect t="23809" b="3810"/>
          <a:stretch>
            <a:fillRect/>
          </a:stretch>
        </p:blipFill>
        <p:spPr>
          <a:xfrm>
            <a:off x="151298" y="3810000"/>
            <a:ext cx="5335102" cy="2895600"/>
          </a:xfrm>
          <a:prstGeom prst="rect">
            <a:avLst/>
          </a:prstGeom>
        </p:spPr>
      </p:pic>
      <p:pic>
        <p:nvPicPr>
          <p:cNvPr id="18" name="Picture 17" descr="DSCN9118small.jpg"/>
          <p:cNvPicPr>
            <a:picLocks noChangeAspect="1"/>
          </p:cNvPicPr>
          <p:nvPr/>
        </p:nvPicPr>
        <p:blipFill>
          <a:blip r:embed="rId4" cstate="print"/>
          <a:srcRect b="27907"/>
          <a:stretch>
            <a:fillRect/>
          </a:stretch>
        </p:blipFill>
        <p:spPr>
          <a:xfrm>
            <a:off x="131200" y="1371600"/>
            <a:ext cx="4517000" cy="2362200"/>
          </a:xfrm>
          <a:prstGeom prst="rect">
            <a:avLst/>
          </a:prstGeom>
        </p:spPr>
      </p:pic>
      <p:pic>
        <p:nvPicPr>
          <p:cNvPr id="16" name="Picture 15" descr="P1000158small.jpg"/>
          <p:cNvPicPr>
            <a:picLocks noChangeAspect="1"/>
          </p:cNvPicPr>
          <p:nvPr/>
        </p:nvPicPr>
        <p:blipFill>
          <a:blip r:embed="rId5" cstate="print"/>
          <a:srcRect l="4500" t="12000" r="11500" b="26000"/>
          <a:stretch>
            <a:fillRect/>
          </a:stretch>
        </p:blipFill>
        <p:spPr>
          <a:xfrm>
            <a:off x="4724400" y="1371600"/>
            <a:ext cx="4267200" cy="2362200"/>
          </a:xfrm>
          <a:prstGeom prst="rect">
            <a:avLst/>
          </a:prstGeom>
        </p:spPr>
      </p:pic>
      <p:sp>
        <p:nvSpPr>
          <p:cNvPr id="2" name="Title 1"/>
          <p:cNvSpPr>
            <a:spLocks noGrp="1"/>
          </p:cNvSpPr>
          <p:nvPr>
            <p:ph type="title" idx="4294967295"/>
          </p:nvPr>
        </p:nvSpPr>
        <p:spPr>
          <a:xfrm>
            <a:off x="0" y="76200"/>
            <a:ext cx="8229600" cy="1143000"/>
          </a:xfrm>
        </p:spPr>
        <p:txBody>
          <a:bodyPr>
            <a:noAutofit/>
          </a:bodyPr>
          <a:lstStyle/>
          <a:p>
            <a:r>
              <a:rPr lang="en-US" sz="3600" dirty="0" smtClean="0"/>
              <a:t>Undergraduate Research with Dr. Johnson</a:t>
            </a:r>
            <a:endParaRPr lang="en-US" sz="3600" dirty="0"/>
          </a:p>
        </p:txBody>
      </p:sp>
      <p:sp>
        <p:nvSpPr>
          <p:cNvPr id="9" name="TextBox 8"/>
          <p:cNvSpPr txBox="1"/>
          <p:nvPr/>
        </p:nvSpPr>
        <p:spPr>
          <a:xfrm>
            <a:off x="1447800" y="1434445"/>
            <a:ext cx="3200400" cy="369332"/>
          </a:xfrm>
          <a:prstGeom prst="rect">
            <a:avLst/>
          </a:prstGeom>
          <a:solidFill>
            <a:srgbClr val="FFFFFF">
              <a:alpha val="80000"/>
            </a:srgbClr>
          </a:solidFill>
        </p:spPr>
        <p:txBody>
          <a:bodyPr wrap="square" rtlCol="0">
            <a:spAutoFit/>
          </a:bodyPr>
          <a:lstStyle/>
          <a:p>
            <a:r>
              <a:rPr lang="en-US" dirty="0" smtClean="0"/>
              <a:t>Rearing salamander larvae</a:t>
            </a:r>
            <a:endParaRPr lang="en-US" dirty="0"/>
          </a:p>
        </p:txBody>
      </p:sp>
      <p:sp>
        <p:nvSpPr>
          <p:cNvPr id="11" name="TextBox 10"/>
          <p:cNvSpPr txBox="1"/>
          <p:nvPr/>
        </p:nvSpPr>
        <p:spPr>
          <a:xfrm>
            <a:off x="228600" y="6260068"/>
            <a:ext cx="3352800" cy="646331"/>
          </a:xfrm>
          <a:prstGeom prst="rect">
            <a:avLst/>
          </a:prstGeom>
          <a:solidFill>
            <a:srgbClr val="FFFFFF">
              <a:alpha val="80000"/>
            </a:srgbClr>
          </a:solidFill>
        </p:spPr>
        <p:txBody>
          <a:bodyPr wrap="square" rtlCol="0">
            <a:spAutoFit/>
          </a:bodyPr>
          <a:lstStyle/>
          <a:p>
            <a:r>
              <a:rPr lang="en-US" dirty="0" smtClean="0"/>
              <a:t>Seining for salamander larvae</a:t>
            </a:r>
            <a:endParaRPr lang="en-US" dirty="0"/>
          </a:p>
        </p:txBody>
      </p:sp>
      <p:sp>
        <p:nvSpPr>
          <p:cNvPr id="12" name="Rectangle 11"/>
          <p:cNvSpPr/>
          <p:nvPr/>
        </p:nvSpPr>
        <p:spPr>
          <a:xfrm>
            <a:off x="4800600" y="3288268"/>
            <a:ext cx="2476500" cy="369332"/>
          </a:xfrm>
          <a:prstGeom prst="rect">
            <a:avLst/>
          </a:prstGeom>
          <a:solidFill>
            <a:srgbClr val="FFFFFF">
              <a:alpha val="80000"/>
            </a:srgbClr>
          </a:solidFill>
        </p:spPr>
        <p:txBody>
          <a:bodyPr wrap="square">
            <a:spAutoFit/>
          </a:bodyPr>
          <a:lstStyle/>
          <a:p>
            <a:r>
              <a:rPr lang="en-US" dirty="0" smtClean="0"/>
              <a:t>PCR and genotyping</a:t>
            </a:r>
            <a:endParaRPr lang="en-US" dirty="0"/>
          </a:p>
        </p:txBody>
      </p:sp>
      <p:pic>
        <p:nvPicPr>
          <p:cNvPr id="14" name="Picture 13" descr="285103_10150284823762236_510797235_7687537_4770090_n.jpg"/>
          <p:cNvPicPr>
            <a:picLocks noChangeAspect="1"/>
          </p:cNvPicPr>
          <p:nvPr/>
        </p:nvPicPr>
        <p:blipFill>
          <a:blip r:embed="rId6" cstate="print"/>
          <a:srcRect t="8096" b="33174"/>
          <a:stretch>
            <a:fillRect/>
          </a:stretch>
        </p:blipFill>
        <p:spPr>
          <a:xfrm>
            <a:off x="5562600" y="3809999"/>
            <a:ext cx="3429000" cy="2895601"/>
          </a:xfrm>
          <a:prstGeom prst="rect">
            <a:avLst/>
          </a:prstGeom>
        </p:spPr>
      </p:pic>
      <p:sp>
        <p:nvSpPr>
          <p:cNvPr id="13" name="TextBox 12"/>
          <p:cNvSpPr txBox="1"/>
          <p:nvPr/>
        </p:nvSpPr>
        <p:spPr>
          <a:xfrm>
            <a:off x="6553200" y="6248400"/>
            <a:ext cx="2438400" cy="369332"/>
          </a:xfrm>
          <a:prstGeom prst="rect">
            <a:avLst/>
          </a:prstGeom>
          <a:solidFill>
            <a:srgbClr val="FFFFFF">
              <a:alpha val="80000"/>
            </a:srgbClr>
          </a:solidFill>
        </p:spPr>
        <p:txBody>
          <a:bodyPr wrap="square" rtlCol="0">
            <a:spAutoFit/>
          </a:bodyPr>
          <a:lstStyle/>
          <a:p>
            <a:r>
              <a:rPr lang="en-US" dirty="0" smtClean="0"/>
              <a:t>Presenting research</a:t>
            </a:r>
            <a:endParaRPr lang="en-US" dirty="0"/>
          </a:p>
        </p:txBody>
      </p:sp>
    </p:spTree>
    <p:extLst>
      <p:ext uri="{BB962C8B-B14F-4D97-AF65-F5344CB8AC3E}">
        <p14:creationId xmlns:p14="http://schemas.microsoft.com/office/powerpoint/2010/main" val="26296239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032250" y="0"/>
            <a:ext cx="5111750" cy="6858000"/>
          </a:xfrm>
        </p:spPr>
        <p:txBody>
          <a:bodyPr/>
          <a:lstStyle/>
          <a:p>
            <a:pPr marL="0" indent="0" algn="r">
              <a:buNone/>
            </a:pPr>
            <a:r>
              <a:rPr lang="en-US" b="1" dirty="0" smtClean="0">
                <a:solidFill>
                  <a:schemeClr val="bg1"/>
                </a:solidFill>
              </a:rPr>
              <a:t>Rodney King, Ph.D.</a:t>
            </a:r>
            <a:br>
              <a:rPr lang="en-US" b="1" dirty="0" smtClean="0">
                <a:solidFill>
                  <a:schemeClr val="bg1"/>
                </a:solidFill>
              </a:rPr>
            </a:br>
            <a:r>
              <a:rPr lang="en-US" b="1" dirty="0" smtClean="0">
                <a:solidFill>
                  <a:schemeClr val="bg1"/>
                </a:solidFill>
              </a:rPr>
              <a:t>Med. College of VA, VCU</a:t>
            </a:r>
            <a:br>
              <a:rPr lang="en-US" b="1" dirty="0" smtClean="0">
                <a:solidFill>
                  <a:schemeClr val="bg1"/>
                </a:solidFill>
              </a:rPr>
            </a:br>
            <a:r>
              <a:rPr lang="en-US" b="1" dirty="0" smtClean="0">
                <a:solidFill>
                  <a:schemeClr val="bg1"/>
                </a:solidFill>
              </a:rPr>
              <a:t>Associate Professor</a:t>
            </a:r>
          </a:p>
          <a:p>
            <a:pPr marL="0" indent="0" algn="r">
              <a:buNone/>
            </a:pPr>
            <a:endParaRPr lang="en-US" b="1" dirty="0">
              <a:solidFill>
                <a:schemeClr val="bg1"/>
              </a:solidFill>
            </a:endParaRPr>
          </a:p>
          <a:p>
            <a:pPr marL="0" indent="0" algn="r">
              <a:buNone/>
            </a:pPr>
            <a:endParaRPr lang="en-US" b="1" dirty="0" smtClean="0">
              <a:solidFill>
                <a:schemeClr val="bg1"/>
              </a:solidFill>
            </a:endParaRPr>
          </a:p>
          <a:p>
            <a:pPr marL="0" indent="0" algn="r">
              <a:buNone/>
            </a:pPr>
            <a:endParaRPr lang="en-US" b="1" dirty="0">
              <a:solidFill>
                <a:schemeClr val="bg1"/>
              </a:solidFill>
            </a:endParaRPr>
          </a:p>
          <a:p>
            <a:pPr marL="0" indent="0" algn="r">
              <a:buNone/>
            </a:pPr>
            <a:endParaRPr lang="en-US" b="1" dirty="0" smtClean="0">
              <a:solidFill>
                <a:schemeClr val="bg1"/>
              </a:solidFill>
            </a:endParaRPr>
          </a:p>
          <a:p>
            <a:pPr marL="0" indent="0" algn="r">
              <a:buNone/>
            </a:pPr>
            <a:endParaRPr lang="en-US" b="1" dirty="0">
              <a:solidFill>
                <a:schemeClr val="bg1"/>
              </a:solidFill>
            </a:endParaRPr>
          </a:p>
          <a:p>
            <a:pPr marL="0" indent="0" algn="r">
              <a:buNone/>
            </a:pPr>
            <a:endParaRPr lang="en-US" b="1" dirty="0" smtClean="0">
              <a:solidFill>
                <a:schemeClr val="bg1"/>
              </a:solidFill>
            </a:endParaRPr>
          </a:p>
          <a:p>
            <a:pPr marL="0" indent="0" algn="r">
              <a:buNone/>
            </a:pPr>
            <a:endParaRPr lang="en-US" b="1" dirty="0">
              <a:solidFill>
                <a:schemeClr val="bg1"/>
              </a:solidFill>
            </a:endParaRPr>
          </a:p>
          <a:p>
            <a:pPr marL="109728" indent="0" algn="ctr">
              <a:buNone/>
            </a:pPr>
            <a:r>
              <a:rPr lang="en-US" b="1" u="sng" dirty="0" smtClean="0"/>
              <a:t>Bio</a:t>
            </a:r>
            <a:endParaRPr lang="en-US" b="1" u="sng" dirty="0"/>
          </a:p>
          <a:p>
            <a:r>
              <a:rPr lang="en-US" b="1" dirty="0"/>
              <a:t>Ph.D.</a:t>
            </a:r>
            <a:r>
              <a:rPr lang="en-US" dirty="0"/>
              <a:t> - Med. Coll. of </a:t>
            </a:r>
            <a:r>
              <a:rPr lang="en-US" dirty="0" smtClean="0"/>
              <a:t>VA, VCU</a:t>
            </a:r>
          </a:p>
          <a:p>
            <a:r>
              <a:rPr lang="en-US" b="1" dirty="0" smtClean="0"/>
              <a:t>B.S</a:t>
            </a:r>
            <a:r>
              <a:rPr lang="en-US" dirty="0" smtClean="0"/>
              <a:t>. – Virginia Tech </a:t>
            </a:r>
            <a:endParaRPr lang="en-US" dirty="0"/>
          </a:p>
          <a:p>
            <a:pPr marL="0" indent="0" algn="r">
              <a:buNone/>
            </a:pPr>
            <a:endParaRPr lang="en-US" b="1" dirty="0">
              <a:solidFill>
                <a:schemeClr val="bg1"/>
              </a:solidFill>
            </a:endParaRPr>
          </a:p>
        </p:txBody>
      </p:sp>
      <p:sp>
        <p:nvSpPr>
          <p:cNvPr id="4" name="Text Placeholder 3"/>
          <p:cNvSpPr>
            <a:spLocks noGrp="1"/>
          </p:cNvSpPr>
          <p:nvPr>
            <p:ph type="body" sz="half" idx="4294967295"/>
          </p:nvPr>
        </p:nvSpPr>
        <p:spPr>
          <a:xfrm>
            <a:off x="0" y="152400"/>
            <a:ext cx="3657600" cy="6324600"/>
          </a:xfrm>
        </p:spPr>
        <p:txBody>
          <a:bodyPr>
            <a:noAutofit/>
          </a:bodyPr>
          <a:lstStyle/>
          <a:p>
            <a:pPr marL="109728" indent="0" algn="ctr">
              <a:buNone/>
            </a:pPr>
            <a:endParaRPr lang="en-US" sz="2000" b="1" u="sng" dirty="0" smtClean="0">
              <a:effectLst/>
            </a:endParaRPr>
          </a:p>
          <a:p>
            <a:pPr marL="109728" indent="0" algn="ctr">
              <a:buNone/>
            </a:pPr>
            <a:r>
              <a:rPr lang="en-US" sz="2000" b="1" u="sng" dirty="0" smtClean="0">
                <a:effectLst/>
              </a:rPr>
              <a:t>Courses</a:t>
            </a:r>
          </a:p>
          <a:p>
            <a:r>
              <a:rPr lang="en-US" sz="2000" dirty="0" smtClean="0"/>
              <a:t>BIOL 226/227 Microbial Biology &amp; Diversity</a:t>
            </a:r>
          </a:p>
          <a:p>
            <a:r>
              <a:rPr lang="en-US" sz="2000" dirty="0" smtClean="0"/>
              <a:t>BIOL 275 Genome Discovery &amp; Exploration</a:t>
            </a:r>
          </a:p>
          <a:p>
            <a:r>
              <a:rPr lang="en-US" sz="2000" dirty="0" smtClean="0"/>
              <a:t>BIOL 407 Virology</a:t>
            </a:r>
          </a:p>
          <a:p>
            <a:r>
              <a:rPr lang="en-US" sz="2000" dirty="0" smtClean="0"/>
              <a:t>BIOL 470 Pathogenic Microbiology</a:t>
            </a:r>
          </a:p>
          <a:p>
            <a:endParaRPr lang="en-US" sz="2000" dirty="0" smtClean="0"/>
          </a:p>
          <a:p>
            <a:endParaRPr lang="en-US" sz="2000" dirty="0" smtClean="0"/>
          </a:p>
          <a:p>
            <a:pPr marL="109728" indent="0" algn="ctr">
              <a:buNone/>
            </a:pPr>
            <a:r>
              <a:rPr lang="en-US" sz="2000" b="1" u="sng" dirty="0" smtClean="0">
                <a:effectLst/>
              </a:rPr>
              <a:t>Research</a:t>
            </a:r>
          </a:p>
          <a:p>
            <a:r>
              <a:rPr lang="en-US" sz="2000" dirty="0" smtClean="0"/>
              <a:t>Bacteriophage Biology </a:t>
            </a:r>
          </a:p>
          <a:p>
            <a:r>
              <a:rPr lang="en-US" sz="2000" dirty="0" smtClean="0"/>
              <a:t>Regulation of Transcription</a:t>
            </a:r>
            <a:endParaRPr lang="en-US" sz="2000" dirty="0"/>
          </a:p>
        </p:txBody>
      </p:sp>
      <p:pic>
        <p:nvPicPr>
          <p:cNvPr id="2" name="Picture 1" descr="KingPictur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1371600"/>
            <a:ext cx="2362200" cy="314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58211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74638"/>
            <a:ext cx="8229600" cy="1143000"/>
          </a:xfrm>
        </p:spPr>
        <p:txBody>
          <a:bodyPr/>
          <a:lstStyle/>
          <a:p>
            <a:r>
              <a:rPr lang="en-US" dirty="0" smtClean="0"/>
              <a:t>Research by Dr. King</a:t>
            </a:r>
            <a:endParaRPr lang="en-US" dirty="0"/>
          </a:p>
        </p:txBody>
      </p:sp>
      <p:sp>
        <p:nvSpPr>
          <p:cNvPr id="2" name="Rectangle 1"/>
          <p:cNvSpPr/>
          <p:nvPr/>
        </p:nvSpPr>
        <p:spPr>
          <a:xfrm>
            <a:off x="0" y="1524000"/>
            <a:ext cx="5029200" cy="3416320"/>
          </a:xfrm>
          <a:prstGeom prst="rect">
            <a:avLst/>
          </a:prstGeom>
        </p:spPr>
        <p:txBody>
          <a:bodyPr wrap="square">
            <a:spAutoFit/>
          </a:bodyPr>
          <a:lstStyle/>
          <a:p>
            <a:r>
              <a:rPr lang="en-US" b="1" dirty="0"/>
              <a:t>Research Interests</a:t>
            </a:r>
            <a:r>
              <a:rPr lang="en-US" dirty="0"/>
              <a:t>:  </a:t>
            </a:r>
          </a:p>
          <a:p>
            <a:pPr marL="285750" indent="-285750">
              <a:buFont typeface="Arial" pitchFamily="34" charset="0"/>
              <a:buChar char="•"/>
            </a:pPr>
            <a:r>
              <a:rPr lang="en-US" dirty="0"/>
              <a:t>Bacterial and Bacteriophage genetics</a:t>
            </a:r>
          </a:p>
          <a:p>
            <a:pPr marL="285750" indent="-285750">
              <a:buFont typeface="Arial" pitchFamily="34" charset="0"/>
              <a:buChar char="•"/>
            </a:pPr>
            <a:r>
              <a:rPr lang="en-US" dirty="0"/>
              <a:t>Bacteriophage biology</a:t>
            </a:r>
          </a:p>
          <a:p>
            <a:pPr marL="285750" indent="-285750">
              <a:buFont typeface="Arial" pitchFamily="34" charset="0"/>
              <a:buChar char="•"/>
            </a:pPr>
            <a:r>
              <a:rPr lang="en-US" dirty="0"/>
              <a:t>Control of transcription elongation and termination</a:t>
            </a:r>
          </a:p>
          <a:p>
            <a:endParaRPr lang="en-US" b="1" dirty="0" smtClean="0"/>
          </a:p>
          <a:p>
            <a:endParaRPr lang="en-US" b="1" dirty="0" smtClean="0"/>
          </a:p>
          <a:p>
            <a:r>
              <a:rPr lang="en-US" b="1" dirty="0" smtClean="0"/>
              <a:t>Current </a:t>
            </a:r>
            <a:r>
              <a:rPr lang="en-US" b="1" dirty="0"/>
              <a:t>Projects</a:t>
            </a:r>
            <a:r>
              <a:rPr lang="en-US" dirty="0"/>
              <a:t>:  </a:t>
            </a:r>
          </a:p>
          <a:p>
            <a:pPr marL="285750" indent="-285750">
              <a:buFont typeface="Arial" pitchFamily="34" charset="0"/>
              <a:buChar char="•"/>
            </a:pPr>
            <a:r>
              <a:rPr lang="en-US" dirty="0"/>
              <a:t>Identification and characterization of RNA based transcription </a:t>
            </a:r>
            <a:r>
              <a:rPr lang="en-US" dirty="0" err="1"/>
              <a:t>antiterminators</a:t>
            </a:r>
            <a:endParaRPr lang="en-US" dirty="0"/>
          </a:p>
          <a:p>
            <a:pPr marL="285750" indent="-285750">
              <a:buFont typeface="Arial" pitchFamily="34" charset="0"/>
              <a:buChar char="•"/>
            </a:pPr>
            <a:r>
              <a:rPr lang="en-US" dirty="0"/>
              <a:t>Genomic analysis of Bacteriophages</a:t>
            </a:r>
          </a:p>
          <a:p>
            <a:pPr marL="285750" indent="-285750">
              <a:buFont typeface="Arial" pitchFamily="34" charset="0"/>
              <a:buChar char="•"/>
            </a:pPr>
            <a:r>
              <a:rPr lang="en-US" dirty="0"/>
              <a:t>Phage-host </a:t>
            </a:r>
            <a:r>
              <a:rPr lang="en-US" dirty="0" smtClean="0"/>
              <a:t>interactions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457200"/>
            <a:ext cx="2895600" cy="28956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286000"/>
            <a:ext cx="2838450" cy="2838450"/>
          </a:xfrm>
          <a:prstGeom prst="rect">
            <a:avLst/>
          </a:prstGeom>
          <a:ln>
            <a:noFill/>
          </a:ln>
          <a:effectLst>
            <a:outerShdw blurRad="292100" dist="139700" dir="2700000" algn="tl" rotWithShape="0">
              <a:srgbClr val="333333">
                <a:alpha val="65000"/>
              </a:srgbClr>
            </a:outerShdw>
          </a:effectLst>
        </p:spPr>
      </p:pic>
      <p:pic>
        <p:nvPicPr>
          <p:cNvPr id="6" name="Picture 3" descr="ZincFinger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4267200"/>
            <a:ext cx="2851302" cy="2362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6" descr="C:\Documents and Settings\wkuuser\Desktop\EAC Meeting Monday October 11, 2010\HK75TEM.jpg"/>
          <p:cNvPicPr>
            <a:picLocks noChangeAspect="1" noChangeArrowheads="1"/>
          </p:cNvPicPr>
          <p:nvPr/>
        </p:nvPicPr>
        <p:blipFill>
          <a:blip r:embed="rId5" cstate="print"/>
          <a:srcRect/>
          <a:stretch>
            <a:fillRect/>
          </a:stretch>
        </p:blipFill>
        <p:spPr bwMode="auto">
          <a:xfrm>
            <a:off x="5029200" y="1524000"/>
            <a:ext cx="2133600" cy="31603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02908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886200"/>
            <a:ext cx="7010400" cy="1932509"/>
          </a:xfrm>
          <a:prstGeom prst="rect">
            <a:avLst/>
          </a:prstGeom>
        </p:spPr>
      </p:pic>
      <p:sp>
        <p:nvSpPr>
          <p:cNvPr id="2" name="Title 1"/>
          <p:cNvSpPr>
            <a:spLocks noGrp="1"/>
          </p:cNvSpPr>
          <p:nvPr>
            <p:ph type="title" idx="4294967295"/>
          </p:nvPr>
        </p:nvSpPr>
        <p:spPr>
          <a:xfrm>
            <a:off x="0" y="0"/>
            <a:ext cx="8229600" cy="990600"/>
          </a:xfrm>
        </p:spPr>
        <p:txBody>
          <a:bodyPr>
            <a:normAutofit fontScale="90000"/>
          </a:bodyPr>
          <a:lstStyle/>
          <a:p>
            <a:r>
              <a:rPr lang="en-US" dirty="0" smtClean="0"/>
              <a:t>Graduate Research with Dr. King</a:t>
            </a:r>
            <a:endParaRPr lang="en-US" dirty="0"/>
          </a:p>
        </p:txBody>
      </p:sp>
      <p:sp>
        <p:nvSpPr>
          <p:cNvPr id="3" name="Content Placeholder 2"/>
          <p:cNvSpPr>
            <a:spLocks noGrp="1"/>
          </p:cNvSpPr>
          <p:nvPr>
            <p:ph sz="half" idx="4294967295"/>
          </p:nvPr>
        </p:nvSpPr>
        <p:spPr>
          <a:xfrm>
            <a:off x="228600" y="1066800"/>
            <a:ext cx="5486400" cy="4525963"/>
          </a:xfrm>
        </p:spPr>
        <p:txBody>
          <a:bodyPr/>
          <a:lstStyle/>
          <a:p>
            <a:pPr marL="109728" indent="0">
              <a:buNone/>
            </a:pPr>
            <a:r>
              <a:rPr lang="en-US" dirty="0" smtClean="0"/>
              <a:t>Current Graduate Student:</a:t>
            </a:r>
          </a:p>
          <a:p>
            <a:pPr marL="109728" indent="0">
              <a:buNone/>
            </a:pPr>
            <a:r>
              <a:rPr lang="en-US" dirty="0" smtClean="0"/>
              <a:t>Amanda Seaton-</a:t>
            </a:r>
            <a:r>
              <a:rPr lang="en-US" sz="1600" dirty="0" smtClean="0"/>
              <a:t>Defining the requirements for transcription </a:t>
            </a:r>
            <a:r>
              <a:rPr lang="en-US" sz="1600" dirty="0" err="1" smtClean="0"/>
              <a:t>antitermination</a:t>
            </a:r>
            <a:r>
              <a:rPr lang="en-US" sz="1600" dirty="0" smtClean="0"/>
              <a:t> in bacteriophage HK639</a:t>
            </a:r>
            <a:endParaRPr lang="en-US" sz="1600" dirty="0"/>
          </a:p>
          <a:p>
            <a:pPr marL="109728" indent="0">
              <a:buNone/>
            </a:pPr>
            <a:r>
              <a:rPr lang="en-US" dirty="0" smtClean="0"/>
              <a:t>Previous Graduate Students:</a:t>
            </a:r>
          </a:p>
          <a:p>
            <a:pPr marL="109728" indent="0">
              <a:buNone/>
            </a:pPr>
            <a:r>
              <a:rPr lang="en-US" sz="1600" dirty="0" smtClean="0"/>
              <a:t>Ali Wright</a:t>
            </a:r>
            <a:endParaRPr lang="en-US" sz="1600" dirty="0"/>
          </a:p>
          <a:p>
            <a:pPr marL="109728" indent="0">
              <a:buNone/>
            </a:pPr>
            <a:r>
              <a:rPr lang="en-US" sz="1600" dirty="0" err="1" smtClean="0"/>
              <a:t>Chandrika</a:t>
            </a:r>
            <a:r>
              <a:rPr lang="en-US" sz="1600" dirty="0" smtClean="0"/>
              <a:t> </a:t>
            </a:r>
            <a:r>
              <a:rPr lang="en-US" sz="1600" dirty="0" err="1" smtClean="0"/>
              <a:t>Kunapuli</a:t>
            </a:r>
            <a:endParaRPr lang="en-US" sz="1600" dirty="0" smtClean="0"/>
          </a:p>
          <a:p>
            <a:pPr marL="109728" indent="0">
              <a:buNone/>
            </a:pPr>
            <a:r>
              <a:rPr lang="en-US" sz="1600" dirty="0" err="1" smtClean="0"/>
              <a:t>Maduri</a:t>
            </a:r>
            <a:r>
              <a:rPr lang="en-US" sz="1600" dirty="0" smtClean="0"/>
              <a:t> </a:t>
            </a:r>
            <a:r>
              <a:rPr lang="en-US" sz="1600" dirty="0" err="1" smtClean="0"/>
              <a:t>Janalagadda</a:t>
            </a:r>
            <a:endParaRPr lang="en-US" sz="1600" dirty="0" smtClean="0"/>
          </a:p>
        </p:txBody>
      </p:sp>
      <p:pic>
        <p:nvPicPr>
          <p:cNvPr id="4" name="Picture 3" descr="Screen shot 2012-01-29 at 9.39.13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7272" y="3733800"/>
            <a:ext cx="1831928" cy="2301719"/>
          </a:xfrm>
          <a:prstGeom prst="rect">
            <a:avLst/>
          </a:prstGeom>
        </p:spPr>
      </p:pic>
      <p:sp>
        <p:nvSpPr>
          <p:cNvPr id="7" name="TextBox 6"/>
          <p:cNvSpPr txBox="1"/>
          <p:nvPr/>
        </p:nvSpPr>
        <p:spPr>
          <a:xfrm>
            <a:off x="1295400" y="5715000"/>
            <a:ext cx="5622753" cy="338554"/>
          </a:xfrm>
          <a:prstGeom prst="rect">
            <a:avLst/>
          </a:prstGeom>
          <a:noFill/>
        </p:spPr>
        <p:txBody>
          <a:bodyPr wrap="none" rtlCol="0">
            <a:spAutoFit/>
          </a:bodyPr>
          <a:lstStyle/>
          <a:p>
            <a:r>
              <a:rPr lang="en-US" sz="1600" dirty="0" smtClean="0"/>
              <a:t>Sequencing and annotation of bacteriophage genomes</a:t>
            </a:r>
            <a:endParaRPr lang="en-US" sz="1600" dirty="0"/>
          </a:p>
        </p:txBody>
      </p:sp>
      <p:pic>
        <p:nvPicPr>
          <p:cNvPr id="10" name="Picture 9"/>
          <p:cNvPicPr>
            <a:picLocks noChangeAspect="1"/>
          </p:cNvPicPr>
          <p:nvPr/>
        </p:nvPicPr>
        <p:blipFill>
          <a:blip r:embed="rId4"/>
          <a:stretch>
            <a:fillRect/>
          </a:stretch>
        </p:blipFill>
        <p:spPr>
          <a:xfrm>
            <a:off x="6324600" y="1066800"/>
            <a:ext cx="1670649" cy="2133600"/>
          </a:xfrm>
          <a:prstGeom prst="rect">
            <a:avLst/>
          </a:prstGeom>
        </p:spPr>
      </p:pic>
      <p:sp>
        <p:nvSpPr>
          <p:cNvPr id="11" name="TextBox 10"/>
          <p:cNvSpPr txBox="1"/>
          <p:nvPr/>
        </p:nvSpPr>
        <p:spPr>
          <a:xfrm>
            <a:off x="6324600" y="3276600"/>
            <a:ext cx="1734068" cy="338554"/>
          </a:xfrm>
          <a:prstGeom prst="rect">
            <a:avLst/>
          </a:prstGeom>
          <a:noFill/>
        </p:spPr>
        <p:txBody>
          <a:bodyPr wrap="none" rtlCol="0">
            <a:spAutoFit/>
          </a:bodyPr>
          <a:lstStyle/>
          <a:p>
            <a:r>
              <a:rPr lang="en-US" sz="1600" dirty="0" smtClean="0"/>
              <a:t>Amanda Seaton</a:t>
            </a:r>
            <a:endParaRPr lang="en-US" sz="1600" dirty="0"/>
          </a:p>
        </p:txBody>
      </p:sp>
      <p:sp>
        <p:nvSpPr>
          <p:cNvPr id="12" name="TextBox 11"/>
          <p:cNvSpPr txBox="1"/>
          <p:nvPr/>
        </p:nvSpPr>
        <p:spPr>
          <a:xfrm>
            <a:off x="6630618" y="6096000"/>
            <a:ext cx="2476259" cy="338554"/>
          </a:xfrm>
          <a:prstGeom prst="rect">
            <a:avLst/>
          </a:prstGeom>
          <a:noFill/>
        </p:spPr>
        <p:txBody>
          <a:bodyPr wrap="none" rtlCol="0">
            <a:spAutoFit/>
          </a:bodyPr>
          <a:lstStyle/>
          <a:p>
            <a:r>
              <a:rPr lang="en-US" sz="1600" dirty="0" smtClean="0"/>
              <a:t>Dr. King and Ali Wright</a:t>
            </a:r>
            <a:endParaRPr lang="en-US" sz="1600" dirty="0"/>
          </a:p>
        </p:txBody>
      </p:sp>
    </p:spTree>
    <p:extLst>
      <p:ext uri="{BB962C8B-B14F-4D97-AF65-F5344CB8AC3E}">
        <p14:creationId xmlns:p14="http://schemas.microsoft.com/office/powerpoint/2010/main" val="23532773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52" y="76200"/>
            <a:ext cx="8229600" cy="1143000"/>
          </a:xfrm>
        </p:spPr>
        <p:txBody>
          <a:bodyPr>
            <a:normAutofit fontScale="90000"/>
          </a:bodyPr>
          <a:lstStyle/>
          <a:p>
            <a:r>
              <a:rPr lang="en-US" sz="3800" dirty="0" smtClean="0"/>
              <a:t>Undergraduate Research with Dr. King</a:t>
            </a:r>
            <a:endParaRPr lang="en-US" sz="3800" dirty="0"/>
          </a:p>
        </p:txBody>
      </p:sp>
      <p:sp>
        <p:nvSpPr>
          <p:cNvPr id="3" name="Content Placeholder 2"/>
          <p:cNvSpPr>
            <a:spLocks noGrp="1"/>
          </p:cNvSpPr>
          <p:nvPr>
            <p:ph sz="half" idx="4294967295"/>
          </p:nvPr>
        </p:nvSpPr>
        <p:spPr>
          <a:xfrm>
            <a:off x="152400" y="1219200"/>
            <a:ext cx="4038600" cy="4525963"/>
          </a:xfrm>
        </p:spPr>
        <p:txBody>
          <a:bodyPr/>
          <a:lstStyle/>
          <a:p>
            <a:r>
              <a:rPr lang="en-US" dirty="0" smtClean="0"/>
              <a:t>Sarah Schrader</a:t>
            </a:r>
          </a:p>
          <a:p>
            <a:r>
              <a:rPr lang="en-US" dirty="0" smtClean="0"/>
              <a:t>Charles Coomer</a:t>
            </a:r>
          </a:p>
          <a:p>
            <a:r>
              <a:rPr lang="en-US" dirty="0" smtClean="0"/>
              <a:t>Sherry Helm</a:t>
            </a:r>
          </a:p>
          <a:p>
            <a:r>
              <a:rPr lang="en-US" dirty="0" smtClean="0"/>
              <a:t>Meaghan Dunn</a:t>
            </a:r>
          </a:p>
          <a:p>
            <a:r>
              <a:rPr lang="en-US" dirty="0" smtClean="0"/>
              <a:t>Jared Williams</a:t>
            </a:r>
          </a:p>
          <a:p>
            <a:pPr marL="109728" indent="0">
              <a:buNone/>
            </a:pPr>
            <a:endParaRPr lang="en-US" dirty="0"/>
          </a:p>
        </p:txBody>
      </p:sp>
      <p:pic>
        <p:nvPicPr>
          <p:cNvPr id="4" name="Picture 3" descr="Final-reduc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295400"/>
            <a:ext cx="3919603" cy="19050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648200" y="3200400"/>
            <a:ext cx="4105323" cy="369332"/>
          </a:xfrm>
          <a:prstGeom prst="rect">
            <a:avLst/>
          </a:prstGeom>
          <a:noFill/>
        </p:spPr>
        <p:txBody>
          <a:bodyPr wrap="none" rtlCol="0">
            <a:spAutoFit/>
          </a:bodyPr>
          <a:lstStyle/>
          <a:p>
            <a:r>
              <a:rPr lang="en-US" dirty="0" smtClean="0"/>
              <a:t>Genome Discovery and Exploration</a:t>
            </a:r>
            <a:endParaRPr lang="en-US" dirty="0"/>
          </a:p>
        </p:txBody>
      </p:sp>
      <p:pic>
        <p:nvPicPr>
          <p:cNvPr id="8" name="Picture 7"/>
          <p:cNvPicPr>
            <a:picLocks noChangeAspect="1"/>
          </p:cNvPicPr>
          <p:nvPr/>
        </p:nvPicPr>
        <p:blipFill rotWithShape="1">
          <a:blip r:embed="rId3"/>
          <a:srcRect l="54313" r="-1"/>
          <a:stretch/>
        </p:blipFill>
        <p:spPr>
          <a:xfrm>
            <a:off x="2819400" y="4038600"/>
            <a:ext cx="3352800" cy="224427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3657600"/>
            <a:ext cx="3276600" cy="2184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00271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4724400" y="457200"/>
            <a:ext cx="4114800" cy="1676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p:cNvSpPr>
            <a:spLocks noGrp="1"/>
          </p:cNvSpPr>
          <p:nvPr>
            <p:ph idx="1"/>
          </p:nvPr>
        </p:nvSpPr>
        <p:spPr>
          <a:xfrm>
            <a:off x="4572000" y="457200"/>
            <a:ext cx="4425950" cy="2286000"/>
          </a:xfrm>
        </p:spPr>
        <p:txBody>
          <a:bodyPr/>
          <a:lstStyle/>
          <a:p>
            <a:pPr marL="0" indent="0" algn="ctr">
              <a:buNone/>
            </a:pPr>
            <a:r>
              <a:rPr lang="en-US" dirty="0" smtClean="0"/>
              <a:t>Philip Lienesch, Ph.D.</a:t>
            </a:r>
          </a:p>
          <a:p>
            <a:pPr marL="0" indent="0" algn="ctr">
              <a:buNone/>
            </a:pPr>
            <a:r>
              <a:rPr lang="en-US" dirty="0" smtClean="0"/>
              <a:t>University of Oklahoma</a:t>
            </a:r>
            <a:br>
              <a:rPr lang="en-US" dirty="0" smtClean="0"/>
            </a:br>
            <a:r>
              <a:rPr lang="en-US" dirty="0" smtClean="0"/>
              <a:t>Associate Professor</a:t>
            </a:r>
          </a:p>
          <a:p>
            <a:pPr marL="0" indent="0" algn="ctr">
              <a:buNone/>
            </a:pPr>
            <a:endParaRPr lang="en-US" dirty="0" smtClean="0"/>
          </a:p>
          <a:p>
            <a:pPr marL="0" indent="0" algn="ctr">
              <a:buNone/>
            </a:pPr>
            <a:endParaRPr lang="en-US" dirty="0" smtClean="0"/>
          </a:p>
          <a:p>
            <a:pPr marL="0" indent="0" algn="ctr">
              <a:buNone/>
            </a:pPr>
            <a:endParaRPr lang="en-US" dirty="0" smtClean="0"/>
          </a:p>
          <a:p>
            <a:pPr marL="0" indent="0" algn="ctr">
              <a:buNone/>
            </a:pPr>
            <a:endParaRPr lang="en-US" dirty="0" smtClean="0"/>
          </a:p>
          <a:p>
            <a:pPr marL="0" indent="0" algn="ctr">
              <a:buNone/>
            </a:pPr>
            <a:endParaRPr lang="en-US" dirty="0" smtClean="0"/>
          </a:p>
          <a:p>
            <a:pPr marL="0" indent="0" algn="ctr">
              <a:buNone/>
            </a:pPr>
            <a:endParaRPr lang="en-US" dirty="0" smtClean="0"/>
          </a:p>
        </p:txBody>
      </p:sp>
      <p:sp>
        <p:nvSpPr>
          <p:cNvPr id="4" name="Text Placeholder 3"/>
          <p:cNvSpPr>
            <a:spLocks noGrp="1"/>
          </p:cNvSpPr>
          <p:nvPr>
            <p:ph type="body" sz="half" idx="2"/>
          </p:nvPr>
        </p:nvSpPr>
        <p:spPr>
          <a:xfrm>
            <a:off x="304800" y="304800"/>
            <a:ext cx="4114800" cy="6400800"/>
          </a:xfrm>
        </p:spPr>
        <p:txBody>
          <a:bodyPr>
            <a:normAutofit/>
          </a:bodyPr>
          <a:lstStyle/>
          <a:p>
            <a:pPr algn="ctr"/>
            <a:r>
              <a:rPr lang="en-US" b="1" u="sng" dirty="0" smtClean="0">
                <a:solidFill>
                  <a:schemeClr val="bg1"/>
                </a:solidFill>
              </a:rPr>
              <a:t>Bio</a:t>
            </a:r>
          </a:p>
          <a:p>
            <a:r>
              <a:rPr lang="en-US" dirty="0" smtClean="0">
                <a:solidFill>
                  <a:schemeClr val="bg1"/>
                </a:solidFill>
              </a:rPr>
              <a:t>Ph.D. in Zoology – University of Oklahoma</a:t>
            </a:r>
          </a:p>
          <a:p>
            <a:r>
              <a:rPr lang="en-US" dirty="0" smtClean="0">
                <a:solidFill>
                  <a:schemeClr val="bg1"/>
                </a:solidFill>
              </a:rPr>
              <a:t>M.S. in Biology – James Madison University</a:t>
            </a:r>
          </a:p>
          <a:p>
            <a:r>
              <a:rPr lang="en-US" dirty="0" smtClean="0">
                <a:solidFill>
                  <a:schemeClr val="bg1"/>
                </a:solidFill>
              </a:rPr>
              <a:t>B.S. Biology – Towson State University</a:t>
            </a:r>
          </a:p>
          <a:p>
            <a:endParaRPr lang="en-US" dirty="0" smtClean="0">
              <a:solidFill>
                <a:schemeClr val="bg1"/>
              </a:solidFill>
            </a:endParaRPr>
          </a:p>
          <a:p>
            <a:pPr algn="ctr"/>
            <a:r>
              <a:rPr lang="en-US" b="1" u="sng" dirty="0" smtClean="0">
                <a:solidFill>
                  <a:schemeClr val="bg1"/>
                </a:solidFill>
                <a:effectLst/>
              </a:rPr>
              <a:t>Courses</a:t>
            </a:r>
          </a:p>
          <a:p>
            <a:r>
              <a:rPr lang="en-US" dirty="0" err="1" smtClean="0">
                <a:solidFill>
                  <a:schemeClr val="bg1"/>
                </a:solidFill>
              </a:rPr>
              <a:t>BIOL</a:t>
            </a:r>
            <a:r>
              <a:rPr lang="en-US" dirty="0" smtClean="0">
                <a:solidFill>
                  <a:schemeClr val="bg1"/>
                </a:solidFill>
              </a:rPr>
              <a:t> 122 Biological Concepts –</a:t>
            </a:r>
          </a:p>
          <a:p>
            <a:r>
              <a:rPr lang="en-US" dirty="0" smtClean="0">
                <a:solidFill>
                  <a:schemeClr val="bg1"/>
                </a:solidFill>
              </a:rPr>
              <a:t>	 Evolution, Diversity &amp; Ecology</a:t>
            </a:r>
          </a:p>
          <a:p>
            <a:r>
              <a:rPr lang="en-US" dirty="0" err="1" smtClean="0">
                <a:solidFill>
                  <a:schemeClr val="bg1"/>
                </a:solidFill>
              </a:rPr>
              <a:t>BIOL</a:t>
            </a:r>
            <a:r>
              <a:rPr lang="en-US" dirty="0" smtClean="0">
                <a:solidFill>
                  <a:schemeClr val="bg1"/>
                </a:solidFill>
              </a:rPr>
              <a:t> 224 Animal Biology &amp; Diversity</a:t>
            </a:r>
          </a:p>
          <a:p>
            <a:r>
              <a:rPr lang="en-US" dirty="0" smtClean="0">
                <a:solidFill>
                  <a:schemeClr val="bg1"/>
                </a:solidFill>
              </a:rPr>
              <a:t>BIOL 456 Ichthyology </a:t>
            </a:r>
          </a:p>
          <a:p>
            <a:r>
              <a:rPr lang="en-US" dirty="0" smtClean="0">
                <a:solidFill>
                  <a:schemeClr val="bg1"/>
                </a:solidFill>
              </a:rPr>
              <a:t>BIOL 458 Fisheries Management</a:t>
            </a:r>
          </a:p>
          <a:p>
            <a:endParaRPr lang="en-US" dirty="0" smtClean="0">
              <a:solidFill>
                <a:schemeClr val="bg1"/>
              </a:solidFill>
            </a:endParaRPr>
          </a:p>
          <a:p>
            <a:pPr algn="ctr"/>
            <a:r>
              <a:rPr lang="en-US" b="1" u="sng" dirty="0" smtClean="0">
                <a:solidFill>
                  <a:schemeClr val="bg1"/>
                </a:solidFill>
                <a:effectLst/>
              </a:rPr>
              <a:t>Research</a:t>
            </a:r>
          </a:p>
          <a:p>
            <a:r>
              <a:rPr lang="en-US" dirty="0" smtClean="0">
                <a:solidFill>
                  <a:schemeClr val="bg1"/>
                </a:solidFill>
              </a:rPr>
              <a:t>My research interests range from basic aquatic ecology to more applied fisheries management.</a:t>
            </a:r>
          </a:p>
          <a:p>
            <a:endParaRPr lang="en-US" dirty="0" smtClean="0">
              <a:solidFill>
                <a:schemeClr val="bg1"/>
              </a:solidFill>
            </a:endParaRPr>
          </a:p>
          <a:p>
            <a:r>
              <a:rPr lang="en-US" dirty="0" smtClean="0">
                <a:solidFill>
                  <a:schemeClr val="bg1"/>
                </a:solidFill>
              </a:rPr>
              <a:t>Recent projects:</a:t>
            </a:r>
          </a:p>
          <a:p>
            <a:r>
              <a:rPr lang="en-US" dirty="0" smtClean="0">
                <a:solidFill>
                  <a:schemeClr val="bg1"/>
                </a:solidFill>
              </a:rPr>
              <a:t>Fish population management in reclaimed strip mines.</a:t>
            </a:r>
          </a:p>
          <a:p>
            <a:r>
              <a:rPr lang="en-US" dirty="0" smtClean="0">
                <a:solidFill>
                  <a:schemeClr val="bg1"/>
                </a:solidFill>
              </a:rPr>
              <a:t>Effects of dams on stream fishes distributions.</a:t>
            </a:r>
          </a:p>
          <a:p>
            <a:r>
              <a:rPr lang="en-US" dirty="0" smtClean="0">
                <a:solidFill>
                  <a:schemeClr val="bg1"/>
                </a:solidFill>
              </a:rPr>
              <a:t>Life history of introduced species.</a:t>
            </a:r>
          </a:p>
          <a:p>
            <a:r>
              <a:rPr lang="en-US" dirty="0" smtClean="0">
                <a:solidFill>
                  <a:schemeClr val="bg1"/>
                </a:solidFill>
              </a:rPr>
              <a:t>Use of cave habitats by river fishes.</a:t>
            </a:r>
          </a:p>
          <a:p>
            <a:r>
              <a:rPr lang="en-US" dirty="0" err="1" smtClean="0">
                <a:solidFill>
                  <a:schemeClr val="bg1"/>
                </a:solidFill>
              </a:rPr>
              <a:t>Trophic</a:t>
            </a:r>
            <a:r>
              <a:rPr lang="en-US" dirty="0" smtClean="0">
                <a:solidFill>
                  <a:schemeClr val="bg1"/>
                </a:solidFill>
              </a:rPr>
              <a:t> structure of springs and caves.</a:t>
            </a:r>
          </a:p>
          <a:p>
            <a:r>
              <a:rPr lang="en-US" dirty="0" smtClean="0">
                <a:solidFill>
                  <a:schemeClr val="bg1"/>
                </a:solidFill>
              </a:rPr>
              <a:t>Population genetics of darters.</a:t>
            </a:r>
          </a:p>
          <a:p>
            <a:r>
              <a:rPr lang="en-US" dirty="0" smtClean="0">
                <a:solidFill>
                  <a:schemeClr val="bg1"/>
                </a:solidFill>
              </a:rPr>
              <a:t>Catfish foraging.</a:t>
            </a:r>
          </a:p>
          <a:p>
            <a:endParaRPr lang="en-US" dirty="0" smtClean="0">
              <a:solidFill>
                <a:schemeClr val="bg1"/>
              </a:solidFill>
            </a:endParaRPr>
          </a:p>
        </p:txBody>
      </p:sp>
      <p:pic>
        <p:nvPicPr>
          <p:cNvPr id="2051" name="Picture 3"/>
          <p:cNvPicPr>
            <a:picLocks noChangeAspect="1" noChangeArrowheads="1"/>
          </p:cNvPicPr>
          <p:nvPr/>
        </p:nvPicPr>
        <p:blipFill>
          <a:blip r:embed="rId4" cstate="print"/>
          <a:srcRect/>
          <a:stretch>
            <a:fillRect/>
          </a:stretch>
        </p:blipFill>
        <p:spPr bwMode="auto">
          <a:xfrm>
            <a:off x="4876800" y="3124200"/>
            <a:ext cx="3657600" cy="2743200"/>
          </a:xfrm>
          <a:prstGeom prst="rect">
            <a:avLst/>
          </a:prstGeom>
          <a:noFill/>
          <a:ln w="12700" cmpd="sng">
            <a:solidFill>
              <a:schemeClr val="tx1"/>
            </a:solidFill>
            <a:miter lim="800000"/>
            <a:headEnd/>
            <a:tailEnd/>
          </a:ln>
          <a:effectLst/>
        </p:spPr>
      </p:pic>
    </p:spTree>
    <p:custDataLst>
      <p:tags r:id="rId1"/>
    </p:custDataLst>
    <p:extLst>
      <p:ext uri="{BB962C8B-B14F-4D97-AF65-F5344CB8AC3E}">
        <p14:creationId xmlns:p14="http://schemas.microsoft.com/office/powerpoint/2010/main" val="22263023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sz="half" idx="1"/>
          </p:nvPr>
        </p:nvSpPr>
        <p:spPr>
          <a:xfrm>
            <a:off x="5382705" y="4800600"/>
            <a:ext cx="3761294" cy="2057400"/>
          </a:xfrm>
        </p:spPr>
        <p:txBody>
          <a:bodyPr>
            <a:noAutofit/>
          </a:bodyPr>
          <a:lstStyle/>
          <a:p>
            <a:pPr marL="0" indent="0" algn="ctr" eaLnBrk="1" hangingPunct="1">
              <a:buFontTx/>
              <a:buNone/>
            </a:pPr>
            <a:endParaRPr lang="en-US" sz="1900" dirty="0" smtClean="0">
              <a:solidFill>
                <a:schemeClr val="bg1"/>
              </a:solidFill>
            </a:endParaRPr>
          </a:p>
          <a:p>
            <a:pPr marL="0" indent="0" algn="ctr">
              <a:lnSpc>
                <a:spcPct val="80000"/>
              </a:lnSpc>
              <a:buNone/>
            </a:pPr>
            <a:r>
              <a:rPr lang="en-US" sz="1800" b="1" u="sng" dirty="0" smtClean="0"/>
              <a:t>Bio</a:t>
            </a:r>
          </a:p>
          <a:p>
            <a:pPr marL="0" indent="0" algn="ctr">
              <a:lnSpc>
                <a:spcPct val="80000"/>
              </a:lnSpc>
              <a:buNone/>
            </a:pPr>
            <a:endParaRPr lang="en-US" sz="1800" b="1" u="sng" dirty="0" smtClean="0"/>
          </a:p>
          <a:p>
            <a:pPr marL="0" indent="0">
              <a:lnSpc>
                <a:spcPct val="80000"/>
              </a:lnSpc>
              <a:buNone/>
            </a:pPr>
            <a:r>
              <a:rPr lang="en-US" sz="1800" b="1" dirty="0" smtClean="0"/>
              <a:t>Ph.D</a:t>
            </a:r>
            <a:r>
              <a:rPr lang="en-US" sz="1800" b="1" dirty="0"/>
              <a:t>.  </a:t>
            </a:r>
            <a:r>
              <a:rPr lang="en-US" sz="1800" b="1" dirty="0" smtClean="0"/>
              <a:t>Zoology</a:t>
            </a:r>
            <a:r>
              <a:rPr lang="en-US" sz="1800" dirty="0" smtClean="0"/>
              <a:t>, University of Washington, </a:t>
            </a:r>
            <a:r>
              <a:rPr lang="en-US" sz="1800" dirty="0" err="1" smtClean="0"/>
              <a:t>Seattle.WA</a:t>
            </a:r>
            <a:endParaRPr lang="en-US" sz="1800" dirty="0"/>
          </a:p>
          <a:p>
            <a:pPr marL="0" indent="0">
              <a:lnSpc>
                <a:spcPct val="80000"/>
              </a:lnSpc>
              <a:buNone/>
            </a:pPr>
            <a:r>
              <a:rPr lang="en-US" sz="1800" b="1" dirty="0" smtClean="0"/>
              <a:t>B.A.  </a:t>
            </a:r>
            <a:r>
              <a:rPr lang="en-US" sz="1800" dirty="0" smtClean="0"/>
              <a:t>Biology, Colby College, Waterville, ME</a:t>
            </a:r>
            <a:endParaRPr lang="en-US" sz="1800" dirty="0"/>
          </a:p>
        </p:txBody>
      </p:sp>
      <p:sp>
        <p:nvSpPr>
          <p:cNvPr id="3075" name="Text Placeholder 3"/>
          <p:cNvSpPr>
            <a:spLocks noGrp="1"/>
          </p:cNvSpPr>
          <p:nvPr>
            <p:ph sz="half" idx="2"/>
          </p:nvPr>
        </p:nvSpPr>
        <p:spPr>
          <a:xfrm>
            <a:off x="0" y="417286"/>
            <a:ext cx="5250730" cy="5638800"/>
          </a:xfrm>
        </p:spPr>
        <p:txBody>
          <a:bodyPr>
            <a:normAutofit/>
          </a:bodyPr>
          <a:lstStyle/>
          <a:p>
            <a:pPr marL="0" indent="0" eaLnBrk="1" hangingPunct="1">
              <a:lnSpc>
                <a:spcPct val="80000"/>
              </a:lnSpc>
              <a:buNone/>
            </a:pPr>
            <a:endParaRPr lang="en-US" sz="1800" dirty="0" smtClean="0">
              <a:solidFill>
                <a:schemeClr val="bg1"/>
              </a:solidFill>
            </a:endParaRPr>
          </a:p>
          <a:p>
            <a:pPr marL="0" indent="0" eaLnBrk="1" hangingPunct="1">
              <a:lnSpc>
                <a:spcPct val="80000"/>
              </a:lnSpc>
              <a:buNone/>
            </a:pPr>
            <a:endParaRPr lang="en-US" sz="1800" dirty="0" smtClean="0">
              <a:solidFill>
                <a:schemeClr val="bg1"/>
              </a:solidFill>
            </a:endParaRPr>
          </a:p>
          <a:p>
            <a:pPr marL="0" indent="0" algn="ctr" eaLnBrk="1" hangingPunct="1">
              <a:lnSpc>
                <a:spcPct val="80000"/>
              </a:lnSpc>
              <a:buNone/>
            </a:pPr>
            <a:r>
              <a:rPr lang="en-US" sz="2400" b="1" u="sng" dirty="0" smtClean="0"/>
              <a:t>Courses</a:t>
            </a:r>
          </a:p>
          <a:p>
            <a:pPr marL="0" indent="0" eaLnBrk="1" hangingPunct="1">
              <a:lnSpc>
                <a:spcPct val="80000"/>
              </a:lnSpc>
              <a:buNone/>
            </a:pPr>
            <a:r>
              <a:rPr lang="en-US" sz="1800" b="1" dirty="0" smtClean="0"/>
              <a:t>BIOL 131: </a:t>
            </a:r>
            <a:r>
              <a:rPr lang="en-US" sz="1800" dirty="0" smtClean="0"/>
              <a:t>Human Anatomy &amp; Physiology I</a:t>
            </a:r>
          </a:p>
          <a:p>
            <a:pPr marL="0" indent="0" eaLnBrk="1" hangingPunct="1">
              <a:lnSpc>
                <a:spcPct val="80000"/>
              </a:lnSpc>
              <a:buNone/>
            </a:pPr>
            <a:r>
              <a:rPr lang="en-US" sz="1800" b="1" dirty="0" smtClean="0"/>
              <a:t>BIOL 464: </a:t>
            </a:r>
            <a:r>
              <a:rPr lang="en-US" sz="1800" dirty="0" smtClean="0"/>
              <a:t>Endocrinology</a:t>
            </a:r>
            <a:endParaRPr lang="en-US" sz="1800" b="1" dirty="0" smtClean="0"/>
          </a:p>
          <a:p>
            <a:pPr marL="0" indent="0" eaLnBrk="1" hangingPunct="1">
              <a:lnSpc>
                <a:spcPct val="80000"/>
              </a:lnSpc>
              <a:buNone/>
            </a:pPr>
            <a:endParaRPr lang="en-US" sz="1800" dirty="0" smtClean="0">
              <a:solidFill>
                <a:schemeClr val="bg1"/>
              </a:solidFill>
            </a:endParaRPr>
          </a:p>
          <a:p>
            <a:pPr marL="0" indent="0" algn="ctr" eaLnBrk="1" hangingPunct="1">
              <a:lnSpc>
                <a:spcPct val="80000"/>
              </a:lnSpc>
              <a:buNone/>
            </a:pPr>
            <a:r>
              <a:rPr lang="en-US" sz="2400" b="1" u="sng" dirty="0" smtClean="0"/>
              <a:t>Research</a:t>
            </a:r>
          </a:p>
          <a:p>
            <a:pPr marL="0" indent="0" algn="ctr" eaLnBrk="1" hangingPunct="1">
              <a:lnSpc>
                <a:spcPct val="80000"/>
              </a:lnSpc>
              <a:buNone/>
            </a:pPr>
            <a:endParaRPr lang="en-US" sz="1800" b="1" u="sng" dirty="0"/>
          </a:p>
          <a:p>
            <a:pPr>
              <a:lnSpc>
                <a:spcPct val="80000"/>
              </a:lnSpc>
              <a:buFontTx/>
              <a:buChar char="-"/>
            </a:pPr>
            <a:r>
              <a:rPr lang="en-US" sz="1900" dirty="0" smtClean="0"/>
              <a:t>Endocrine-Immune Interactions in Vertebrates</a:t>
            </a:r>
          </a:p>
          <a:p>
            <a:pPr>
              <a:lnSpc>
                <a:spcPct val="80000"/>
              </a:lnSpc>
              <a:buFontTx/>
              <a:buChar char="-"/>
            </a:pPr>
            <a:r>
              <a:rPr lang="en-US" sz="1900" dirty="0" smtClean="0"/>
              <a:t>Hormonal Regulation of Inflammation during </a:t>
            </a:r>
            <a:r>
              <a:rPr lang="en-US" sz="1900" dirty="0"/>
              <a:t>S</a:t>
            </a:r>
            <a:r>
              <a:rPr lang="en-US" sz="1900" dirty="0" smtClean="0"/>
              <a:t>leep </a:t>
            </a:r>
            <a:r>
              <a:rPr lang="en-US" sz="1900" dirty="0"/>
              <a:t>L</a:t>
            </a:r>
            <a:r>
              <a:rPr lang="en-US" sz="1900" dirty="0" smtClean="0"/>
              <a:t>oss</a:t>
            </a:r>
          </a:p>
          <a:p>
            <a:pPr>
              <a:lnSpc>
                <a:spcPct val="80000"/>
              </a:lnSpc>
              <a:buFontTx/>
              <a:buChar char="-"/>
            </a:pPr>
            <a:r>
              <a:rPr lang="en-US" sz="1900" dirty="0" smtClean="0"/>
              <a:t>Comparative Evolution of Sickness </a:t>
            </a:r>
            <a:r>
              <a:rPr lang="en-US" sz="1900" dirty="0"/>
              <a:t>B</a:t>
            </a:r>
            <a:r>
              <a:rPr lang="en-US" sz="1900" dirty="0" smtClean="0"/>
              <a:t>ehavior and Inflammation</a:t>
            </a:r>
          </a:p>
          <a:p>
            <a:pPr>
              <a:lnSpc>
                <a:spcPct val="80000"/>
              </a:lnSpc>
              <a:buFontTx/>
              <a:buChar char="-"/>
            </a:pPr>
            <a:r>
              <a:rPr lang="en-US" sz="1900" dirty="0" smtClean="0"/>
              <a:t>Ecological Immunology</a:t>
            </a:r>
          </a:p>
          <a:p>
            <a:pPr>
              <a:lnSpc>
                <a:spcPct val="80000"/>
              </a:lnSpc>
              <a:buFontTx/>
              <a:buChar char="-"/>
            </a:pPr>
            <a:r>
              <a:rPr lang="en-US" sz="1900" dirty="0" smtClean="0"/>
              <a:t>Sleep/Wake </a:t>
            </a:r>
            <a:r>
              <a:rPr lang="en-US" sz="1900" dirty="0"/>
              <a:t>C</a:t>
            </a:r>
            <a:r>
              <a:rPr lang="en-US" sz="1900" dirty="0" smtClean="0"/>
              <a:t>ycles and Chronobiology</a:t>
            </a:r>
          </a:p>
          <a:p>
            <a:pPr>
              <a:lnSpc>
                <a:spcPct val="80000"/>
              </a:lnSpc>
              <a:buFontTx/>
              <a:buChar char="-"/>
            </a:pPr>
            <a:r>
              <a:rPr lang="en-US" sz="1900" dirty="0" smtClean="0"/>
              <a:t>Non-Invasive </a:t>
            </a:r>
            <a:r>
              <a:rPr lang="en-US" sz="1900" dirty="0"/>
              <a:t>M</a:t>
            </a:r>
            <a:r>
              <a:rPr lang="en-US" sz="1900" dirty="0" smtClean="0"/>
              <a:t>easures of Stress </a:t>
            </a:r>
            <a:r>
              <a:rPr lang="en-US" sz="1900" dirty="0"/>
              <a:t>H</a:t>
            </a:r>
            <a:r>
              <a:rPr lang="en-US" sz="1900" dirty="0" smtClean="0"/>
              <a:t>ormones</a:t>
            </a:r>
          </a:p>
          <a:p>
            <a:pPr>
              <a:lnSpc>
                <a:spcPct val="80000"/>
              </a:lnSpc>
              <a:buFontTx/>
              <a:buChar char="-"/>
            </a:pPr>
            <a:r>
              <a:rPr lang="en-US" sz="1900" dirty="0" smtClean="0"/>
              <a:t>Regulation of Immune </a:t>
            </a:r>
            <a:r>
              <a:rPr lang="en-US" sz="1900" dirty="0"/>
              <a:t>F</a:t>
            </a:r>
            <a:r>
              <a:rPr lang="en-US" sz="1900" dirty="0" smtClean="0"/>
              <a:t>unction by Androgens</a:t>
            </a:r>
          </a:p>
          <a:p>
            <a:pPr>
              <a:lnSpc>
                <a:spcPct val="80000"/>
              </a:lnSpc>
              <a:buFontTx/>
              <a:buChar char="-"/>
            </a:pPr>
            <a:endParaRPr lang="en-US" sz="1800" dirty="0" smtClean="0"/>
          </a:p>
          <a:p>
            <a:pPr>
              <a:lnSpc>
                <a:spcPct val="80000"/>
              </a:lnSpc>
              <a:buFontTx/>
              <a:buChar char="-"/>
            </a:pPr>
            <a:endParaRPr lang="en-US" sz="1800" dirty="0" smtClean="0"/>
          </a:p>
          <a:p>
            <a:pPr>
              <a:lnSpc>
                <a:spcPct val="80000"/>
              </a:lnSpc>
              <a:buFontTx/>
              <a:buChar char="-"/>
            </a:pPr>
            <a:endParaRPr lang="en-US" sz="1800" dirty="0" smtClean="0"/>
          </a:p>
        </p:txBody>
      </p:sp>
      <p:sp>
        <p:nvSpPr>
          <p:cNvPr id="2" name="Title 1"/>
          <p:cNvSpPr>
            <a:spLocks noGrp="1"/>
          </p:cNvSpPr>
          <p:nvPr>
            <p:ph type="title"/>
          </p:nvPr>
        </p:nvSpPr>
        <p:spPr>
          <a:xfrm>
            <a:off x="4091232" y="304800"/>
            <a:ext cx="5052767" cy="1295400"/>
          </a:xfrm>
        </p:spPr>
        <p:txBody>
          <a:bodyPr>
            <a:noAutofit/>
          </a:bodyPr>
          <a:lstStyle/>
          <a:p>
            <a:pPr algn="r"/>
            <a:r>
              <a:rPr lang="en-US" sz="3200" dirty="0" smtClean="0">
                <a:solidFill>
                  <a:schemeClr val="tx1"/>
                </a:solidFill>
              </a:rPr>
              <a:t/>
            </a:r>
            <a:br>
              <a:rPr lang="en-US" sz="3200" dirty="0" smtClean="0">
                <a:solidFill>
                  <a:schemeClr val="tx1"/>
                </a:solidFill>
              </a:rPr>
            </a:br>
            <a:r>
              <a:rPr lang="en-US" sz="3600" dirty="0" smtClean="0">
                <a:solidFill>
                  <a:schemeClr val="bg1"/>
                </a:solidFill>
                <a:effectLst>
                  <a:outerShdw blurRad="38100" dist="38100" dir="2700000" algn="tl">
                    <a:srgbClr val="000000">
                      <a:alpha val="43137"/>
                    </a:srgbClr>
                  </a:outerShdw>
                </a:effectLst>
              </a:rPr>
              <a:t>Noah Ashley, Ph.D.</a:t>
            </a:r>
            <a:br>
              <a:rPr lang="en-US" sz="3600" dirty="0" smtClean="0">
                <a:solidFill>
                  <a:schemeClr val="bg1"/>
                </a:solidFill>
                <a:effectLst>
                  <a:outerShdw blurRad="38100" dist="38100" dir="2700000" algn="tl">
                    <a:srgbClr val="000000">
                      <a:alpha val="43137"/>
                    </a:srgbClr>
                  </a:outerShdw>
                </a:effectLst>
              </a:rPr>
            </a:br>
            <a:r>
              <a:rPr lang="en-US" sz="3200" dirty="0" smtClean="0">
                <a:solidFill>
                  <a:schemeClr val="bg1"/>
                </a:solidFill>
                <a:effectLst>
                  <a:outerShdw blurRad="38100" dist="38100" dir="2700000" algn="tl">
                    <a:srgbClr val="000000">
                      <a:alpha val="43137"/>
                    </a:srgbClr>
                  </a:outerShdw>
                </a:effectLst>
              </a:rPr>
              <a:t>University of Washington</a:t>
            </a:r>
            <a:br>
              <a:rPr lang="en-US" sz="3200" dirty="0" smtClean="0">
                <a:solidFill>
                  <a:schemeClr val="bg1"/>
                </a:solidFill>
                <a:effectLst>
                  <a:outerShdw blurRad="38100" dist="38100" dir="2700000" algn="tl">
                    <a:srgbClr val="000000">
                      <a:alpha val="43137"/>
                    </a:srgbClr>
                  </a:outerShdw>
                </a:effectLst>
              </a:rPr>
            </a:br>
            <a:r>
              <a:rPr lang="en-US" sz="3200" dirty="0" smtClean="0">
                <a:solidFill>
                  <a:schemeClr val="bg1"/>
                </a:solidFill>
                <a:effectLst>
                  <a:outerShdw blurRad="38100" dist="38100" dir="2700000" algn="tl">
                    <a:srgbClr val="000000">
                      <a:alpha val="43137"/>
                    </a:srgbClr>
                  </a:outerShdw>
                </a:effectLst>
              </a:rPr>
              <a:t>Assistant Professor</a:t>
            </a:r>
            <a:r>
              <a:rPr lang="en-US" sz="3200" dirty="0" smtClean="0">
                <a:solidFill>
                  <a:schemeClr val="tx1"/>
                </a:solidFill>
                <a:effectLst>
                  <a:outerShdw blurRad="38100" dist="38100" dir="2700000" algn="tl" rotWithShape="0">
                    <a:srgbClr val="000000">
                      <a:alpha val="43137"/>
                    </a:srgbClr>
                  </a:outerShdw>
                </a:effectLst>
              </a:rPr>
              <a:t/>
            </a:r>
            <a:br>
              <a:rPr lang="en-US" sz="3200" dirty="0" smtClean="0">
                <a:solidFill>
                  <a:schemeClr val="tx1"/>
                </a:solidFill>
                <a:effectLst>
                  <a:outerShdw blurRad="38100" dist="38100" dir="2700000" algn="tl" rotWithShape="0">
                    <a:srgbClr val="000000">
                      <a:alpha val="43137"/>
                    </a:srgbClr>
                  </a:outerShdw>
                </a:effectLst>
              </a:rPr>
            </a:br>
            <a:endParaRPr lang="en-US" sz="2400" dirty="0">
              <a:solidFill>
                <a:schemeClr val="tx1"/>
              </a:solidFill>
              <a:effectLst>
                <a:outerShdw blurRad="38100" dist="38100" dir="2700000" algn="tl" rotWithShape="0">
                  <a:srgbClr val="000000">
                    <a:alpha val="43137"/>
                  </a:srgbClr>
                </a:outerShdw>
              </a:effectLst>
            </a:endParaRPr>
          </a:p>
        </p:txBody>
      </p:sp>
      <p:pic>
        <p:nvPicPr>
          <p:cNvPr id="3" name="Picture 2"/>
          <p:cNvPicPr>
            <a:picLocks noChangeAspect="1"/>
          </p:cNvPicPr>
          <p:nvPr/>
        </p:nvPicPr>
        <p:blipFill>
          <a:blip r:embed="rId2"/>
          <a:stretch>
            <a:fillRect/>
          </a:stretch>
        </p:blipFill>
        <p:spPr>
          <a:xfrm>
            <a:off x="6010376" y="1981200"/>
            <a:ext cx="2430983" cy="3063038"/>
          </a:xfrm>
          <a:prstGeom prst="rect">
            <a:avLst/>
          </a:prstGeom>
        </p:spPr>
      </p:pic>
    </p:spTree>
    <p:extLst>
      <p:ext uri="{BB962C8B-B14F-4D97-AF65-F5344CB8AC3E}">
        <p14:creationId xmlns:p14="http://schemas.microsoft.com/office/powerpoint/2010/main" val="22177828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000" b="-1000"/>
          </a:stretch>
        </a:blipFill>
        <a:effectLst/>
      </p:bgPr>
    </p:bg>
    <p:spTree>
      <p:nvGrpSpPr>
        <p:cNvPr id="1" name=""/>
        <p:cNvGrpSpPr/>
        <p:nvPr/>
      </p:nvGrpSpPr>
      <p:grpSpPr>
        <a:xfrm>
          <a:off x="0" y="0"/>
          <a:ext cx="0" cy="0"/>
          <a:chOff x="0" y="0"/>
          <a:chExt cx="0" cy="0"/>
        </a:xfrm>
      </p:grpSpPr>
      <p:sp>
        <p:nvSpPr>
          <p:cNvPr id="14" name="Rectangle 13"/>
          <p:cNvSpPr/>
          <p:nvPr/>
        </p:nvSpPr>
        <p:spPr>
          <a:xfrm>
            <a:off x="381000" y="1295400"/>
            <a:ext cx="3276600"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ectangle 14"/>
          <p:cNvSpPr/>
          <p:nvPr/>
        </p:nvSpPr>
        <p:spPr>
          <a:xfrm>
            <a:off x="4495800" y="5943600"/>
            <a:ext cx="4572000"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p:cNvSpPr/>
          <p:nvPr/>
        </p:nvSpPr>
        <p:spPr>
          <a:xfrm>
            <a:off x="1828800" y="304800"/>
            <a:ext cx="5638800"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3079" name="Picture 7"/>
          <p:cNvPicPr>
            <a:picLocks noChangeAspect="1" noChangeArrowheads="1"/>
          </p:cNvPicPr>
          <p:nvPr/>
        </p:nvPicPr>
        <p:blipFill>
          <a:blip r:embed="rId4" cstate="print"/>
          <a:srcRect/>
          <a:stretch>
            <a:fillRect/>
          </a:stretch>
        </p:blipFill>
        <p:spPr bwMode="auto">
          <a:xfrm>
            <a:off x="0" y="2133600"/>
            <a:ext cx="3505200" cy="2628900"/>
          </a:xfrm>
          <a:prstGeom prst="rect">
            <a:avLst/>
          </a:prstGeom>
          <a:noFill/>
          <a:ln w="9525">
            <a:noFill/>
            <a:miter lim="800000"/>
            <a:headEnd/>
            <a:tailEnd/>
          </a:ln>
          <a:effectLst/>
        </p:spPr>
      </p:pic>
      <p:pic>
        <p:nvPicPr>
          <p:cNvPr id="10" name="Picture 8" descr="C:\WINDOWS\Desktop\catfish.jpg"/>
          <p:cNvPicPr>
            <a:picLocks noChangeAspect="1" noChangeArrowheads="1"/>
          </p:cNvPicPr>
          <p:nvPr/>
        </p:nvPicPr>
        <p:blipFill>
          <a:blip r:embed="rId5" cstate="print"/>
          <a:srcRect/>
          <a:stretch>
            <a:fillRect/>
          </a:stretch>
        </p:blipFill>
        <p:spPr bwMode="auto">
          <a:xfrm>
            <a:off x="4038600" y="1600200"/>
            <a:ext cx="2514600" cy="1219200"/>
          </a:xfrm>
          <a:prstGeom prst="rect">
            <a:avLst/>
          </a:prstGeom>
          <a:noFill/>
          <a:ln w="9525">
            <a:noFill/>
            <a:miter lim="800000"/>
            <a:headEnd/>
            <a:tailEnd/>
          </a:ln>
        </p:spPr>
      </p:pic>
      <p:sp>
        <p:nvSpPr>
          <p:cNvPr id="5" name="Title 4"/>
          <p:cNvSpPr>
            <a:spLocks noGrp="1"/>
          </p:cNvSpPr>
          <p:nvPr>
            <p:ph type="title"/>
          </p:nvPr>
        </p:nvSpPr>
        <p:spPr>
          <a:xfrm>
            <a:off x="457200" y="152400"/>
            <a:ext cx="8229600" cy="1143000"/>
          </a:xfrm>
        </p:spPr>
        <p:txBody>
          <a:bodyPr>
            <a:normAutofit/>
          </a:bodyPr>
          <a:lstStyle/>
          <a:p>
            <a:r>
              <a:rPr lang="en-US" sz="3200" b="1" dirty="0" smtClean="0"/>
              <a:t>Research in the Lienesch Lab</a:t>
            </a:r>
            <a:endParaRPr lang="en-US" sz="3200" b="1" dirty="0"/>
          </a:p>
        </p:txBody>
      </p:sp>
      <p:sp>
        <p:nvSpPr>
          <p:cNvPr id="6" name="Content Placeholder 5"/>
          <p:cNvSpPr>
            <a:spLocks noGrp="1"/>
          </p:cNvSpPr>
          <p:nvPr>
            <p:ph sz="half" idx="1"/>
          </p:nvPr>
        </p:nvSpPr>
        <p:spPr>
          <a:xfrm>
            <a:off x="4495800" y="6019800"/>
            <a:ext cx="4572000" cy="609600"/>
          </a:xfrm>
        </p:spPr>
        <p:txBody>
          <a:bodyPr>
            <a:noAutofit/>
          </a:bodyPr>
          <a:lstStyle/>
          <a:p>
            <a:pPr algn="ctr">
              <a:buNone/>
            </a:pPr>
            <a:r>
              <a:rPr lang="en-US" sz="3600" b="1" dirty="0" smtClean="0"/>
              <a:t>Fisheries Management</a:t>
            </a:r>
            <a:endParaRPr lang="en-US" sz="3600" b="1" dirty="0"/>
          </a:p>
        </p:txBody>
      </p:sp>
      <p:sp>
        <p:nvSpPr>
          <p:cNvPr id="7" name="Content Placeholder 6"/>
          <p:cNvSpPr>
            <a:spLocks noGrp="1"/>
          </p:cNvSpPr>
          <p:nvPr>
            <p:ph sz="half" idx="2"/>
          </p:nvPr>
        </p:nvSpPr>
        <p:spPr>
          <a:xfrm>
            <a:off x="0" y="1371600"/>
            <a:ext cx="4038600" cy="685800"/>
          </a:xfrm>
        </p:spPr>
        <p:txBody>
          <a:bodyPr>
            <a:normAutofit/>
          </a:bodyPr>
          <a:lstStyle/>
          <a:p>
            <a:pPr algn="ctr">
              <a:buNone/>
            </a:pPr>
            <a:r>
              <a:rPr lang="en-US" sz="3600" b="1" dirty="0" smtClean="0"/>
              <a:t>Aquatic Ecology</a:t>
            </a:r>
            <a:endParaRPr lang="en-US" sz="3600" b="1" dirty="0"/>
          </a:p>
        </p:txBody>
      </p:sp>
      <p:pic>
        <p:nvPicPr>
          <p:cNvPr id="11" name="Picture 3"/>
          <p:cNvPicPr>
            <a:picLocks noChangeAspect="1" noChangeArrowheads="1"/>
          </p:cNvPicPr>
          <p:nvPr/>
        </p:nvPicPr>
        <p:blipFill>
          <a:blip r:embed="rId6" cstate="print"/>
          <a:srcRect/>
          <a:stretch>
            <a:fillRect/>
          </a:stretch>
        </p:blipFill>
        <p:spPr bwMode="auto">
          <a:xfrm>
            <a:off x="6908213" y="1371600"/>
            <a:ext cx="2235787" cy="3581400"/>
          </a:xfrm>
          <a:prstGeom prst="rect">
            <a:avLst/>
          </a:prstGeom>
          <a:noFill/>
          <a:ln w="9525">
            <a:noFill/>
            <a:miter lim="800000"/>
            <a:headEnd/>
            <a:tailEnd/>
          </a:ln>
          <a:effectLst/>
        </p:spPr>
      </p:pic>
      <p:pic>
        <p:nvPicPr>
          <p:cNvPr id="3078" name="Picture 6"/>
          <p:cNvPicPr>
            <a:picLocks noChangeAspect="1" noChangeArrowheads="1"/>
          </p:cNvPicPr>
          <p:nvPr/>
        </p:nvPicPr>
        <p:blipFill>
          <a:blip r:embed="rId7" cstate="print"/>
          <a:srcRect/>
          <a:stretch>
            <a:fillRect/>
          </a:stretch>
        </p:blipFill>
        <p:spPr bwMode="auto">
          <a:xfrm>
            <a:off x="1143000" y="4343400"/>
            <a:ext cx="3124200" cy="2343025"/>
          </a:xfrm>
          <a:prstGeom prst="rect">
            <a:avLst/>
          </a:prstGeom>
          <a:noFill/>
          <a:ln w="9525">
            <a:noFill/>
            <a:miter lim="800000"/>
            <a:headEnd/>
            <a:tailEnd/>
          </a:ln>
          <a:effectLst/>
        </p:spPr>
      </p:pic>
      <p:pic>
        <p:nvPicPr>
          <p:cNvPr id="12" name="Picture 2"/>
          <p:cNvPicPr>
            <a:picLocks noChangeAspect="1" noChangeArrowheads="1"/>
          </p:cNvPicPr>
          <p:nvPr/>
        </p:nvPicPr>
        <p:blipFill>
          <a:blip r:embed="rId8" cstate="print"/>
          <a:srcRect/>
          <a:stretch>
            <a:fillRect/>
          </a:stretch>
        </p:blipFill>
        <p:spPr bwMode="auto">
          <a:xfrm>
            <a:off x="3962400" y="3276600"/>
            <a:ext cx="3149600" cy="236220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304800" y="3810000"/>
            <a:ext cx="3886200" cy="2819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p:cNvSpPr/>
          <p:nvPr/>
        </p:nvSpPr>
        <p:spPr>
          <a:xfrm>
            <a:off x="1219200" y="381000"/>
            <a:ext cx="65532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p:txBody>
          <a:bodyPr>
            <a:normAutofit/>
          </a:bodyPr>
          <a:lstStyle/>
          <a:p>
            <a:r>
              <a:rPr lang="en-US" sz="3200" dirty="0" smtClean="0"/>
              <a:t>Graduate Research with Dr. </a:t>
            </a:r>
            <a:r>
              <a:rPr lang="en-US" sz="3200" dirty="0" err="1" smtClean="0"/>
              <a:t>Lienesch</a:t>
            </a:r>
            <a:endParaRPr lang="en-US" sz="3200" dirty="0"/>
          </a:p>
        </p:txBody>
      </p:sp>
      <p:sp>
        <p:nvSpPr>
          <p:cNvPr id="3" name="Content Placeholder 2"/>
          <p:cNvSpPr>
            <a:spLocks noGrp="1"/>
          </p:cNvSpPr>
          <p:nvPr>
            <p:ph sz="half" idx="1"/>
          </p:nvPr>
        </p:nvSpPr>
        <p:spPr>
          <a:xfrm>
            <a:off x="457200" y="3581400"/>
            <a:ext cx="3886200" cy="3124200"/>
          </a:xfrm>
        </p:spPr>
        <p:txBody>
          <a:bodyPr>
            <a:normAutofit fontScale="92500" lnSpcReduction="20000"/>
          </a:bodyPr>
          <a:lstStyle/>
          <a:p>
            <a:pPr>
              <a:buNone/>
            </a:pPr>
            <a:endParaRPr lang="en-US" b="1" dirty="0" smtClean="0"/>
          </a:p>
          <a:p>
            <a:pPr>
              <a:buNone/>
            </a:pPr>
            <a:r>
              <a:rPr lang="en-US" b="1" dirty="0" smtClean="0"/>
              <a:t>Current Students:</a:t>
            </a:r>
          </a:p>
          <a:p>
            <a:pPr>
              <a:buNone/>
            </a:pPr>
            <a:r>
              <a:rPr lang="en-US" b="1" dirty="0" err="1" smtClean="0"/>
              <a:t>Fose</a:t>
            </a:r>
            <a:r>
              <a:rPr lang="en-US" b="1" dirty="0" smtClean="0"/>
              <a:t>, Jacob – Foraging behavior in catfishes.</a:t>
            </a:r>
          </a:p>
          <a:p>
            <a:pPr>
              <a:buNone/>
            </a:pPr>
            <a:r>
              <a:rPr lang="en-US" b="1" dirty="0" smtClean="0"/>
              <a:t>Rupert, Derek – </a:t>
            </a:r>
          </a:p>
          <a:p>
            <a:pPr>
              <a:buNone/>
            </a:pPr>
            <a:r>
              <a:rPr lang="en-US" b="1" dirty="0" smtClean="0"/>
              <a:t>	</a:t>
            </a:r>
            <a:r>
              <a:rPr lang="en-US" b="1" dirty="0" err="1" smtClean="0"/>
              <a:t>Sportfish</a:t>
            </a:r>
            <a:r>
              <a:rPr lang="en-US" b="1" dirty="0" smtClean="0"/>
              <a:t> management in reclaimed strip mines.</a:t>
            </a:r>
            <a:endParaRPr lang="en-US" b="1" dirty="0"/>
          </a:p>
        </p:txBody>
      </p:sp>
      <p:sp>
        <p:nvSpPr>
          <p:cNvPr id="8" name="Content Placeholder 7"/>
          <p:cNvSpPr>
            <a:spLocks noGrp="1"/>
          </p:cNvSpPr>
          <p:nvPr>
            <p:ph sz="half" idx="2"/>
          </p:nvPr>
        </p:nvSpPr>
        <p:spPr/>
        <p:txBody>
          <a:bodyPr>
            <a:normAutofit fontScale="92500" lnSpcReduction="20000"/>
          </a:bodyPr>
          <a:lstStyle/>
          <a:p>
            <a:endParaRPr lang="en-US" dirty="0"/>
          </a:p>
        </p:txBody>
      </p:sp>
      <p:pic>
        <p:nvPicPr>
          <p:cNvPr id="7" name="Picture 4"/>
          <p:cNvPicPr>
            <a:picLocks noChangeAspect="1" noChangeArrowheads="1"/>
          </p:cNvPicPr>
          <p:nvPr/>
        </p:nvPicPr>
        <p:blipFill>
          <a:blip r:embed="rId4" cstate="print"/>
          <a:srcRect/>
          <a:stretch>
            <a:fillRect/>
          </a:stretch>
        </p:blipFill>
        <p:spPr bwMode="auto">
          <a:xfrm>
            <a:off x="3276600" y="1447800"/>
            <a:ext cx="2971991" cy="2228866"/>
          </a:xfrm>
          <a:prstGeom prst="rect">
            <a:avLst/>
          </a:prstGeom>
          <a:noFill/>
          <a:ln w="9525">
            <a:noFill/>
            <a:miter lim="800000"/>
            <a:headEnd/>
            <a:tailEnd/>
          </a:ln>
          <a:effectLst/>
        </p:spPr>
      </p:pic>
      <p:pic>
        <p:nvPicPr>
          <p:cNvPr id="10" name="Picture 5"/>
          <p:cNvPicPr>
            <a:picLocks noChangeAspect="1" noChangeArrowheads="1"/>
          </p:cNvPicPr>
          <p:nvPr/>
        </p:nvPicPr>
        <p:blipFill>
          <a:blip r:embed="rId5" cstate="print"/>
          <a:srcRect/>
          <a:stretch>
            <a:fillRect/>
          </a:stretch>
        </p:blipFill>
        <p:spPr bwMode="auto">
          <a:xfrm>
            <a:off x="5334000" y="3048000"/>
            <a:ext cx="2362201" cy="1771550"/>
          </a:xfrm>
          <a:prstGeom prst="rect">
            <a:avLst/>
          </a:prstGeom>
          <a:noFill/>
          <a:ln w="9525">
            <a:noFill/>
            <a:miter lim="800000"/>
            <a:headEnd/>
            <a:tailEnd/>
          </a:ln>
          <a:effectLst/>
        </p:spPr>
      </p:pic>
      <p:pic>
        <p:nvPicPr>
          <p:cNvPr id="9" name="Picture 3"/>
          <p:cNvPicPr>
            <a:picLocks noChangeAspect="1" noChangeArrowheads="1"/>
          </p:cNvPicPr>
          <p:nvPr/>
        </p:nvPicPr>
        <p:blipFill>
          <a:blip r:embed="rId6" cstate="print"/>
          <a:srcRect/>
          <a:stretch>
            <a:fillRect/>
          </a:stretch>
        </p:blipFill>
        <p:spPr bwMode="auto">
          <a:xfrm>
            <a:off x="6197587" y="4648317"/>
            <a:ext cx="2946413" cy="2209683"/>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35562166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295400" y="304800"/>
            <a:ext cx="65532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990600" y="152400"/>
            <a:ext cx="7162800" cy="1143000"/>
          </a:xfrm>
        </p:spPr>
        <p:txBody>
          <a:bodyPr>
            <a:noAutofit/>
          </a:bodyPr>
          <a:lstStyle/>
          <a:p>
            <a:r>
              <a:rPr lang="en-US" sz="2400" dirty="0" smtClean="0"/>
              <a:t>Undergraduate research assistants get hands on experience with field and laboratory techniques.</a:t>
            </a:r>
            <a:endParaRPr lang="en-US" sz="2400" dirty="0"/>
          </a:p>
        </p:txBody>
      </p:sp>
      <p:sp>
        <p:nvSpPr>
          <p:cNvPr id="4" name="Content Placeholder 3"/>
          <p:cNvSpPr>
            <a:spLocks noGrp="1"/>
          </p:cNvSpPr>
          <p:nvPr>
            <p:ph sz="half" idx="1"/>
          </p:nvPr>
        </p:nvSpPr>
        <p:spPr/>
        <p:txBody>
          <a:bodyPr/>
          <a:lstStyle/>
          <a:p>
            <a:endParaRPr lang="en-US"/>
          </a:p>
        </p:txBody>
      </p:sp>
      <p:sp>
        <p:nvSpPr>
          <p:cNvPr id="5" name="Content Placeholder 4"/>
          <p:cNvSpPr>
            <a:spLocks noGrp="1"/>
          </p:cNvSpPr>
          <p:nvPr>
            <p:ph sz="half" idx="2"/>
          </p:nvPr>
        </p:nvSpPr>
        <p:spPr/>
        <p:txBody>
          <a:bodyPr/>
          <a:lstStyle/>
          <a:p>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4470400" y="1295400"/>
            <a:ext cx="4673600" cy="3505200"/>
          </a:xfrm>
          <a:prstGeom prst="rect">
            <a:avLst/>
          </a:prstGeom>
          <a:noFill/>
          <a:ln w="9525">
            <a:noFill/>
            <a:miter lim="800000"/>
            <a:headEnd/>
            <a:tailEnd/>
          </a:ln>
          <a:effectLst/>
        </p:spPr>
      </p:pic>
      <p:pic>
        <p:nvPicPr>
          <p:cNvPr id="6" name="Picture 1037" descr="C:\WINDOWS\Desktop\jason.jpg"/>
          <p:cNvPicPr>
            <a:picLocks noChangeAspect="1" noChangeArrowheads="1"/>
          </p:cNvPicPr>
          <p:nvPr/>
        </p:nvPicPr>
        <p:blipFill>
          <a:blip r:embed="rId5" cstate="print"/>
          <a:srcRect/>
          <a:stretch>
            <a:fillRect/>
          </a:stretch>
        </p:blipFill>
        <p:spPr bwMode="auto">
          <a:xfrm>
            <a:off x="0" y="2133600"/>
            <a:ext cx="4572000" cy="3429000"/>
          </a:xfrm>
          <a:prstGeom prst="rect">
            <a:avLst/>
          </a:prstGeom>
          <a:noFill/>
          <a:ln w="9525">
            <a:noFill/>
            <a:miter lim="800000"/>
            <a:headEnd/>
            <a:tailEnd/>
          </a:ln>
        </p:spPr>
      </p:pic>
      <p:pic>
        <p:nvPicPr>
          <p:cNvPr id="4099" name="Picture 3"/>
          <p:cNvPicPr>
            <a:picLocks noChangeAspect="1" noChangeArrowheads="1"/>
          </p:cNvPicPr>
          <p:nvPr/>
        </p:nvPicPr>
        <p:blipFill>
          <a:blip r:embed="rId6" cstate="print"/>
          <a:srcRect/>
          <a:stretch>
            <a:fillRect/>
          </a:stretch>
        </p:blipFill>
        <p:spPr bwMode="auto">
          <a:xfrm>
            <a:off x="3581400" y="4724400"/>
            <a:ext cx="4583907" cy="2133600"/>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26296239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0"/>
            <a:ext cx="5410200" cy="2133600"/>
          </a:xfrm>
        </p:spPr>
        <p:txBody>
          <a:bodyPr>
            <a:normAutofit fontScale="90000"/>
          </a:bodyPr>
          <a:lstStyle/>
          <a:p>
            <a:pPr algn="r"/>
            <a:r>
              <a:rPr lang="en-US" sz="3100" dirty="0" err="1" smtClean="0">
                <a:solidFill>
                  <a:schemeClr val="bg1"/>
                </a:solidFill>
                <a:latin typeface="Arial" pitchFamily="34" charset="0"/>
                <a:cs typeface="Arial" pitchFamily="34" charset="0"/>
              </a:rPr>
              <a:t>Hajara</a:t>
            </a:r>
            <a:r>
              <a:rPr lang="en-US" sz="3100" dirty="0" smtClean="0">
                <a:solidFill>
                  <a:schemeClr val="bg1"/>
                </a:solidFill>
                <a:latin typeface="Arial" pitchFamily="34" charset="0"/>
                <a:cs typeface="Arial" pitchFamily="34" charset="0"/>
              </a:rPr>
              <a:t> Mahmood, </a:t>
            </a:r>
            <a:r>
              <a:rPr lang="en-US" sz="3100" smtClean="0">
                <a:solidFill>
                  <a:schemeClr val="bg1"/>
                </a:solidFill>
                <a:latin typeface="Arial" pitchFamily="34" charset="0"/>
                <a:cs typeface="Arial" pitchFamily="34" charset="0"/>
              </a:rPr>
              <a:t>Ed</a:t>
            </a:r>
            <a:r>
              <a:rPr lang="en-US" sz="3100" smtClean="0">
                <a:solidFill>
                  <a:schemeClr val="bg1"/>
                </a:solidFill>
                <a:latin typeface="Arial" pitchFamily="34" charset="0"/>
                <a:cs typeface="Arial" pitchFamily="34" charset="0"/>
              </a:rPr>
              <a:t>.D</a:t>
            </a:r>
            <a:r>
              <a:rPr lang="en-US" sz="3100" dirty="0" smtClean="0">
                <a:solidFill>
                  <a:schemeClr val="bg1"/>
                </a:solidFill>
                <a:latin typeface="Arial" pitchFamily="34" charset="0"/>
                <a:cs typeface="Arial" pitchFamily="34" charset="0"/>
              </a:rPr>
              <a:t>.</a:t>
            </a:r>
            <a:br>
              <a:rPr lang="en-US" sz="3100" dirty="0" smtClean="0">
                <a:solidFill>
                  <a:schemeClr val="bg1"/>
                </a:solidFill>
                <a:latin typeface="Arial" pitchFamily="34" charset="0"/>
                <a:cs typeface="Arial" pitchFamily="34" charset="0"/>
              </a:rPr>
            </a:br>
            <a:r>
              <a:rPr lang="en-US" sz="3100" dirty="0" smtClean="0">
                <a:solidFill>
                  <a:schemeClr val="bg1"/>
                </a:solidFill>
                <a:latin typeface="Arial" pitchFamily="34" charset="0"/>
                <a:cs typeface="Arial" pitchFamily="34" charset="0"/>
              </a:rPr>
              <a:t>Western Kentucky University</a:t>
            </a:r>
            <a:br>
              <a:rPr lang="en-US" sz="3100" dirty="0" smtClean="0">
                <a:solidFill>
                  <a:schemeClr val="bg1"/>
                </a:solidFill>
                <a:latin typeface="Arial" pitchFamily="34" charset="0"/>
                <a:cs typeface="Arial" pitchFamily="34" charset="0"/>
              </a:rPr>
            </a:br>
            <a:r>
              <a:rPr lang="en-US" sz="3100" dirty="0" smtClean="0">
                <a:solidFill>
                  <a:schemeClr val="bg1"/>
                </a:solidFill>
                <a:latin typeface="Arial" pitchFamily="34" charset="0"/>
                <a:cs typeface="Arial" pitchFamily="34" charset="0"/>
              </a:rPr>
              <a:t>Glasgow Instructor </a:t>
            </a:r>
            <a:r>
              <a:rPr lang="en-US" sz="3200" b="1" dirty="0" smtClean="0"/>
              <a:t/>
            </a:r>
            <a:br>
              <a:rPr lang="en-US" sz="3200" b="1" dirty="0" smtClean="0"/>
            </a:br>
            <a:endParaRPr lang="en-US" sz="3200" b="1" dirty="0"/>
          </a:p>
        </p:txBody>
      </p:sp>
      <p:sp>
        <p:nvSpPr>
          <p:cNvPr id="3" name="Content Placeholder 2"/>
          <p:cNvSpPr>
            <a:spLocks noGrp="1"/>
          </p:cNvSpPr>
          <p:nvPr>
            <p:ph idx="4294967295"/>
          </p:nvPr>
        </p:nvSpPr>
        <p:spPr>
          <a:xfrm>
            <a:off x="2819400" y="5257800"/>
            <a:ext cx="6019800" cy="1371600"/>
          </a:xfrm>
        </p:spPr>
        <p:txBody>
          <a:bodyPr>
            <a:normAutofit fontScale="62500" lnSpcReduction="20000"/>
          </a:bodyPr>
          <a:lstStyle/>
          <a:p>
            <a:pPr>
              <a:buFont typeface="Wingdings" pitchFamily="2" charset="2"/>
              <a:buNone/>
            </a:pPr>
            <a:r>
              <a:rPr lang="en-US" sz="3300" b="1" u="sng" dirty="0" smtClean="0">
                <a:latin typeface="Arial" pitchFamily="34" charset="0"/>
                <a:cs typeface="Arial" pitchFamily="34" charset="0"/>
              </a:rPr>
              <a:t>Education</a:t>
            </a:r>
            <a:r>
              <a:rPr lang="en-US" sz="3300" b="1" dirty="0" smtClean="0">
                <a:latin typeface="Arial" pitchFamily="34" charset="0"/>
                <a:cs typeface="Arial" pitchFamily="34" charset="0"/>
              </a:rPr>
              <a:t>:</a:t>
            </a:r>
          </a:p>
          <a:p>
            <a:r>
              <a:rPr lang="en-US" dirty="0" err="1" smtClean="0">
                <a:latin typeface="Arial" pitchFamily="34" charset="0"/>
                <a:cs typeface="Arial" pitchFamily="34" charset="0"/>
              </a:rPr>
              <a:t>Ed.D</a:t>
            </a:r>
            <a:r>
              <a:rPr lang="en-US" dirty="0" smtClean="0">
                <a:latin typeface="Arial" pitchFamily="34" charset="0"/>
                <a:cs typeface="Arial" pitchFamily="34" charset="0"/>
              </a:rPr>
              <a:t>. Doctoral Student Western Kentucky University</a:t>
            </a:r>
          </a:p>
          <a:p>
            <a:r>
              <a:rPr lang="en-US" dirty="0" smtClean="0">
                <a:latin typeface="Arial" pitchFamily="34" charset="0"/>
                <a:cs typeface="Arial" pitchFamily="34" charset="0"/>
              </a:rPr>
              <a:t>M.S. 2008  Western Kentucky University</a:t>
            </a:r>
          </a:p>
          <a:p>
            <a:r>
              <a:rPr lang="en-US" dirty="0" smtClean="0">
                <a:latin typeface="Arial" pitchFamily="34" charset="0"/>
                <a:cs typeface="Arial" pitchFamily="34" charset="0"/>
              </a:rPr>
              <a:t>B.S. 2006  Western Kentucky University</a:t>
            </a:r>
          </a:p>
          <a:p>
            <a:pPr marL="0" indent="0" algn="r">
              <a:buNone/>
            </a:pPr>
            <a:endParaRPr lang="en-US" b="1" dirty="0"/>
          </a:p>
        </p:txBody>
      </p:sp>
      <p:sp>
        <p:nvSpPr>
          <p:cNvPr id="4" name="Text Placeholder 3"/>
          <p:cNvSpPr>
            <a:spLocks noGrp="1"/>
          </p:cNvSpPr>
          <p:nvPr>
            <p:ph type="body" sz="half" idx="4294967295"/>
          </p:nvPr>
        </p:nvSpPr>
        <p:spPr>
          <a:xfrm>
            <a:off x="0" y="1524000"/>
            <a:ext cx="4953000" cy="3429000"/>
          </a:xfrm>
        </p:spPr>
        <p:txBody>
          <a:bodyPr>
            <a:normAutofit fontScale="85000" lnSpcReduction="20000"/>
          </a:bodyPr>
          <a:lstStyle/>
          <a:p>
            <a:pPr marL="0" indent="0" algn="ctr">
              <a:buNone/>
            </a:pPr>
            <a:r>
              <a:rPr lang="en-US" sz="2100" b="1" u="sng" dirty="0" smtClean="0">
                <a:latin typeface="Arial" pitchFamily="34" charset="0"/>
                <a:cs typeface="Arial" pitchFamily="34" charset="0"/>
              </a:rPr>
              <a:t>Courses Frequently Taught:</a:t>
            </a:r>
          </a:p>
          <a:p>
            <a:pPr marL="285750" indent="-285750"/>
            <a:r>
              <a:rPr lang="en-US" sz="2100" dirty="0" smtClean="0">
                <a:latin typeface="Arial" pitchFamily="34" charset="0"/>
                <a:cs typeface="Arial" pitchFamily="34" charset="0"/>
              </a:rPr>
              <a:t>BIOL 113 General Biology lecture for non-biology majors </a:t>
            </a:r>
          </a:p>
          <a:p>
            <a:pPr marL="285750" indent="-285750">
              <a:buFont typeface="Arial" pitchFamily="34" charset="0"/>
              <a:buChar char="•"/>
            </a:pPr>
            <a:r>
              <a:rPr lang="en-US" sz="2100" dirty="0" smtClean="0">
                <a:latin typeface="Arial" pitchFamily="34" charset="0"/>
                <a:cs typeface="Arial" pitchFamily="34" charset="0"/>
              </a:rPr>
              <a:t>BIOL 131 Human Anatomy &amp; Physiology lecture/lab</a:t>
            </a:r>
            <a:endParaRPr lang="en-US" sz="2100" b="1" dirty="0" smtClean="0">
              <a:latin typeface="Arial" pitchFamily="34" charset="0"/>
              <a:cs typeface="Arial" pitchFamily="34" charset="0"/>
            </a:endParaRPr>
          </a:p>
          <a:p>
            <a:pPr marL="285750" indent="-285750" algn="ctr">
              <a:buNone/>
            </a:pPr>
            <a:r>
              <a:rPr lang="en-US" sz="2100" b="1" u="sng" dirty="0" smtClean="0">
                <a:latin typeface="Arial" pitchFamily="34" charset="0"/>
                <a:cs typeface="Arial" pitchFamily="34" charset="0"/>
              </a:rPr>
              <a:t>Other Courses Taught: </a:t>
            </a:r>
          </a:p>
          <a:p>
            <a:r>
              <a:rPr lang="en-US" sz="2100" dirty="0" smtClean="0">
                <a:latin typeface="Arial" pitchFamily="34" charset="0"/>
                <a:cs typeface="Arial" pitchFamily="34" charset="0"/>
              </a:rPr>
              <a:t>BIOL 114 General Biology lab for non-biology majors</a:t>
            </a:r>
          </a:p>
          <a:p>
            <a:r>
              <a:rPr lang="en-US" sz="2100" dirty="0" smtClean="0">
                <a:latin typeface="Arial" pitchFamily="34" charset="0"/>
                <a:cs typeface="Arial" pitchFamily="34" charset="0"/>
              </a:rPr>
              <a:t>BIOL 121 Biological Concepts lab for biology majors</a:t>
            </a:r>
          </a:p>
          <a:p>
            <a:r>
              <a:rPr lang="en-US" sz="2100" dirty="0" smtClean="0">
                <a:latin typeface="Arial" pitchFamily="34" charset="0"/>
                <a:cs typeface="Arial" pitchFamily="34" charset="0"/>
              </a:rPr>
              <a:t>BIOL 207/208 General Microbiology lecture/lab</a:t>
            </a:r>
          </a:p>
          <a:p>
            <a:r>
              <a:rPr lang="en-US" sz="2100" dirty="0" smtClean="0">
                <a:latin typeface="Arial" pitchFamily="34" charset="0"/>
                <a:cs typeface="Arial" pitchFamily="34" charset="0"/>
              </a:rPr>
              <a:t>BIO 223 Botany lab </a:t>
            </a:r>
          </a:p>
          <a:p>
            <a:endParaRPr lang="en-US" dirty="0"/>
          </a:p>
        </p:txBody>
      </p:sp>
      <p:pic>
        <p:nvPicPr>
          <p:cNvPr id="19458" name="Picture 2"/>
          <p:cNvPicPr>
            <a:picLocks noChangeAspect="1" noChangeArrowheads="1"/>
          </p:cNvPicPr>
          <p:nvPr/>
        </p:nvPicPr>
        <p:blipFill>
          <a:blip r:embed="rId2" cstate="print"/>
          <a:srcRect/>
          <a:stretch>
            <a:fillRect/>
          </a:stretch>
        </p:blipFill>
        <p:spPr bwMode="auto">
          <a:xfrm>
            <a:off x="5486400" y="1928811"/>
            <a:ext cx="2381250" cy="3000375"/>
          </a:xfrm>
          <a:prstGeom prst="rect">
            <a:avLst/>
          </a:prstGeom>
          <a:noFill/>
          <a:ln w="9525">
            <a:noFill/>
            <a:miter lim="800000"/>
            <a:headEnd/>
            <a:tailEnd/>
          </a:ln>
        </p:spPr>
      </p:pic>
    </p:spTree>
    <p:extLst>
      <p:ext uri="{BB962C8B-B14F-4D97-AF65-F5344CB8AC3E}">
        <p14:creationId xmlns:p14="http://schemas.microsoft.com/office/powerpoint/2010/main" val="34431026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04800"/>
            <a:ext cx="7696200" cy="2209800"/>
          </a:xfrm>
        </p:spPr>
        <p:txBody>
          <a:bodyPr>
            <a:normAutofit/>
          </a:bodyPr>
          <a:lstStyle/>
          <a:p>
            <a:pPr marL="0" indent="0">
              <a:buNone/>
            </a:pPr>
            <a:r>
              <a:rPr lang="en-US" sz="1800" b="1" dirty="0" smtClean="0">
                <a:latin typeface="Arial" pitchFamily="34" charset="0"/>
                <a:cs typeface="Arial" pitchFamily="34" charset="0"/>
              </a:rPr>
              <a:t>Research Interests:</a:t>
            </a:r>
          </a:p>
          <a:p>
            <a:r>
              <a:rPr lang="en-US" sz="1800" dirty="0" smtClean="0">
                <a:latin typeface="Arial" pitchFamily="34" charset="0"/>
                <a:cs typeface="Arial" pitchFamily="34" charset="0"/>
              </a:rPr>
              <a:t>Science education and educational leadership</a:t>
            </a:r>
          </a:p>
          <a:p>
            <a:r>
              <a:rPr lang="en-US" sz="1800" dirty="0" smtClean="0">
                <a:latin typeface="Arial" pitchFamily="34" charset="0"/>
                <a:cs typeface="Arial" pitchFamily="34" charset="0"/>
              </a:rPr>
              <a:t>Inquiry learning in STEM</a:t>
            </a:r>
          </a:p>
          <a:p>
            <a:r>
              <a:rPr lang="en-US" sz="1800" dirty="0" smtClean="0">
                <a:latin typeface="Arial" pitchFamily="34" charset="0"/>
                <a:cs typeface="Arial" pitchFamily="34" charset="0"/>
              </a:rPr>
              <a:t>Mentoring underrepresented minority student populations in STEM</a:t>
            </a:r>
          </a:p>
          <a:p>
            <a:endParaRPr lang="en-US" dirty="0" smtClean="0"/>
          </a:p>
          <a:p>
            <a:endParaRPr lang="en-US" dirty="0" smtClean="0"/>
          </a:p>
          <a:p>
            <a:endParaRPr lang="en-US" dirty="0"/>
          </a:p>
        </p:txBody>
      </p:sp>
      <p:sp>
        <p:nvSpPr>
          <p:cNvPr id="4" name="Text Placeholder 3"/>
          <p:cNvSpPr>
            <a:spLocks noGrp="1"/>
          </p:cNvSpPr>
          <p:nvPr>
            <p:ph type="body" sz="half" idx="2"/>
          </p:nvPr>
        </p:nvSpPr>
        <p:spPr>
          <a:xfrm>
            <a:off x="228600" y="2438400"/>
            <a:ext cx="3243839" cy="3562350"/>
          </a:xfrm>
        </p:spPr>
        <p:txBody>
          <a:bodyPr/>
          <a:lstStyle/>
          <a:p>
            <a:endParaRPr lang="en-US" dirty="0"/>
          </a:p>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419600"/>
            <a:ext cx="279539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S:\UNIVERSITY-WIDE-SHARED\University Photography\Photos\WKU-Glasgow\2012.02.15_wku-glasgow_lewis-039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334000" y="1752600"/>
            <a:ext cx="3200400" cy="21335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UNIVERSITY-WIDE-SHARED\University Photography\Photos\WKU-Glasgow\2012.02.15_wku-glasgow_lewis-03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28600" y="1676400"/>
            <a:ext cx="3886202"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S:\UNIVERSITY-WIDE-SHARED\University Photography\Photos\WKU-Glasgow\2012.02.15_wku-glasgow_lewis-039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953000" y="4191000"/>
            <a:ext cx="36576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6" cstate="print"/>
          <a:srcRect/>
          <a:stretch>
            <a:fillRect/>
          </a:stretch>
        </p:blipFill>
        <p:spPr bwMode="auto">
          <a:xfrm>
            <a:off x="3048000" y="2743200"/>
            <a:ext cx="3083549" cy="2057400"/>
          </a:xfrm>
          <a:prstGeom prst="rect">
            <a:avLst/>
          </a:prstGeom>
          <a:noFill/>
          <a:ln w="9525">
            <a:noFill/>
            <a:miter lim="800000"/>
            <a:headEnd/>
            <a:tailEnd/>
          </a:ln>
        </p:spPr>
      </p:pic>
    </p:spTree>
    <p:extLst>
      <p:ext uri="{BB962C8B-B14F-4D97-AF65-F5344CB8AC3E}">
        <p14:creationId xmlns:p14="http://schemas.microsoft.com/office/powerpoint/2010/main" val="33964076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457200"/>
            <a:ext cx="6994287" cy="646331"/>
          </a:xfrm>
          <a:prstGeom prst="rect">
            <a:avLst/>
          </a:prstGeom>
          <a:noFill/>
        </p:spPr>
        <p:txBody>
          <a:bodyPr wrap="none" rtlCol="0">
            <a:spAutoFit/>
          </a:bodyPr>
          <a:lstStyle/>
          <a:p>
            <a:r>
              <a:rPr lang="en-US" b="1" dirty="0" smtClean="0">
                <a:latin typeface="Arial" pitchFamily="34" charset="0"/>
                <a:cs typeface="Arial" pitchFamily="34" charset="0"/>
              </a:rPr>
              <a:t>Other Interests</a:t>
            </a:r>
            <a:r>
              <a:rPr lang="en-US" dirty="0" smtClean="0">
                <a:latin typeface="Arial" pitchFamily="34" charset="0"/>
                <a:cs typeface="Arial" pitchFamily="34" charset="0"/>
              </a:rPr>
              <a:t>: Internationalization &amp; Study Abroad Opportunities</a:t>
            </a:r>
          </a:p>
          <a:p>
            <a:endParaRPr lang="en-US" dirty="0"/>
          </a:p>
        </p:txBody>
      </p:sp>
      <p:pic>
        <p:nvPicPr>
          <p:cNvPr id="9" name="Picture 3"/>
          <p:cNvPicPr>
            <a:picLocks noChangeAspect="1" noChangeArrowheads="1"/>
          </p:cNvPicPr>
          <p:nvPr/>
        </p:nvPicPr>
        <p:blipFill>
          <a:blip r:embed="rId2" cstate="print"/>
          <a:srcRect/>
          <a:stretch>
            <a:fillRect/>
          </a:stretch>
        </p:blipFill>
        <p:spPr bwMode="auto">
          <a:xfrm>
            <a:off x="152400" y="914400"/>
            <a:ext cx="4052886" cy="2662335"/>
          </a:xfrm>
          <a:prstGeom prst="rect">
            <a:avLst/>
          </a:prstGeom>
          <a:noFill/>
          <a:ln w="9525">
            <a:noFill/>
            <a:miter lim="800000"/>
            <a:headEnd/>
            <a:tailEnd/>
          </a:ln>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914400"/>
            <a:ext cx="3886200" cy="260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7811" y="4191000"/>
            <a:ext cx="4016189"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srcRect/>
          <a:stretch>
            <a:fillRect/>
          </a:stretch>
        </p:blipFill>
        <p:spPr bwMode="auto">
          <a:xfrm>
            <a:off x="152400" y="3657600"/>
            <a:ext cx="4079109" cy="3048000"/>
          </a:xfrm>
          <a:prstGeom prst="rect">
            <a:avLst/>
          </a:prstGeom>
          <a:noFill/>
          <a:ln w="9525">
            <a:noFill/>
            <a:miter lim="800000"/>
            <a:headEnd/>
            <a:tailEnd/>
          </a:ln>
        </p:spPr>
      </p:pic>
      <p:pic>
        <p:nvPicPr>
          <p:cNvPr id="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1066800"/>
            <a:ext cx="3276600" cy="21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7" cstate="print"/>
          <a:srcRect/>
          <a:stretch>
            <a:fillRect/>
          </a:stretch>
        </p:blipFill>
        <p:spPr bwMode="auto">
          <a:xfrm>
            <a:off x="3810000" y="3200400"/>
            <a:ext cx="2347970" cy="2362200"/>
          </a:xfrm>
          <a:prstGeom prst="rect">
            <a:avLst/>
          </a:prstGeom>
          <a:noFill/>
          <a:ln w="9525">
            <a:noFill/>
            <a:miter lim="800000"/>
            <a:headEnd/>
            <a:tailEnd/>
          </a:ln>
        </p:spPr>
      </p:pic>
    </p:spTree>
    <p:extLst>
      <p:ext uri="{BB962C8B-B14F-4D97-AF65-F5344CB8AC3E}">
        <p14:creationId xmlns:p14="http://schemas.microsoft.com/office/powerpoint/2010/main" val="33636110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r">
              <a:defRPr/>
            </a:pPr>
            <a:r>
              <a:rPr lang="en-US" sz="3200" dirty="0" smtClean="0">
                <a:solidFill>
                  <a:schemeClr val="bg1"/>
                </a:solidFill>
                <a:latin typeface="Arial" pitchFamily="34" charset="0"/>
                <a:cs typeface="Arial" pitchFamily="34" charset="0"/>
              </a:rPr>
              <a:t>Kerrie McDaniel, </a:t>
            </a:r>
            <a:r>
              <a:rPr lang="en-US" sz="3200" dirty="0" err="1" smtClean="0">
                <a:solidFill>
                  <a:schemeClr val="bg1"/>
                </a:solidFill>
                <a:latin typeface="Arial" pitchFamily="34" charset="0"/>
                <a:cs typeface="Arial" pitchFamily="34" charset="0"/>
              </a:rPr>
              <a:t>Ph.D</a:t>
            </a:r>
            <a:r>
              <a:rPr lang="en-US" sz="3200" dirty="0" smtClean="0">
                <a:solidFill>
                  <a:schemeClr val="bg1"/>
                </a:solidFill>
                <a:latin typeface="Arial" pitchFamily="34" charset="0"/>
                <a:cs typeface="Arial" pitchFamily="34" charset="0"/>
              </a:rPr>
              <a:t/>
            </a:r>
            <a:br>
              <a:rPr lang="en-US" sz="3200" dirty="0" smtClean="0">
                <a:solidFill>
                  <a:schemeClr val="bg1"/>
                </a:solidFill>
                <a:latin typeface="Arial" pitchFamily="34" charset="0"/>
                <a:cs typeface="Arial" pitchFamily="34" charset="0"/>
              </a:rPr>
            </a:br>
            <a:r>
              <a:rPr lang="en-US" sz="3200" dirty="0" smtClean="0">
                <a:solidFill>
                  <a:schemeClr val="bg1"/>
                </a:solidFill>
                <a:latin typeface="Arial" pitchFamily="34" charset="0"/>
                <a:cs typeface="Arial" pitchFamily="34" charset="0"/>
              </a:rPr>
              <a:t>Instructor</a:t>
            </a:r>
            <a:endParaRPr lang="en-US" sz="3200" dirty="0">
              <a:solidFill>
                <a:schemeClr val="bg1"/>
              </a:solidFill>
              <a:latin typeface="Arial" pitchFamily="34" charset="0"/>
              <a:cs typeface="Arial" pitchFamily="34" charset="0"/>
            </a:endParaRPr>
          </a:p>
        </p:txBody>
      </p:sp>
      <p:sp>
        <p:nvSpPr>
          <p:cNvPr id="8195" name="Content Placeholder 3"/>
          <p:cNvSpPr>
            <a:spLocks noGrp="1"/>
          </p:cNvSpPr>
          <p:nvPr>
            <p:ph idx="4294967295"/>
          </p:nvPr>
        </p:nvSpPr>
        <p:spPr>
          <a:xfrm>
            <a:off x="0" y="381000"/>
            <a:ext cx="5105400" cy="5975350"/>
          </a:xfrm>
        </p:spPr>
        <p:txBody>
          <a:bodyPr/>
          <a:lstStyle/>
          <a:p>
            <a:pPr>
              <a:buFont typeface="Wingdings" pitchFamily="2" charset="2"/>
              <a:buNone/>
            </a:pPr>
            <a:r>
              <a:rPr lang="en-US" sz="2000" b="1" u="sng" dirty="0" smtClean="0">
                <a:latin typeface="Arial" charset="0"/>
                <a:cs typeface="Arial" charset="0"/>
              </a:rPr>
              <a:t>Education</a:t>
            </a:r>
            <a:r>
              <a:rPr lang="en-US" sz="2000" b="1" dirty="0" smtClean="0">
                <a:latin typeface="Arial" charset="0"/>
                <a:cs typeface="Arial" charset="0"/>
              </a:rPr>
              <a:t>:</a:t>
            </a:r>
          </a:p>
          <a:p>
            <a:r>
              <a:rPr lang="en-US" sz="1600" dirty="0" smtClean="0">
                <a:latin typeface="Arial" charset="0"/>
                <a:cs typeface="Arial" charset="0"/>
              </a:rPr>
              <a:t>Ph.D-1997 Southern Illinois University</a:t>
            </a:r>
          </a:p>
          <a:p>
            <a:r>
              <a:rPr lang="en-US" sz="1600" dirty="0" smtClean="0">
                <a:latin typeface="Arial" charset="0"/>
                <a:cs typeface="Arial" charset="0"/>
              </a:rPr>
              <a:t>M.S. 1990 Western Kentucky University</a:t>
            </a:r>
          </a:p>
          <a:p>
            <a:r>
              <a:rPr lang="en-US" sz="1600" dirty="0" smtClean="0">
                <a:latin typeface="Arial" charset="0"/>
                <a:cs typeface="Arial" charset="0"/>
              </a:rPr>
              <a:t>B.S. 1988 Western Kentucky University</a:t>
            </a:r>
          </a:p>
          <a:p>
            <a:pPr>
              <a:buFont typeface="Wingdings" pitchFamily="2" charset="2"/>
              <a:buNone/>
            </a:pPr>
            <a:r>
              <a:rPr lang="en-US" sz="2000" dirty="0" smtClean="0">
                <a:latin typeface="Arial" charset="0"/>
                <a:cs typeface="Arial" charset="0"/>
              </a:rPr>
              <a:t>                   </a:t>
            </a:r>
          </a:p>
          <a:p>
            <a:pPr>
              <a:buFont typeface="Wingdings" pitchFamily="2" charset="2"/>
              <a:buNone/>
            </a:pPr>
            <a:r>
              <a:rPr lang="en-US" sz="2000" b="1" u="sng" dirty="0" smtClean="0">
                <a:latin typeface="Arial" charset="0"/>
                <a:cs typeface="Arial" charset="0"/>
              </a:rPr>
              <a:t>Courses Frequently Taught/Developed:</a:t>
            </a:r>
          </a:p>
          <a:p>
            <a:r>
              <a:rPr lang="en-US" sz="1600" dirty="0" smtClean="0">
                <a:latin typeface="Arial" charset="0"/>
                <a:cs typeface="Arial" charset="0"/>
              </a:rPr>
              <a:t>BIOL 113/114 General Biology for non-majors lecture/lab</a:t>
            </a:r>
          </a:p>
          <a:p>
            <a:r>
              <a:rPr lang="en-US" sz="1600" dirty="0" smtClean="0">
                <a:latin typeface="Arial" charset="0"/>
                <a:cs typeface="Arial" charset="0"/>
              </a:rPr>
              <a:t>BIOL 207/208 General Microbiology lecture/lab</a:t>
            </a:r>
          </a:p>
          <a:p>
            <a:r>
              <a:rPr lang="en-US" sz="1600" dirty="0" smtClean="0">
                <a:latin typeface="Arial" charset="0"/>
                <a:cs typeface="Arial" charset="0"/>
              </a:rPr>
              <a:t>BIOL  420 Introduction to Toxicology</a:t>
            </a:r>
          </a:p>
          <a:p>
            <a:r>
              <a:rPr lang="en-US" sz="1600" dirty="0" smtClean="0">
                <a:latin typeface="Arial" charset="0"/>
                <a:cs typeface="Arial" charset="0"/>
              </a:rPr>
              <a:t>BIOL 579 Mechanistic Toxicology</a:t>
            </a:r>
          </a:p>
          <a:p>
            <a:r>
              <a:rPr lang="en-US" sz="1600" dirty="0" smtClean="0">
                <a:latin typeface="Arial" charset="0"/>
                <a:cs typeface="Arial" charset="0"/>
              </a:rPr>
              <a:t>BIOL 493 Internship in Medical Technology</a:t>
            </a:r>
          </a:p>
          <a:p>
            <a:r>
              <a:rPr lang="en-US" sz="1600" dirty="0" smtClean="0">
                <a:latin typeface="Arial" charset="0"/>
                <a:cs typeface="Arial" charset="0"/>
              </a:rPr>
              <a:t>BIOL 507  Science Concepts for Elementary Education</a:t>
            </a:r>
          </a:p>
        </p:txBody>
      </p:sp>
      <p:pic>
        <p:nvPicPr>
          <p:cNvPr id="8196" name="Picture 4" descr="kerrie blue.jpg"/>
          <p:cNvPicPr>
            <a:picLocks noChangeAspect="1"/>
          </p:cNvPicPr>
          <p:nvPr/>
        </p:nvPicPr>
        <p:blipFill>
          <a:blip r:embed="rId2" cstate="print"/>
          <a:srcRect/>
          <a:stretch>
            <a:fillRect/>
          </a:stretch>
        </p:blipFill>
        <p:spPr bwMode="auto">
          <a:xfrm>
            <a:off x="5943600" y="1447800"/>
            <a:ext cx="2395538" cy="3048000"/>
          </a:xfrm>
          <a:prstGeom prst="rect">
            <a:avLst/>
          </a:prstGeom>
          <a:noFill/>
          <a:ln w="9525">
            <a:noFill/>
            <a:miter lim="800000"/>
            <a:headEnd/>
            <a:tailEnd/>
          </a:ln>
        </p:spPr>
      </p:pic>
      <p:pic>
        <p:nvPicPr>
          <p:cNvPr id="8197" name="Picture 5" descr="teaching 014.JPG"/>
          <p:cNvPicPr>
            <a:picLocks noChangeAspect="1"/>
          </p:cNvPicPr>
          <p:nvPr/>
        </p:nvPicPr>
        <p:blipFill>
          <a:blip r:embed="rId3" cstate="print"/>
          <a:srcRect/>
          <a:stretch>
            <a:fillRect/>
          </a:stretch>
        </p:blipFill>
        <p:spPr bwMode="auto">
          <a:xfrm>
            <a:off x="5410200" y="4800600"/>
            <a:ext cx="2743200" cy="1828800"/>
          </a:xfrm>
          <a:prstGeom prst="rect">
            <a:avLst/>
          </a:prstGeom>
          <a:noFill/>
          <a:ln w="9525">
            <a:noFill/>
            <a:miter lim="800000"/>
            <a:headEnd/>
            <a:tailEnd/>
          </a:ln>
        </p:spPr>
      </p:pic>
      <p:pic>
        <p:nvPicPr>
          <p:cNvPr id="8198" name="Picture 6" descr="teaching 020.JPG"/>
          <p:cNvPicPr>
            <a:picLocks noChangeAspect="1"/>
          </p:cNvPicPr>
          <p:nvPr/>
        </p:nvPicPr>
        <p:blipFill>
          <a:blip r:embed="rId4" cstate="print"/>
          <a:srcRect/>
          <a:stretch>
            <a:fillRect/>
          </a:stretch>
        </p:blipFill>
        <p:spPr bwMode="auto">
          <a:xfrm>
            <a:off x="2743200" y="5105400"/>
            <a:ext cx="2286000" cy="1524000"/>
          </a:xfrm>
          <a:prstGeom prst="rect">
            <a:avLst/>
          </a:prstGeom>
          <a:noFill/>
          <a:ln w="9525">
            <a:noFill/>
            <a:miter lim="800000"/>
            <a:headEnd/>
            <a:tailEnd/>
          </a:ln>
        </p:spPr>
      </p:pic>
      <p:pic>
        <p:nvPicPr>
          <p:cNvPr id="8199" name="Picture 5" descr="bigred2.gif">
            <a:hlinkClick r:id="rId5"/>
          </p:cNvPr>
          <p:cNvPicPr>
            <a:picLocks noChangeAspect="1" noChangeArrowheads="1"/>
          </p:cNvPicPr>
          <p:nvPr/>
        </p:nvPicPr>
        <p:blipFill>
          <a:blip r:embed="rId6" cstate="print"/>
          <a:srcRect/>
          <a:stretch>
            <a:fillRect/>
          </a:stretch>
        </p:blipFill>
        <p:spPr bwMode="auto">
          <a:xfrm>
            <a:off x="5257800" y="1066800"/>
            <a:ext cx="973138" cy="1143000"/>
          </a:xfrm>
          <a:prstGeom prst="rect">
            <a:avLst/>
          </a:prstGeom>
          <a:noFill/>
          <a:ln w="9525">
            <a:noFill/>
            <a:miter lim="800000"/>
            <a:headEnd/>
            <a:tailEnd/>
          </a:ln>
        </p:spPr>
      </p:pic>
      <p:pic>
        <p:nvPicPr>
          <p:cNvPr id="8200" name="Picture 8" descr="DSC00852.JPG"/>
          <p:cNvPicPr>
            <a:picLocks noChangeAspect="1"/>
          </p:cNvPicPr>
          <p:nvPr/>
        </p:nvPicPr>
        <p:blipFill>
          <a:blip r:embed="rId7" cstate="print"/>
          <a:srcRect/>
          <a:stretch>
            <a:fillRect/>
          </a:stretch>
        </p:blipFill>
        <p:spPr bwMode="auto">
          <a:xfrm>
            <a:off x="533400" y="5257800"/>
            <a:ext cx="182880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4294967295"/>
          </p:nvPr>
        </p:nvSpPr>
        <p:spPr>
          <a:xfrm>
            <a:off x="609600" y="228600"/>
            <a:ext cx="8534400" cy="6127750"/>
          </a:xfrm>
        </p:spPr>
        <p:txBody>
          <a:bodyPr/>
          <a:lstStyle/>
          <a:p>
            <a:pPr>
              <a:buFont typeface="Wingdings" pitchFamily="2" charset="2"/>
              <a:buNone/>
            </a:pPr>
            <a:r>
              <a:rPr lang="en-US" sz="2000" dirty="0" smtClean="0">
                <a:latin typeface="Arial" charset="0"/>
                <a:cs typeface="Arial" charset="0"/>
              </a:rPr>
              <a:t>Research Interests (Undergraduate and Graduate):  </a:t>
            </a:r>
          </a:p>
          <a:p>
            <a:r>
              <a:rPr lang="en-US" sz="1600" dirty="0" smtClean="0">
                <a:latin typeface="Arial" charset="0"/>
                <a:cs typeface="Arial" charset="0"/>
              </a:rPr>
              <a:t>Increase the quantity and quality of STEM teachers in the P-12 pipeline.</a:t>
            </a:r>
          </a:p>
          <a:p>
            <a:r>
              <a:rPr lang="en-US" sz="1600" dirty="0" smtClean="0">
                <a:latin typeface="Arial" charset="0"/>
                <a:cs typeface="Arial" charset="0"/>
              </a:rPr>
              <a:t>Discover factors and innovations to improve STEM education at all levels.</a:t>
            </a:r>
          </a:p>
          <a:p>
            <a:r>
              <a:rPr lang="en-US" sz="1600" dirty="0" smtClean="0">
                <a:latin typeface="Arial" charset="0"/>
                <a:cs typeface="Arial" charset="0"/>
              </a:rPr>
              <a:t>Evaluate the role of Professionalism in pre-service teacher transition to the classroom.</a:t>
            </a:r>
          </a:p>
          <a:p>
            <a:r>
              <a:rPr lang="en-US" sz="1600" dirty="0" smtClean="0">
                <a:latin typeface="Arial" charset="0"/>
                <a:cs typeface="Arial" charset="0"/>
              </a:rPr>
              <a:t>Promote experiences in Clinical Laboratory Science.</a:t>
            </a:r>
          </a:p>
          <a:p>
            <a:pPr>
              <a:buFont typeface="Wingdings" pitchFamily="2" charset="2"/>
              <a:buNone/>
            </a:pPr>
            <a:endParaRPr lang="en-US" sz="1800" dirty="0" smtClean="0">
              <a:latin typeface="Arial" charset="0"/>
              <a:cs typeface="Arial" charset="0"/>
            </a:endParaRPr>
          </a:p>
          <a:p>
            <a:pPr>
              <a:buFont typeface="Wingdings" pitchFamily="2" charset="2"/>
              <a:buNone/>
            </a:pPr>
            <a:endParaRPr lang="en-US" sz="2000" dirty="0" smtClean="0">
              <a:latin typeface="Arial" charset="0"/>
              <a:cs typeface="Arial" charset="0"/>
            </a:endParaRPr>
          </a:p>
          <a:p>
            <a:pPr>
              <a:buFont typeface="Wingdings" pitchFamily="2" charset="2"/>
              <a:buNone/>
            </a:pPr>
            <a:endParaRPr lang="en-US" sz="2000" dirty="0" smtClean="0">
              <a:latin typeface="Arial" charset="0"/>
              <a:cs typeface="Arial" charset="0"/>
            </a:endParaRPr>
          </a:p>
          <a:p>
            <a:pPr>
              <a:buFont typeface="Wingdings" pitchFamily="2" charset="2"/>
              <a:buNone/>
            </a:pPr>
            <a:endParaRPr lang="en-US" sz="2000" dirty="0" smtClean="0">
              <a:latin typeface="Arial" charset="0"/>
              <a:cs typeface="Arial" charset="0"/>
            </a:endParaRPr>
          </a:p>
          <a:p>
            <a:pPr>
              <a:buFont typeface="Wingdings" pitchFamily="2" charset="2"/>
              <a:buNone/>
            </a:pPr>
            <a:endParaRPr lang="en-US" sz="2000" dirty="0" smtClean="0">
              <a:latin typeface="Arial" charset="0"/>
              <a:cs typeface="Arial" charset="0"/>
            </a:endParaRPr>
          </a:p>
          <a:p>
            <a:pPr>
              <a:buFont typeface="Wingdings" pitchFamily="2" charset="2"/>
              <a:buNone/>
            </a:pPr>
            <a:endParaRPr lang="en-US" sz="2000" dirty="0" smtClean="0">
              <a:latin typeface="Arial" charset="0"/>
              <a:cs typeface="Arial" charset="0"/>
            </a:endParaRPr>
          </a:p>
          <a:p>
            <a:pPr>
              <a:buFont typeface="Wingdings" pitchFamily="2" charset="2"/>
              <a:buNone/>
            </a:pPr>
            <a:r>
              <a:rPr lang="en-US" sz="2000" dirty="0" smtClean="0">
                <a:latin typeface="Arial" charset="0"/>
                <a:cs typeface="Arial" charset="0"/>
              </a:rPr>
              <a:t>Outreach:</a:t>
            </a:r>
          </a:p>
          <a:p>
            <a:r>
              <a:rPr lang="en-US" sz="1800" dirty="0" smtClean="0">
                <a:latin typeface="Arial" charset="0"/>
                <a:cs typeface="Arial" charset="0"/>
              </a:rPr>
              <a:t>Making science fun, interesting, accessible and accurate for ALL learners!</a:t>
            </a:r>
          </a:p>
        </p:txBody>
      </p:sp>
      <p:pic>
        <p:nvPicPr>
          <p:cNvPr id="9220" name="Picture 3" descr="teaching 046.JPG"/>
          <p:cNvPicPr>
            <a:picLocks noChangeAspect="1"/>
          </p:cNvPicPr>
          <p:nvPr/>
        </p:nvPicPr>
        <p:blipFill>
          <a:blip r:embed="rId2" cstate="print"/>
          <a:srcRect/>
          <a:stretch>
            <a:fillRect/>
          </a:stretch>
        </p:blipFill>
        <p:spPr bwMode="auto">
          <a:xfrm>
            <a:off x="2590800" y="4953000"/>
            <a:ext cx="2628900" cy="1752600"/>
          </a:xfrm>
          <a:prstGeom prst="rect">
            <a:avLst/>
          </a:prstGeom>
          <a:noFill/>
          <a:ln w="9525">
            <a:noFill/>
            <a:miter lim="800000"/>
            <a:headEnd/>
            <a:tailEnd/>
          </a:ln>
        </p:spPr>
      </p:pic>
      <p:pic>
        <p:nvPicPr>
          <p:cNvPr id="9221" name="Picture 4" descr="teaching 066.JPG"/>
          <p:cNvPicPr>
            <a:picLocks noChangeAspect="1"/>
          </p:cNvPicPr>
          <p:nvPr/>
        </p:nvPicPr>
        <p:blipFill>
          <a:blip r:embed="rId3" cstate="print"/>
          <a:srcRect/>
          <a:stretch>
            <a:fillRect/>
          </a:stretch>
        </p:blipFill>
        <p:spPr bwMode="auto">
          <a:xfrm>
            <a:off x="7086600" y="4876800"/>
            <a:ext cx="1943100" cy="1295400"/>
          </a:xfrm>
          <a:prstGeom prst="rect">
            <a:avLst/>
          </a:prstGeom>
          <a:noFill/>
          <a:ln w="9525">
            <a:noFill/>
            <a:miter lim="800000"/>
            <a:headEnd/>
            <a:tailEnd/>
          </a:ln>
        </p:spPr>
      </p:pic>
      <p:pic>
        <p:nvPicPr>
          <p:cNvPr id="9222" name="Picture 5" descr="Picture4.jpg"/>
          <p:cNvPicPr>
            <a:picLocks noChangeAspect="1"/>
          </p:cNvPicPr>
          <p:nvPr/>
        </p:nvPicPr>
        <p:blipFill>
          <a:blip r:embed="rId4" cstate="print"/>
          <a:srcRect/>
          <a:stretch>
            <a:fillRect/>
          </a:stretch>
        </p:blipFill>
        <p:spPr bwMode="auto">
          <a:xfrm>
            <a:off x="152400" y="4953000"/>
            <a:ext cx="2333625" cy="1752600"/>
          </a:xfrm>
          <a:prstGeom prst="rect">
            <a:avLst/>
          </a:prstGeom>
          <a:noFill/>
          <a:ln w="9525">
            <a:noFill/>
            <a:miter lim="800000"/>
            <a:headEnd/>
            <a:tailEnd/>
          </a:ln>
        </p:spPr>
      </p:pic>
      <p:pic>
        <p:nvPicPr>
          <p:cNvPr id="9223" name="Picture 3"/>
          <p:cNvPicPr>
            <a:picLocks noChangeAspect="1" noChangeArrowheads="1"/>
          </p:cNvPicPr>
          <p:nvPr/>
        </p:nvPicPr>
        <p:blipFill>
          <a:blip r:embed="rId5" cstate="print"/>
          <a:srcRect/>
          <a:stretch>
            <a:fillRect/>
          </a:stretch>
        </p:blipFill>
        <p:spPr bwMode="auto">
          <a:xfrm>
            <a:off x="5562600" y="4953000"/>
            <a:ext cx="1309688" cy="1752600"/>
          </a:xfrm>
          <a:prstGeom prst="rect">
            <a:avLst/>
          </a:prstGeom>
          <a:noFill/>
          <a:ln w="9525">
            <a:noFill/>
            <a:miter lim="800000"/>
            <a:headEnd/>
            <a:tailEnd/>
          </a:ln>
        </p:spPr>
      </p:pic>
      <p:pic>
        <p:nvPicPr>
          <p:cNvPr id="9224" name="Picture 8" descr="nsta sign.JPG"/>
          <p:cNvPicPr>
            <a:picLocks noChangeAspect="1"/>
          </p:cNvPicPr>
          <p:nvPr/>
        </p:nvPicPr>
        <p:blipFill>
          <a:blip r:embed="rId6" cstate="print"/>
          <a:srcRect/>
          <a:stretch>
            <a:fillRect/>
          </a:stretch>
        </p:blipFill>
        <p:spPr bwMode="auto">
          <a:xfrm>
            <a:off x="5410200" y="1905000"/>
            <a:ext cx="1668463" cy="2233613"/>
          </a:xfrm>
          <a:prstGeom prst="rect">
            <a:avLst/>
          </a:prstGeom>
          <a:noFill/>
          <a:ln w="9525">
            <a:noFill/>
            <a:miter lim="800000"/>
            <a:headEnd/>
            <a:tailEnd/>
          </a:ln>
        </p:spPr>
      </p:pic>
      <p:pic>
        <p:nvPicPr>
          <p:cNvPr id="9225" name="Picture 9" descr="nsta sign students.JPG"/>
          <p:cNvPicPr>
            <a:picLocks noChangeAspect="1"/>
          </p:cNvPicPr>
          <p:nvPr/>
        </p:nvPicPr>
        <p:blipFill>
          <a:blip r:embed="rId7" cstate="print"/>
          <a:srcRect/>
          <a:stretch>
            <a:fillRect/>
          </a:stretch>
        </p:blipFill>
        <p:spPr bwMode="auto">
          <a:xfrm>
            <a:off x="304800" y="1981200"/>
            <a:ext cx="1422400" cy="1905000"/>
          </a:xfrm>
          <a:prstGeom prst="rect">
            <a:avLst/>
          </a:prstGeom>
          <a:noFill/>
          <a:ln w="9525">
            <a:noFill/>
            <a:miter lim="800000"/>
            <a:headEnd/>
            <a:tailEnd/>
          </a:ln>
        </p:spPr>
      </p:pic>
      <p:pic>
        <p:nvPicPr>
          <p:cNvPr id="9226" name="Picture 10" descr="photosyn talk me2.JPG"/>
          <p:cNvPicPr>
            <a:picLocks noChangeAspect="1"/>
          </p:cNvPicPr>
          <p:nvPr/>
        </p:nvPicPr>
        <p:blipFill>
          <a:blip r:embed="rId8" cstate="print"/>
          <a:srcRect/>
          <a:stretch>
            <a:fillRect/>
          </a:stretch>
        </p:blipFill>
        <p:spPr bwMode="auto">
          <a:xfrm>
            <a:off x="7391400" y="1905000"/>
            <a:ext cx="1554163" cy="2081213"/>
          </a:xfrm>
          <a:prstGeom prst="rect">
            <a:avLst/>
          </a:prstGeom>
          <a:noFill/>
          <a:ln w="9525">
            <a:noFill/>
            <a:miter lim="800000"/>
            <a:headEnd/>
            <a:tailEnd/>
          </a:ln>
        </p:spPr>
      </p:pic>
      <p:pic>
        <p:nvPicPr>
          <p:cNvPr id="9227" name="Picture 12" descr="poster 3 scst.JPG"/>
          <p:cNvPicPr>
            <a:picLocks noChangeAspect="1"/>
          </p:cNvPicPr>
          <p:nvPr/>
        </p:nvPicPr>
        <p:blipFill>
          <a:blip r:embed="rId9" cstate="print"/>
          <a:srcRect/>
          <a:stretch>
            <a:fillRect/>
          </a:stretch>
        </p:blipFill>
        <p:spPr bwMode="auto">
          <a:xfrm>
            <a:off x="1981200" y="2895600"/>
            <a:ext cx="1612900" cy="1204913"/>
          </a:xfrm>
          <a:prstGeom prst="rect">
            <a:avLst/>
          </a:prstGeom>
          <a:noFill/>
          <a:ln w="9525">
            <a:noFill/>
            <a:miter lim="800000"/>
            <a:headEnd/>
            <a:tailEnd/>
          </a:ln>
        </p:spPr>
      </p:pic>
      <p:pic>
        <p:nvPicPr>
          <p:cNvPr id="9228" name="Picture 14" descr="noyce_logo_metallic_silver.jpg"/>
          <p:cNvPicPr>
            <a:picLocks noChangeAspect="1"/>
          </p:cNvPicPr>
          <p:nvPr/>
        </p:nvPicPr>
        <p:blipFill>
          <a:blip r:embed="rId10" cstate="print"/>
          <a:srcRect/>
          <a:stretch>
            <a:fillRect/>
          </a:stretch>
        </p:blipFill>
        <p:spPr bwMode="auto">
          <a:xfrm>
            <a:off x="1905000" y="1828800"/>
            <a:ext cx="2309813" cy="487363"/>
          </a:xfrm>
          <a:prstGeom prst="rect">
            <a:avLst/>
          </a:prstGeom>
          <a:noFill/>
          <a:ln w="9525">
            <a:noFill/>
            <a:miter lim="800000"/>
            <a:headEnd/>
            <a:tailEnd/>
          </a:ln>
        </p:spPr>
      </p:pic>
      <p:pic>
        <p:nvPicPr>
          <p:cNvPr id="9229" name="Picture 15" descr="nsf logo.jpg"/>
          <p:cNvPicPr>
            <a:picLocks noChangeAspect="1"/>
          </p:cNvPicPr>
          <p:nvPr/>
        </p:nvPicPr>
        <p:blipFill>
          <a:blip r:embed="rId11" cstate="print"/>
          <a:srcRect/>
          <a:stretch>
            <a:fillRect/>
          </a:stretch>
        </p:blipFill>
        <p:spPr bwMode="auto">
          <a:xfrm>
            <a:off x="4343400" y="2057400"/>
            <a:ext cx="865188" cy="865188"/>
          </a:xfrm>
          <a:prstGeom prst="rect">
            <a:avLst/>
          </a:prstGeom>
          <a:noFill/>
          <a:ln w="9525">
            <a:noFill/>
            <a:miter lim="800000"/>
            <a:headEnd/>
            <a:tailEnd/>
          </a:ln>
        </p:spPr>
      </p:pic>
      <p:pic>
        <p:nvPicPr>
          <p:cNvPr id="9230" name="Picture 5" descr="bigred2.gif">
            <a:hlinkClick r:id="rId12"/>
          </p:cNvPr>
          <p:cNvPicPr>
            <a:picLocks noChangeAspect="1" noChangeArrowheads="1"/>
          </p:cNvPicPr>
          <p:nvPr/>
        </p:nvPicPr>
        <p:blipFill>
          <a:blip r:embed="rId13" cstate="print"/>
          <a:srcRect/>
          <a:stretch>
            <a:fillRect/>
          </a:stretch>
        </p:blipFill>
        <p:spPr bwMode="auto">
          <a:xfrm>
            <a:off x="7848600" y="228600"/>
            <a:ext cx="777875" cy="914400"/>
          </a:xfrm>
          <a:prstGeom prst="rect">
            <a:avLst/>
          </a:prstGeom>
          <a:noFill/>
          <a:ln w="9525">
            <a:noFill/>
            <a:miter lim="800000"/>
            <a:headEnd/>
            <a:tailEnd/>
          </a:ln>
        </p:spPr>
      </p:pic>
      <p:pic>
        <p:nvPicPr>
          <p:cNvPr id="9231" name="Picture 17" descr="kde.jpg"/>
          <p:cNvPicPr>
            <a:picLocks noChangeAspect="1"/>
          </p:cNvPicPr>
          <p:nvPr/>
        </p:nvPicPr>
        <p:blipFill>
          <a:blip r:embed="rId14" cstate="print"/>
          <a:srcRect/>
          <a:stretch>
            <a:fillRect/>
          </a:stretch>
        </p:blipFill>
        <p:spPr bwMode="auto">
          <a:xfrm>
            <a:off x="3886200" y="3048000"/>
            <a:ext cx="795338" cy="909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0" indent="0" algn="r"/>
            <a:r>
              <a:rPr lang="en-US" sz="2800" dirty="0">
                <a:solidFill>
                  <a:schemeClr val="bg1"/>
                </a:solidFill>
              </a:rPr>
              <a:t>Doug McElroy, Ph.D.</a:t>
            </a:r>
            <a:br>
              <a:rPr lang="en-US" sz="2800" dirty="0">
                <a:solidFill>
                  <a:schemeClr val="bg1"/>
                </a:solidFill>
              </a:rPr>
            </a:br>
            <a:r>
              <a:rPr lang="en-US" sz="2800" dirty="0">
                <a:solidFill>
                  <a:schemeClr val="bg1"/>
                </a:solidFill>
              </a:rPr>
              <a:t>University of Maine</a:t>
            </a:r>
            <a:br>
              <a:rPr lang="en-US" sz="2800" dirty="0">
                <a:solidFill>
                  <a:schemeClr val="bg1"/>
                </a:solidFill>
              </a:rPr>
            </a:br>
            <a:r>
              <a:rPr lang="en-US" sz="2800" dirty="0">
                <a:solidFill>
                  <a:schemeClr val="bg1"/>
                </a:solidFill>
              </a:rPr>
              <a:t>Professor and Associate Vice President for Academic Affairs</a:t>
            </a:r>
          </a:p>
        </p:txBody>
      </p:sp>
      <p:sp>
        <p:nvSpPr>
          <p:cNvPr id="3" name="Content Placeholder 2"/>
          <p:cNvSpPr>
            <a:spLocks noGrp="1"/>
          </p:cNvSpPr>
          <p:nvPr>
            <p:ph idx="4294967295"/>
          </p:nvPr>
        </p:nvSpPr>
        <p:spPr>
          <a:xfrm>
            <a:off x="4032250" y="273050"/>
            <a:ext cx="5111750" cy="6584950"/>
          </a:xfrm>
        </p:spPr>
        <p:txBody>
          <a:bodyPr>
            <a:normAutofit fontScale="92500"/>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smtClean="0"/>
          </a:p>
          <a:p>
            <a:pPr marL="0" indent="0" algn="ctr">
              <a:buNone/>
            </a:pPr>
            <a:endParaRPr lang="en-US" sz="1900" dirty="0"/>
          </a:p>
          <a:p>
            <a:pPr marL="109728" indent="0" algn="ctr">
              <a:buNone/>
            </a:pPr>
            <a:r>
              <a:rPr lang="en-US" sz="1900" b="1" u="sng" dirty="0"/>
              <a:t>Bio</a:t>
            </a:r>
          </a:p>
          <a:p>
            <a:r>
              <a:rPr lang="en-US" sz="1900" b="1" dirty="0"/>
              <a:t>Ph.D. </a:t>
            </a:r>
            <a:r>
              <a:rPr lang="en-US" sz="1900" dirty="0"/>
              <a:t>- 1992 Zoology, University of Maine</a:t>
            </a:r>
          </a:p>
          <a:p>
            <a:r>
              <a:rPr lang="en-US" sz="1900" b="1" dirty="0"/>
              <a:t>M.S. </a:t>
            </a:r>
            <a:r>
              <a:rPr lang="en-US" sz="1900" dirty="0"/>
              <a:t>- 1988 Zoology, University of Maine</a:t>
            </a:r>
          </a:p>
          <a:p>
            <a:r>
              <a:rPr lang="en-US" sz="1900" b="1" dirty="0"/>
              <a:t>B.S. </a:t>
            </a:r>
            <a:r>
              <a:rPr lang="en-US" sz="1900" dirty="0"/>
              <a:t>- Marine Science, Southampton College</a:t>
            </a:r>
          </a:p>
          <a:p>
            <a:pPr marL="0" indent="0" algn="ctr">
              <a:buNone/>
            </a:pPr>
            <a:endParaRPr lang="en-US" dirty="0"/>
          </a:p>
        </p:txBody>
      </p:sp>
      <p:sp>
        <p:nvSpPr>
          <p:cNvPr id="4" name="Text Placeholder 3"/>
          <p:cNvSpPr>
            <a:spLocks noGrp="1"/>
          </p:cNvSpPr>
          <p:nvPr>
            <p:ph type="body" sz="half" idx="4294967295"/>
          </p:nvPr>
        </p:nvSpPr>
        <p:spPr>
          <a:xfrm>
            <a:off x="0" y="152400"/>
            <a:ext cx="3657600" cy="6324600"/>
          </a:xfrm>
        </p:spPr>
        <p:txBody>
          <a:bodyPr>
            <a:normAutofit fontScale="62500" lnSpcReduction="20000"/>
          </a:bodyPr>
          <a:lstStyle/>
          <a:p>
            <a:endParaRPr lang="en-US" dirty="0" smtClean="0"/>
          </a:p>
          <a:p>
            <a:endParaRPr lang="en-US" dirty="0" smtClean="0"/>
          </a:p>
          <a:p>
            <a:endParaRPr lang="en-US" dirty="0" smtClean="0"/>
          </a:p>
          <a:p>
            <a:endParaRPr lang="en-US" dirty="0" smtClean="0"/>
          </a:p>
          <a:p>
            <a:endParaRPr lang="en-US" dirty="0" smtClean="0"/>
          </a:p>
          <a:p>
            <a:pPr marL="109728" indent="0" algn="ctr">
              <a:buNone/>
            </a:pPr>
            <a:r>
              <a:rPr lang="en-US" b="1" u="sng" dirty="0" smtClean="0">
                <a:effectLst/>
              </a:rPr>
              <a:t>Research</a:t>
            </a:r>
          </a:p>
          <a:p>
            <a:r>
              <a:rPr lang="en-US" b="1" dirty="0" smtClean="0"/>
              <a:t>Evolutionary Biology and Genetics, Biostatistics.</a:t>
            </a:r>
          </a:p>
          <a:p>
            <a:pPr marL="109728" indent="0">
              <a:buNone/>
            </a:pPr>
            <a:endParaRPr lang="en-US" dirty="0" smtClean="0"/>
          </a:p>
          <a:p>
            <a:r>
              <a:rPr lang="en-US" dirty="0" smtClean="0"/>
              <a:t>My current research focuses on applying evolutionary principles and multivariate statistical methods to examine processes of curricular change and assessment in higher education.  Past research interests have addressed questions related to wildlife molecular forensics, </a:t>
            </a:r>
            <a:r>
              <a:rPr lang="en-US" dirty="0" err="1" smtClean="0"/>
              <a:t>morphometrics</a:t>
            </a:r>
            <a:r>
              <a:rPr lang="en-US" dirty="0" smtClean="0"/>
              <a:t> and conservation of desert fishes, genetics and speciation in African cichlid fishes, and the statistical analysis of population genetic data.</a:t>
            </a:r>
          </a:p>
        </p:txBody>
      </p:sp>
      <p:pic>
        <p:nvPicPr>
          <p:cNvPr id="22530" name="Picture 2"/>
          <p:cNvPicPr>
            <a:picLocks noChangeAspect="1" noChangeArrowheads="1"/>
          </p:cNvPicPr>
          <p:nvPr/>
        </p:nvPicPr>
        <p:blipFill>
          <a:blip r:embed="rId2" cstate="print"/>
          <a:srcRect/>
          <a:stretch>
            <a:fillRect/>
          </a:stretch>
        </p:blipFill>
        <p:spPr bwMode="auto">
          <a:xfrm>
            <a:off x="5410200" y="1747887"/>
            <a:ext cx="2381250" cy="3000375"/>
          </a:xfrm>
          <a:prstGeom prst="rect">
            <a:avLst/>
          </a:prstGeom>
          <a:noFill/>
          <a:ln w="9525">
            <a:noFill/>
            <a:miter lim="800000"/>
            <a:headEnd/>
            <a:tailEnd/>
          </a:ln>
        </p:spPr>
      </p:pic>
    </p:spTree>
    <p:extLst>
      <p:ext uri="{BB962C8B-B14F-4D97-AF65-F5344CB8AC3E}">
        <p14:creationId xmlns:p14="http://schemas.microsoft.com/office/powerpoint/2010/main" val="22263023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70000" lnSpcReduction="20000"/>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smtClean="0"/>
          </a:p>
          <a:p>
            <a:pPr marL="109728" indent="0" algn="ctr">
              <a:buNone/>
            </a:pPr>
            <a:r>
              <a:rPr lang="en-US" b="1" u="sng" dirty="0"/>
              <a:t>Bio</a:t>
            </a:r>
          </a:p>
          <a:p>
            <a:r>
              <a:rPr lang="en-US" b="1" dirty="0"/>
              <a:t>Ph.D.</a:t>
            </a:r>
            <a:r>
              <a:rPr lang="en-US" dirty="0"/>
              <a:t> – University of Georgia</a:t>
            </a:r>
          </a:p>
          <a:p>
            <a:pPr marL="0" indent="0" algn="ctr">
              <a:buNone/>
            </a:pPr>
            <a:endParaRPr lang="en-US" dirty="0"/>
          </a:p>
        </p:txBody>
      </p:sp>
      <p:sp>
        <p:nvSpPr>
          <p:cNvPr id="4" name="Text Placeholder 3"/>
          <p:cNvSpPr>
            <a:spLocks noGrp="1"/>
          </p:cNvSpPr>
          <p:nvPr>
            <p:ph sz="half" idx="2"/>
          </p:nvPr>
        </p:nvSpPr>
        <p:spPr/>
        <p:txBody>
          <a:bodyPr>
            <a:normAutofit fontScale="70000" lnSpcReduction="20000"/>
          </a:bodyPr>
          <a:lstStyle/>
          <a:p>
            <a:endParaRPr lang="en-US" dirty="0" smtClean="0"/>
          </a:p>
          <a:p>
            <a:pPr marL="109728" indent="0" algn="ctr">
              <a:buNone/>
            </a:pPr>
            <a:r>
              <a:rPr lang="en-US" b="1" u="sng" dirty="0" smtClean="0">
                <a:effectLst/>
              </a:rPr>
              <a:t>Courses</a:t>
            </a:r>
          </a:p>
          <a:p>
            <a:r>
              <a:rPr lang="en-US" dirty="0" smtClean="0"/>
              <a:t>BIOL 315 Ecology</a:t>
            </a:r>
          </a:p>
          <a:p>
            <a:endParaRPr lang="en-US" dirty="0" smtClean="0"/>
          </a:p>
          <a:p>
            <a:pPr marL="109728" indent="0" algn="ctr">
              <a:buNone/>
            </a:pPr>
            <a:r>
              <a:rPr lang="en-US" b="1" u="sng" dirty="0" smtClean="0">
                <a:effectLst/>
              </a:rPr>
              <a:t>Research</a:t>
            </a:r>
          </a:p>
          <a:p>
            <a:r>
              <a:rPr lang="en-US" dirty="0" smtClean="0"/>
              <a:t>Ecology, Biodiversity, and Conservation Biology. </a:t>
            </a:r>
          </a:p>
          <a:p>
            <a:r>
              <a:rPr lang="en-US" dirty="0" smtClean="0"/>
              <a:t>Eastern </a:t>
            </a:r>
            <a:r>
              <a:rPr lang="en-US" dirty="0"/>
              <a:t>Old Growth</a:t>
            </a:r>
          </a:p>
          <a:p>
            <a:r>
              <a:rPr lang="en-US" dirty="0" smtClean="0"/>
              <a:t>Response </a:t>
            </a:r>
            <a:r>
              <a:rPr lang="en-US" dirty="0"/>
              <a:t>of forest herbs to disturbance</a:t>
            </a:r>
          </a:p>
          <a:p>
            <a:r>
              <a:rPr lang="en-US" dirty="0" smtClean="0"/>
              <a:t>Gap </a:t>
            </a:r>
            <a:r>
              <a:rPr lang="en-US" dirty="0"/>
              <a:t>Dynamics in the Ozarks</a:t>
            </a:r>
          </a:p>
          <a:p>
            <a:r>
              <a:rPr lang="en-US" dirty="0" smtClean="0"/>
              <a:t>Upper </a:t>
            </a:r>
            <a:r>
              <a:rPr lang="en-US" dirty="0"/>
              <a:t>Green River Research</a:t>
            </a:r>
            <a:r>
              <a:rPr lang="en-US" dirty="0" smtClean="0"/>
              <a:t/>
            </a:r>
            <a:br>
              <a:rPr lang="en-US" dirty="0" smtClean="0"/>
            </a:br>
            <a:endParaRPr lang="en-US" dirty="0" smtClean="0"/>
          </a:p>
          <a:p>
            <a:endParaRPr lang="en-US" dirty="0"/>
          </a:p>
          <a:p>
            <a:endParaRPr lang="en-US" dirty="0"/>
          </a:p>
        </p:txBody>
      </p:sp>
      <p:sp>
        <p:nvSpPr>
          <p:cNvPr id="5" name="Title 4"/>
          <p:cNvSpPr>
            <a:spLocks noGrp="1"/>
          </p:cNvSpPr>
          <p:nvPr>
            <p:ph type="title"/>
          </p:nvPr>
        </p:nvSpPr>
        <p:spPr>
          <a:xfrm>
            <a:off x="457200" y="274638"/>
            <a:ext cx="8686800" cy="1143000"/>
          </a:xfrm>
        </p:spPr>
        <p:txBody>
          <a:bodyPr>
            <a:normAutofit fontScale="90000"/>
          </a:bodyPr>
          <a:lstStyle/>
          <a:p>
            <a:pPr algn="r"/>
            <a:r>
              <a:rPr lang="en-US" dirty="0" smtClean="0">
                <a:solidFill>
                  <a:schemeClr val="bg1"/>
                </a:solidFill>
              </a:rPr>
              <a:t/>
            </a:r>
            <a:br>
              <a:rPr lang="en-US" dirty="0" smtClean="0">
                <a:solidFill>
                  <a:schemeClr val="bg1"/>
                </a:solidFill>
              </a:rPr>
            </a:br>
            <a:r>
              <a:rPr lang="en-US" dirty="0" smtClean="0">
                <a:solidFill>
                  <a:schemeClr val="bg1"/>
                </a:solidFill>
              </a:rPr>
              <a:t>Albert </a:t>
            </a:r>
            <a:r>
              <a:rPr lang="en-US" dirty="0">
                <a:solidFill>
                  <a:schemeClr val="bg1"/>
                </a:solidFill>
              </a:rPr>
              <a:t>Meier, Ph.D.</a:t>
            </a:r>
            <a:br>
              <a:rPr lang="en-US" dirty="0">
                <a:solidFill>
                  <a:schemeClr val="bg1"/>
                </a:solidFill>
              </a:rPr>
            </a:br>
            <a:r>
              <a:rPr lang="en-US" dirty="0">
                <a:solidFill>
                  <a:schemeClr val="bg1"/>
                </a:solidFill>
              </a:rPr>
              <a:t>University of Georgia</a:t>
            </a:r>
            <a:br>
              <a:rPr lang="en-US" dirty="0">
                <a:solidFill>
                  <a:schemeClr val="bg1"/>
                </a:solidFill>
              </a:rPr>
            </a:br>
            <a:r>
              <a:rPr lang="en-US" dirty="0">
                <a:solidFill>
                  <a:schemeClr val="bg1"/>
                </a:solidFill>
              </a:rPr>
              <a:t>Professor</a:t>
            </a:r>
            <a:r>
              <a:rPr lang="en-US" dirty="0"/>
              <a:t/>
            </a:r>
            <a:br>
              <a:rPr lang="en-US" dirty="0"/>
            </a:br>
            <a:endParaRPr lang="en-US" dirty="0"/>
          </a:p>
        </p:txBody>
      </p:sp>
      <p:pic>
        <p:nvPicPr>
          <p:cNvPr id="23554" name="Picture 2"/>
          <p:cNvPicPr>
            <a:picLocks noChangeAspect="1" noChangeArrowheads="1"/>
          </p:cNvPicPr>
          <p:nvPr/>
        </p:nvPicPr>
        <p:blipFill>
          <a:blip r:embed="rId2" cstate="print"/>
          <a:srcRect/>
          <a:stretch>
            <a:fillRect/>
          </a:stretch>
        </p:blipFill>
        <p:spPr bwMode="auto">
          <a:xfrm>
            <a:off x="1371600" y="161041"/>
            <a:ext cx="2381250" cy="3000375"/>
          </a:xfrm>
          <a:prstGeom prst="rect">
            <a:avLst/>
          </a:prstGeom>
          <a:noFill/>
          <a:ln w="9525">
            <a:noFill/>
            <a:miter lim="800000"/>
            <a:headEnd/>
            <a:tailEnd/>
          </a:ln>
        </p:spPr>
      </p:pic>
    </p:spTree>
    <p:extLst>
      <p:ext uri="{BB962C8B-B14F-4D97-AF65-F5344CB8AC3E}">
        <p14:creationId xmlns:p14="http://schemas.microsoft.com/office/powerpoint/2010/main" val="22263023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Research in Ashley Lab</a:t>
            </a:r>
            <a:endParaRPr lang="en-US" dirty="0"/>
          </a:p>
        </p:txBody>
      </p:sp>
      <p:sp>
        <p:nvSpPr>
          <p:cNvPr id="3" name="Content Placeholder 2"/>
          <p:cNvSpPr>
            <a:spLocks noGrp="1"/>
          </p:cNvSpPr>
          <p:nvPr>
            <p:ph sz="half" idx="1"/>
          </p:nvPr>
        </p:nvSpPr>
        <p:spPr/>
        <p:txBody>
          <a:bodyPr>
            <a:normAutofit fontScale="77500" lnSpcReduction="20000"/>
          </a:bodyPr>
          <a:lstStyle/>
          <a:p>
            <a:r>
              <a:rPr lang="en-US" b="1" dirty="0" smtClean="0"/>
              <a:t>Effects of sleep loss in rodents</a:t>
            </a:r>
          </a:p>
          <a:p>
            <a:pPr lvl="1"/>
            <a:r>
              <a:rPr lang="en-US" dirty="0" smtClean="0"/>
              <a:t>Inflammation/Immune function &amp; microglial activation</a:t>
            </a:r>
          </a:p>
          <a:p>
            <a:pPr lvl="1"/>
            <a:r>
              <a:rPr lang="en-US" dirty="0" smtClean="0"/>
              <a:t>Stress hormones</a:t>
            </a:r>
          </a:p>
          <a:p>
            <a:pPr lvl="1"/>
            <a:r>
              <a:rPr lang="en-US" dirty="0" smtClean="0"/>
              <a:t>Anxiety/memory</a:t>
            </a:r>
          </a:p>
          <a:p>
            <a:pPr marL="457200" lvl="1" indent="0">
              <a:buNone/>
            </a:pPr>
            <a:endParaRPr lang="en-US" dirty="0" smtClean="0"/>
          </a:p>
          <a:p>
            <a:r>
              <a:rPr lang="en-US" b="1" dirty="0" smtClean="0"/>
              <a:t>Comparative biology of sleep</a:t>
            </a:r>
          </a:p>
          <a:p>
            <a:pPr lvl="1"/>
            <a:r>
              <a:rPr lang="en-US" dirty="0" smtClean="0"/>
              <a:t>Latitudinal studies (arctic vs. temperate comparisons)</a:t>
            </a:r>
          </a:p>
          <a:p>
            <a:pPr lvl="1"/>
            <a:r>
              <a:rPr lang="en-US" dirty="0" smtClean="0"/>
              <a:t>Determining responses to sleep deprivation</a:t>
            </a:r>
          </a:p>
          <a:p>
            <a:pPr lvl="1"/>
            <a:r>
              <a:rPr lang="en-US" dirty="0" smtClean="0"/>
              <a:t>Assessing seasonal and hormonal effects</a:t>
            </a:r>
          </a:p>
          <a:p>
            <a:pPr lvl="1"/>
            <a:r>
              <a:rPr lang="en-US" dirty="0" smtClean="0"/>
              <a:t>This project involves field work in Alaska!!</a:t>
            </a:r>
          </a:p>
          <a:p>
            <a:pPr lvl="1"/>
            <a:endParaRPr lang="en-US" dirty="0"/>
          </a:p>
        </p:txBody>
      </p:sp>
      <p:pic>
        <p:nvPicPr>
          <p:cNvPr id="4" name="Picture 11"/>
          <p:cNvPicPr>
            <a:picLocks noGrp="1" noChangeAspect="1" noChangeArrowheads="1"/>
          </p:cNvPicPr>
          <p:nvPr>
            <p:ph/>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a:xfrm>
            <a:off x="5562119" y="3940237"/>
            <a:ext cx="2547465" cy="2495920"/>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 name="Picture 8"/>
          <p:cNvPicPr>
            <a:picLocks noChangeAspect="1"/>
          </p:cNvPicPr>
          <p:nvPr/>
        </p:nvPicPr>
        <p:blipFill>
          <a:blip r:embed="rId3"/>
          <a:stretch>
            <a:fillRect/>
          </a:stretch>
        </p:blipFill>
        <p:spPr>
          <a:xfrm>
            <a:off x="5562119" y="1290638"/>
            <a:ext cx="2788284" cy="2114887"/>
          </a:xfrm>
          <a:prstGeom prst="rect">
            <a:avLst/>
          </a:prstGeom>
        </p:spPr>
      </p:pic>
      <p:sp>
        <p:nvSpPr>
          <p:cNvPr id="12" name="TextBox 11"/>
          <p:cNvSpPr txBox="1"/>
          <p:nvPr/>
        </p:nvSpPr>
        <p:spPr>
          <a:xfrm>
            <a:off x="6241143" y="3386239"/>
            <a:ext cx="1655208" cy="369332"/>
          </a:xfrm>
          <a:prstGeom prst="rect">
            <a:avLst/>
          </a:prstGeom>
          <a:noFill/>
        </p:spPr>
        <p:txBody>
          <a:bodyPr wrap="none" rtlCol="0">
            <a:spAutoFit/>
          </a:bodyPr>
          <a:lstStyle/>
          <a:p>
            <a:pPr defTabSz="457200"/>
            <a:r>
              <a:rPr lang="en-US" dirty="0" smtClean="0">
                <a:solidFill>
                  <a:prstClr val="black"/>
                </a:solidFill>
              </a:rPr>
              <a:t>C57BL/6 mouse</a:t>
            </a:r>
            <a:endParaRPr lang="en-US" dirty="0">
              <a:solidFill>
                <a:prstClr val="black"/>
              </a:solidFill>
            </a:endParaRPr>
          </a:p>
        </p:txBody>
      </p:sp>
      <p:sp>
        <p:nvSpPr>
          <p:cNvPr id="13" name="TextBox 12"/>
          <p:cNvSpPr txBox="1"/>
          <p:nvPr/>
        </p:nvSpPr>
        <p:spPr>
          <a:xfrm>
            <a:off x="4495800" y="6488668"/>
            <a:ext cx="4665385" cy="369332"/>
          </a:xfrm>
          <a:prstGeom prst="rect">
            <a:avLst/>
          </a:prstGeom>
          <a:noFill/>
        </p:spPr>
        <p:txBody>
          <a:bodyPr wrap="none" rtlCol="0">
            <a:spAutoFit/>
          </a:bodyPr>
          <a:lstStyle/>
          <a:p>
            <a:pPr defTabSz="457200"/>
            <a:r>
              <a:rPr lang="en-US" dirty="0" smtClean="0">
                <a:solidFill>
                  <a:prstClr val="black"/>
                </a:solidFill>
              </a:rPr>
              <a:t>Female Lapland Longspur (</a:t>
            </a:r>
            <a:r>
              <a:rPr lang="en-US" i="1" dirty="0" err="1" smtClean="0">
                <a:solidFill>
                  <a:prstClr val="black"/>
                </a:solidFill>
              </a:rPr>
              <a:t>Calcarius</a:t>
            </a:r>
            <a:r>
              <a:rPr lang="en-US" i="1" dirty="0" smtClean="0">
                <a:solidFill>
                  <a:prstClr val="black"/>
                </a:solidFill>
              </a:rPr>
              <a:t> </a:t>
            </a:r>
            <a:r>
              <a:rPr lang="en-US" i="1" dirty="0" err="1" smtClean="0">
                <a:solidFill>
                  <a:prstClr val="black"/>
                </a:solidFill>
              </a:rPr>
              <a:t>laponnicus</a:t>
            </a:r>
            <a:r>
              <a:rPr lang="en-US" dirty="0" smtClean="0">
                <a:solidFill>
                  <a:prstClr val="black"/>
                </a:solidFill>
              </a:rPr>
              <a:t>)</a:t>
            </a:r>
            <a:endParaRPr lang="en-US" dirty="0">
              <a:solidFill>
                <a:prstClr val="black"/>
              </a:solidFill>
            </a:endParaRPr>
          </a:p>
        </p:txBody>
      </p:sp>
    </p:spTree>
    <p:extLst>
      <p:ext uri="{BB962C8B-B14F-4D97-AF65-F5344CB8AC3E}">
        <p14:creationId xmlns:p14="http://schemas.microsoft.com/office/powerpoint/2010/main" val="3703590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74638"/>
            <a:ext cx="8229600" cy="1143000"/>
          </a:xfrm>
        </p:spPr>
        <p:txBody>
          <a:bodyPr/>
          <a:lstStyle/>
          <a:p>
            <a:r>
              <a:rPr lang="en-US" dirty="0" smtClean="0"/>
              <a:t>Research by Dr. Meier</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533400"/>
            <a:ext cx="27432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9600" y="1194137"/>
            <a:ext cx="4572000" cy="2031325"/>
          </a:xfrm>
          <a:prstGeom prst="rect">
            <a:avLst/>
          </a:prstGeom>
        </p:spPr>
        <p:txBody>
          <a:bodyPr>
            <a:spAutoFit/>
          </a:bodyPr>
          <a:lstStyle/>
          <a:p>
            <a:pPr marL="285750" indent="-285750">
              <a:buFont typeface="Arial" pitchFamily="34" charset="0"/>
              <a:buChar char="•"/>
            </a:pPr>
            <a:r>
              <a:rPr lang="en-US" dirty="0"/>
              <a:t>Ecology, Biodiversity, and Conservation Biology. </a:t>
            </a:r>
          </a:p>
          <a:p>
            <a:pPr marL="285750" indent="-285750">
              <a:buFont typeface="Arial" pitchFamily="34" charset="0"/>
              <a:buChar char="•"/>
            </a:pPr>
            <a:r>
              <a:rPr lang="en-US" dirty="0"/>
              <a:t>Eastern Old Growth</a:t>
            </a:r>
          </a:p>
          <a:p>
            <a:pPr marL="285750" indent="-285750">
              <a:buFont typeface="Arial" pitchFamily="34" charset="0"/>
              <a:buChar char="•"/>
            </a:pPr>
            <a:r>
              <a:rPr lang="en-US" dirty="0"/>
              <a:t>Response of forest herbs to disturbance</a:t>
            </a:r>
          </a:p>
          <a:p>
            <a:pPr marL="285750" indent="-285750">
              <a:buFont typeface="Arial" pitchFamily="34" charset="0"/>
              <a:buChar char="•"/>
            </a:pPr>
            <a:r>
              <a:rPr lang="en-US" dirty="0"/>
              <a:t>Gap Dynamics in the Ozarks</a:t>
            </a:r>
          </a:p>
          <a:p>
            <a:pPr marL="285750" indent="-285750">
              <a:buFont typeface="Arial" pitchFamily="34" charset="0"/>
              <a:buChar char="•"/>
            </a:pPr>
            <a:r>
              <a:rPr lang="en-US" dirty="0"/>
              <a:t>Upper Green River Research</a:t>
            </a:r>
          </a:p>
        </p:txBody>
      </p:sp>
      <p:pic>
        <p:nvPicPr>
          <p:cNvPr id="9219" name="Picture 3" descr="C:\Users\WKUUSER\Desktop\Picture folder\DSCN0008(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32004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54330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fontScale="90000"/>
          </a:bodyPr>
          <a:lstStyle/>
          <a:p>
            <a:r>
              <a:rPr lang="en-US" dirty="0" smtClean="0"/>
              <a:t>Graduate Research with Dr. Meier</a:t>
            </a:r>
            <a:endParaRPr lang="en-US" dirty="0"/>
          </a:p>
        </p:txBody>
      </p:sp>
      <p:sp>
        <p:nvSpPr>
          <p:cNvPr id="3" name="Content Placeholder 2"/>
          <p:cNvSpPr>
            <a:spLocks noGrp="1"/>
          </p:cNvSpPr>
          <p:nvPr>
            <p:ph sz="half" idx="4294967295"/>
          </p:nvPr>
        </p:nvSpPr>
        <p:spPr>
          <a:xfrm>
            <a:off x="0" y="1600200"/>
            <a:ext cx="4038600" cy="4525963"/>
          </a:xfrm>
        </p:spPr>
        <p:txBody>
          <a:bodyPr/>
          <a:lstStyle/>
          <a:p>
            <a:r>
              <a:rPr lang="en-US" dirty="0" smtClean="0"/>
              <a:t>Margaret Pridgen</a:t>
            </a:r>
          </a:p>
          <a:p>
            <a:r>
              <a:rPr lang="en-US" dirty="0" smtClean="0"/>
              <a:t>Christine Ricci</a:t>
            </a:r>
          </a:p>
          <a:p>
            <a:r>
              <a:rPr lang="en-US" dirty="0" smtClean="0"/>
              <a:t>Jason Taylor</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810000"/>
            <a:ext cx="4343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62387"/>
            <a:ext cx="3790951" cy="284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62166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dirty="0" smtClean="0"/>
          </a:p>
          <a:p>
            <a:r>
              <a:rPr lang="en-US" dirty="0" smtClean="0"/>
              <a:t>Emily Hollis</a:t>
            </a:r>
          </a:p>
          <a:p>
            <a:r>
              <a:rPr lang="en-US" dirty="0" smtClean="0"/>
              <a:t>Jacob Floyd</a:t>
            </a:r>
          </a:p>
          <a:p>
            <a:r>
              <a:rPr lang="en-US" dirty="0" smtClean="0"/>
              <a:t>Aaron Duggin</a:t>
            </a:r>
          </a:p>
          <a:p>
            <a:pPr marL="109728" indent="0">
              <a:buNone/>
            </a:pPr>
            <a:endParaRPr lang="en-US" dirty="0"/>
          </a:p>
        </p:txBody>
      </p:sp>
      <p:sp>
        <p:nvSpPr>
          <p:cNvPr id="2" name="Title 1"/>
          <p:cNvSpPr>
            <a:spLocks noGrp="1"/>
          </p:cNvSpPr>
          <p:nvPr>
            <p:ph type="title"/>
          </p:nvPr>
        </p:nvSpPr>
        <p:spPr/>
        <p:txBody>
          <a:bodyPr>
            <a:noAutofit/>
          </a:bodyPr>
          <a:lstStyle/>
          <a:p>
            <a:r>
              <a:rPr lang="en-US" sz="3800" dirty="0" smtClean="0"/>
              <a:t>Undergraduate </a:t>
            </a:r>
            <a:r>
              <a:rPr lang="en-US" sz="4000" dirty="0" smtClean="0"/>
              <a:t>Research with</a:t>
            </a:r>
            <a:r>
              <a:rPr lang="en-US" sz="3800" dirty="0" smtClean="0"/>
              <a:t> Dr. Meier</a:t>
            </a:r>
            <a:endParaRPr lang="en-US" sz="38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276600"/>
            <a:ext cx="5181600" cy="346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96239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481328"/>
            <a:ext cx="4191000" cy="4525963"/>
          </a:xfrm>
        </p:spPr>
        <p:txBody>
          <a:bodyPr>
            <a:normAutofit fontScale="47500" lnSpcReduction="20000"/>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sz="7400" b="1" u="sng" dirty="0"/>
              <a:t>Bio</a:t>
            </a:r>
          </a:p>
          <a:p>
            <a:pPr marL="0" indent="0" algn="ctr">
              <a:buNone/>
            </a:pPr>
            <a:r>
              <a:rPr lang="en-US" sz="7400" dirty="0"/>
              <a:t>Ph.D. – Ohio State University</a:t>
            </a:r>
          </a:p>
          <a:p>
            <a:pPr marL="0" indent="0" algn="ctr">
              <a:buNone/>
            </a:pPr>
            <a:endParaRPr lang="en-US" dirty="0"/>
          </a:p>
        </p:txBody>
      </p:sp>
      <p:sp>
        <p:nvSpPr>
          <p:cNvPr id="4" name="Text Placeholder 3"/>
          <p:cNvSpPr>
            <a:spLocks noGrp="1"/>
          </p:cNvSpPr>
          <p:nvPr>
            <p:ph sz="half" idx="2"/>
          </p:nvPr>
        </p:nvSpPr>
        <p:spPr>
          <a:xfrm>
            <a:off x="4648200" y="1481328"/>
            <a:ext cx="4038600" cy="5376672"/>
          </a:xfrm>
        </p:spPr>
        <p:txBody>
          <a:bodyPr>
            <a:normAutofit fontScale="47500" lnSpcReduction="20000"/>
          </a:bodyPr>
          <a:lstStyle/>
          <a:p>
            <a:endParaRPr lang="en-US" sz="4200" dirty="0" smtClean="0"/>
          </a:p>
          <a:p>
            <a:pPr marL="109728" indent="0" algn="ctr">
              <a:buNone/>
            </a:pPr>
            <a:r>
              <a:rPr lang="en-US" sz="4200" b="1" u="sng" dirty="0" smtClean="0">
                <a:effectLst/>
              </a:rPr>
              <a:t>Courses</a:t>
            </a:r>
          </a:p>
          <a:p>
            <a:r>
              <a:rPr lang="en-US" sz="4200" dirty="0" smtClean="0"/>
              <a:t>BIOL 122 Introductory Biology </a:t>
            </a:r>
          </a:p>
          <a:p>
            <a:r>
              <a:rPr lang="en-US" sz="4200" dirty="0" smtClean="0"/>
              <a:t>BIOL 325 Insect Biodiversity</a:t>
            </a:r>
          </a:p>
          <a:p>
            <a:r>
              <a:rPr lang="en-US" sz="4200" dirty="0" smtClean="0"/>
              <a:t>BIOL 485 Costa Rican Biodiversity</a:t>
            </a:r>
          </a:p>
          <a:p>
            <a:r>
              <a:rPr lang="en-US" sz="4200" dirty="0" smtClean="0"/>
              <a:t>BIOL 501 Advances in </a:t>
            </a:r>
            <a:r>
              <a:rPr lang="en-US" sz="4200" dirty="0" err="1" smtClean="0"/>
              <a:t>Systematics</a:t>
            </a:r>
            <a:r>
              <a:rPr lang="en-US" sz="4200" dirty="0" smtClean="0"/>
              <a:t> Research</a:t>
            </a:r>
          </a:p>
          <a:p>
            <a:r>
              <a:rPr lang="en-US" sz="4200" dirty="0" smtClean="0"/>
              <a:t>BIOL 675 </a:t>
            </a:r>
            <a:r>
              <a:rPr lang="en-US" sz="4200" dirty="0" err="1" smtClean="0"/>
              <a:t>Coleoptera</a:t>
            </a:r>
            <a:r>
              <a:rPr lang="en-US" sz="4200" dirty="0" smtClean="0"/>
              <a:t> evolution</a:t>
            </a:r>
          </a:p>
          <a:p>
            <a:r>
              <a:rPr lang="en-US" sz="4200" dirty="0" smtClean="0"/>
              <a:t>BIOL 675 Insect evolution</a:t>
            </a:r>
          </a:p>
          <a:p>
            <a:endParaRPr lang="en-US" sz="4200" dirty="0" smtClean="0"/>
          </a:p>
          <a:p>
            <a:pPr marL="109728" indent="0" algn="ctr">
              <a:buNone/>
            </a:pPr>
            <a:r>
              <a:rPr lang="en-US" sz="4200" b="1" u="sng" dirty="0" smtClean="0">
                <a:effectLst/>
              </a:rPr>
              <a:t>Research</a:t>
            </a:r>
          </a:p>
          <a:p>
            <a:r>
              <a:rPr lang="en-US" sz="4200" b="1" dirty="0" smtClean="0"/>
              <a:t>Entomology; Insect biodiversity (</a:t>
            </a:r>
            <a:r>
              <a:rPr lang="en-US" sz="4200" b="1" dirty="0" err="1" smtClean="0"/>
              <a:t>systematics</a:t>
            </a:r>
            <a:r>
              <a:rPr lang="en-US" sz="4200" b="1" dirty="0" smtClean="0"/>
              <a:t>), especially on the </a:t>
            </a:r>
            <a:r>
              <a:rPr lang="en-US" sz="4200" b="1" dirty="0" err="1" smtClean="0"/>
              <a:t>Coleoptera</a:t>
            </a:r>
            <a:r>
              <a:rPr lang="en-US" sz="4200" b="1" dirty="0" smtClean="0"/>
              <a:t> (beetles).</a:t>
            </a:r>
            <a:endParaRPr lang="en-US" sz="4200" dirty="0" smtClean="0"/>
          </a:p>
          <a:p>
            <a:endParaRPr lang="en-US" dirty="0"/>
          </a:p>
        </p:txBody>
      </p:sp>
      <p:sp>
        <p:nvSpPr>
          <p:cNvPr id="2" name="Title 1"/>
          <p:cNvSpPr>
            <a:spLocks noGrp="1"/>
          </p:cNvSpPr>
          <p:nvPr>
            <p:ph type="title"/>
          </p:nvPr>
        </p:nvSpPr>
        <p:spPr>
          <a:xfrm>
            <a:off x="457200" y="274638"/>
            <a:ext cx="8686800" cy="1143000"/>
          </a:xfrm>
        </p:spPr>
        <p:txBody>
          <a:bodyPr>
            <a:normAutofit fontScale="90000"/>
          </a:bodyPr>
          <a:lstStyle/>
          <a:p>
            <a:pPr algn="r"/>
            <a:r>
              <a:rPr lang="en-US" sz="3600" dirty="0" smtClean="0">
                <a:solidFill>
                  <a:schemeClr val="bg1"/>
                </a:solidFill>
              </a:rPr>
              <a:t/>
            </a:r>
            <a:br>
              <a:rPr lang="en-US" sz="3600" dirty="0" smtClean="0">
                <a:solidFill>
                  <a:schemeClr val="bg1"/>
                </a:solidFill>
              </a:rPr>
            </a:br>
            <a:r>
              <a:rPr lang="en-US" sz="3600" dirty="0" smtClean="0">
                <a:solidFill>
                  <a:schemeClr val="bg1"/>
                </a:solidFill>
              </a:rPr>
              <a:t>Keith </a:t>
            </a:r>
            <a:r>
              <a:rPr lang="en-US" sz="3600" dirty="0">
                <a:solidFill>
                  <a:schemeClr val="bg1"/>
                </a:solidFill>
              </a:rPr>
              <a:t>Philips, Ph.D.</a:t>
            </a:r>
            <a:br>
              <a:rPr lang="en-US" sz="3600" dirty="0">
                <a:solidFill>
                  <a:schemeClr val="bg1"/>
                </a:solidFill>
              </a:rPr>
            </a:br>
            <a:r>
              <a:rPr lang="en-US" sz="3600" dirty="0">
                <a:solidFill>
                  <a:schemeClr val="bg1"/>
                </a:solidFill>
              </a:rPr>
              <a:t>Ohio State University</a:t>
            </a:r>
            <a:br>
              <a:rPr lang="en-US" sz="3600" dirty="0">
                <a:solidFill>
                  <a:schemeClr val="bg1"/>
                </a:solidFill>
              </a:rPr>
            </a:br>
            <a:r>
              <a:rPr lang="en-US" sz="3600" dirty="0">
                <a:solidFill>
                  <a:schemeClr val="bg1"/>
                </a:solidFill>
              </a:rPr>
              <a:t>Professor</a:t>
            </a:r>
            <a:r>
              <a:rPr lang="en-US" dirty="0"/>
              <a:t/>
            </a:r>
            <a:br>
              <a:rPr lang="en-US" dirty="0"/>
            </a:br>
            <a:endParaRPr lang="en-US" dirty="0"/>
          </a:p>
        </p:txBody>
      </p:sp>
      <p:pic>
        <p:nvPicPr>
          <p:cNvPr id="24578" name="Picture 2"/>
          <p:cNvPicPr>
            <a:picLocks noChangeAspect="1" noChangeArrowheads="1"/>
          </p:cNvPicPr>
          <p:nvPr/>
        </p:nvPicPr>
        <p:blipFill>
          <a:blip r:embed="rId2" cstate="print"/>
          <a:srcRect/>
          <a:stretch>
            <a:fillRect/>
          </a:stretch>
        </p:blipFill>
        <p:spPr bwMode="auto">
          <a:xfrm>
            <a:off x="1143000" y="304800"/>
            <a:ext cx="2381250" cy="3000375"/>
          </a:xfrm>
          <a:prstGeom prst="rect">
            <a:avLst/>
          </a:prstGeom>
          <a:noFill/>
          <a:ln w="9525">
            <a:noFill/>
            <a:miter lim="800000"/>
            <a:headEnd/>
            <a:tailEnd/>
          </a:ln>
        </p:spPr>
      </p:pic>
    </p:spTree>
    <p:extLst>
      <p:ext uri="{BB962C8B-B14F-4D97-AF65-F5344CB8AC3E}">
        <p14:creationId xmlns:p14="http://schemas.microsoft.com/office/powerpoint/2010/main" val="22263023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0"/>
            <a:ext cx="8229600" cy="1066800"/>
          </a:xfrm>
        </p:spPr>
        <p:txBody>
          <a:bodyPr/>
          <a:lstStyle/>
          <a:p>
            <a:r>
              <a:rPr lang="en-US" dirty="0" smtClean="0"/>
              <a:t>Research by Dr. Philips</a:t>
            </a:r>
            <a:endParaRPr lang="en-US" dirty="0"/>
          </a:p>
        </p:txBody>
      </p:sp>
      <p:sp>
        <p:nvSpPr>
          <p:cNvPr id="6" name="Content Placeholder 5"/>
          <p:cNvSpPr>
            <a:spLocks noGrp="1"/>
          </p:cNvSpPr>
          <p:nvPr>
            <p:ph sz="half" idx="4294967295"/>
          </p:nvPr>
        </p:nvSpPr>
        <p:spPr>
          <a:xfrm>
            <a:off x="138260" y="914400"/>
            <a:ext cx="4038600" cy="4525963"/>
          </a:xfrm>
        </p:spPr>
        <p:txBody>
          <a:bodyPr>
            <a:normAutofit fontScale="40000" lnSpcReduction="20000"/>
          </a:bodyPr>
          <a:lstStyle/>
          <a:p>
            <a:r>
              <a:rPr lang="en-US" sz="2900" dirty="0"/>
              <a:t>I study insect diversity in highly threatened habitats to understand the effect of habitat alteration on particular groups of interest, such as the </a:t>
            </a:r>
            <a:r>
              <a:rPr lang="en-US" sz="2900" dirty="0" err="1"/>
              <a:t>scarabaeine</a:t>
            </a:r>
            <a:r>
              <a:rPr lang="en-US" sz="2900" dirty="0"/>
              <a:t> dung beetles, and to discover new species before they have gone extinct.  Research also centers on the evolution of various groups of beetles.  In particular, I am interested in conducting phylogenetic and biogeographic analyses, revisions of poorly known taxa, and behavioral and ecological studies. For phylogenetic projects, the current emphasis in the lab is the acquisition of molecular sequence data, but morphological data is also gathered in some cases for a total evidence approach to produce the most robust hypotheses of evolution.  The major current and specific research projects in my lab include:</a:t>
            </a:r>
          </a:p>
          <a:p>
            <a:r>
              <a:rPr lang="en-US" sz="2900" dirty="0"/>
              <a:t>1.  </a:t>
            </a:r>
            <a:r>
              <a:rPr lang="en-US" sz="2900" b="1" dirty="0"/>
              <a:t>The Ghana Insect Project</a:t>
            </a:r>
            <a:r>
              <a:rPr lang="en-US" sz="2900" dirty="0"/>
              <a:t>. </a:t>
            </a:r>
          </a:p>
          <a:p>
            <a:r>
              <a:rPr lang="en-US" sz="2900" dirty="0"/>
              <a:t>2.  </a:t>
            </a:r>
            <a:r>
              <a:rPr lang="en-US" sz="2900" b="1" dirty="0"/>
              <a:t>The Evolution of the </a:t>
            </a:r>
            <a:r>
              <a:rPr lang="en-US" sz="2900" b="1" dirty="0" err="1"/>
              <a:t>Bostrichoidea</a:t>
            </a:r>
            <a:r>
              <a:rPr lang="en-US" sz="2900" dirty="0"/>
              <a:t>. </a:t>
            </a:r>
          </a:p>
          <a:p>
            <a:r>
              <a:rPr lang="en-US" sz="2900" dirty="0"/>
              <a:t>3.  </a:t>
            </a:r>
            <a:r>
              <a:rPr lang="en-US" sz="2900" b="1" dirty="0"/>
              <a:t>Evolutionary, molecular and ecological studies of </a:t>
            </a:r>
            <a:r>
              <a:rPr lang="en-US" sz="2900" b="1" dirty="0" err="1"/>
              <a:t>Scarabaeine</a:t>
            </a:r>
            <a:r>
              <a:rPr lang="en-US" sz="2900" b="1" dirty="0"/>
              <a:t> Dung Beetles</a:t>
            </a:r>
            <a:r>
              <a:rPr lang="en-US" sz="2900" dirty="0"/>
              <a:t>. </a:t>
            </a:r>
          </a:p>
          <a:p>
            <a:r>
              <a:rPr lang="en-US" sz="2900" dirty="0"/>
              <a:t>4.  </a:t>
            </a:r>
            <a:r>
              <a:rPr lang="en-US" sz="2900" b="1" dirty="0"/>
              <a:t>The Global Diversity of Spider Beetles</a:t>
            </a:r>
            <a:r>
              <a:rPr lang="en-US" sz="2900" dirty="0"/>
              <a:t>. </a:t>
            </a:r>
          </a:p>
          <a:p>
            <a:endParaRPr lang="en-US"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4334" y="2590800"/>
            <a:ext cx="4633027" cy="346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1066800"/>
          </a:xfrm>
        </p:spPr>
        <p:txBody>
          <a:bodyPr>
            <a:normAutofit/>
          </a:bodyPr>
          <a:lstStyle/>
          <a:p>
            <a:r>
              <a:rPr lang="en-US" dirty="0" smtClean="0"/>
              <a:t>Graduate Research with Dr. Philips</a:t>
            </a:r>
            <a:endParaRPr lang="en-US" dirty="0"/>
          </a:p>
        </p:txBody>
      </p:sp>
      <p:sp>
        <p:nvSpPr>
          <p:cNvPr id="3" name="Content Placeholder 2"/>
          <p:cNvSpPr>
            <a:spLocks noGrp="1"/>
          </p:cNvSpPr>
          <p:nvPr>
            <p:ph idx="4294967295"/>
          </p:nvPr>
        </p:nvSpPr>
        <p:spPr>
          <a:xfrm>
            <a:off x="0" y="1600200"/>
            <a:ext cx="8229600" cy="4525963"/>
          </a:xfrm>
        </p:spPr>
        <p:txBody>
          <a:bodyPr/>
          <a:lstStyle/>
          <a:p>
            <a:r>
              <a:rPr lang="en-US" dirty="0" smtClean="0"/>
              <a:t>John Griffin</a:t>
            </a:r>
          </a:p>
          <a:p>
            <a:r>
              <a:rPr lang="en-US" dirty="0" smtClean="0"/>
              <a:t>Robert Moore</a:t>
            </a:r>
          </a:p>
          <a:p>
            <a:r>
              <a:rPr lang="en-US" dirty="0" smtClean="0"/>
              <a:t>Matthew Wood</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828800"/>
            <a:ext cx="4857750" cy="3635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62166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8763000" cy="990600"/>
          </a:xfrm>
        </p:spPr>
        <p:txBody>
          <a:bodyPr>
            <a:normAutofit fontScale="90000"/>
          </a:bodyPr>
          <a:lstStyle/>
          <a:p>
            <a:r>
              <a:rPr lang="en-US" sz="3600" dirty="0" smtClean="0"/>
              <a:t>Undergraduate Research with Dr. Philips</a:t>
            </a:r>
            <a:endParaRPr lang="en-US" sz="3600" dirty="0"/>
          </a:p>
        </p:txBody>
      </p:sp>
      <p:sp>
        <p:nvSpPr>
          <p:cNvPr id="3" name="Content Placeholder 2"/>
          <p:cNvSpPr>
            <a:spLocks noGrp="1"/>
          </p:cNvSpPr>
          <p:nvPr>
            <p:ph sz="half" idx="4294967295"/>
          </p:nvPr>
        </p:nvSpPr>
        <p:spPr>
          <a:xfrm>
            <a:off x="0" y="1600200"/>
            <a:ext cx="4038600" cy="4525963"/>
          </a:xfrm>
        </p:spPr>
        <p:txBody>
          <a:bodyPr/>
          <a:lstStyle/>
          <a:p>
            <a:r>
              <a:rPr lang="en-US" dirty="0" smtClean="0"/>
              <a:t>Ashton Fields</a:t>
            </a:r>
          </a:p>
          <a:p>
            <a:r>
              <a:rPr lang="en-US" dirty="0" smtClean="0"/>
              <a:t>Suzanne Scott</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914400"/>
            <a:ext cx="4552950" cy="34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971800"/>
            <a:ext cx="4533900" cy="3392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96239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228600" y="1219200"/>
            <a:ext cx="3886200" cy="5486400"/>
          </a:xfrm>
        </p:spPr>
        <p:txBody>
          <a:bodyPr>
            <a:normAutofit fontScale="55000" lnSpcReduction="20000"/>
          </a:bodyPr>
          <a:lstStyle/>
          <a:p>
            <a:pPr marL="109728" indent="0" algn="ctr">
              <a:buNone/>
            </a:pPr>
            <a:r>
              <a:rPr lang="en-US" b="1" u="sng" dirty="0" smtClean="0"/>
              <a:t>Bio</a:t>
            </a:r>
          </a:p>
          <a:p>
            <a:r>
              <a:rPr lang="en-US" b="1" dirty="0" smtClean="0"/>
              <a:t>Ph.D.</a:t>
            </a:r>
            <a:r>
              <a:rPr lang="en-US" dirty="0" smtClean="0"/>
              <a:t> – Biochemistry; University of Tennessee, Memphis </a:t>
            </a:r>
          </a:p>
          <a:p>
            <a:r>
              <a:rPr lang="en-US" b="1" dirty="0" smtClean="0"/>
              <a:t>B.S. – </a:t>
            </a:r>
            <a:r>
              <a:rPr lang="en-US" dirty="0" smtClean="0"/>
              <a:t>Recombinant Genetics, Western Kentucky University</a:t>
            </a:r>
          </a:p>
          <a:p>
            <a:endParaRPr lang="en-US" dirty="0" smtClean="0"/>
          </a:p>
          <a:p>
            <a:endParaRPr lang="en-US" dirty="0" smtClean="0"/>
          </a:p>
          <a:p>
            <a:pPr marL="109728" indent="0" algn="ctr">
              <a:buNone/>
            </a:pPr>
            <a:r>
              <a:rPr lang="en-US" b="1" u="sng" dirty="0" smtClean="0"/>
              <a:t>Courses</a:t>
            </a:r>
          </a:p>
          <a:p>
            <a:r>
              <a:rPr lang="en-US" dirty="0" smtClean="0"/>
              <a:t>BIOL 120 Introductory Biology</a:t>
            </a:r>
          </a:p>
          <a:p>
            <a:r>
              <a:rPr lang="en-US" dirty="0" smtClean="0"/>
              <a:t>BIOL 403 Molecular Basis of Cancer</a:t>
            </a:r>
          </a:p>
          <a:p>
            <a:r>
              <a:rPr lang="en-US" dirty="0" smtClean="0"/>
              <a:t>BIOL 411 Cell Biology</a:t>
            </a:r>
          </a:p>
          <a:p>
            <a:r>
              <a:rPr lang="en-US" dirty="0" smtClean="0"/>
              <a:t>BIOL 475 Medicine in Kenya</a:t>
            </a:r>
          </a:p>
          <a:p>
            <a:r>
              <a:rPr lang="en-US" dirty="0" smtClean="0"/>
              <a:t>BIOL 560 Advanced Cell Biology</a:t>
            </a:r>
          </a:p>
          <a:p>
            <a:endParaRPr lang="en-US" dirty="0" smtClean="0"/>
          </a:p>
          <a:p>
            <a:pPr marL="109728" indent="0" algn="ctr">
              <a:buNone/>
            </a:pPr>
            <a:r>
              <a:rPr lang="en-US" b="1" u="sng" dirty="0" smtClean="0"/>
              <a:t>Research Interests</a:t>
            </a:r>
          </a:p>
          <a:p>
            <a:r>
              <a:rPr lang="en-US" sz="3300" dirty="0" smtClean="0"/>
              <a:t>Mammalian cell signaling, transcriptional regulation of metabolic genes, and molecular epidemiology of chronic disease in developing countries</a:t>
            </a:r>
          </a:p>
        </p:txBody>
      </p:sp>
      <p:sp>
        <p:nvSpPr>
          <p:cNvPr id="8" name="Title 7"/>
          <p:cNvSpPr>
            <a:spLocks noGrp="1"/>
          </p:cNvSpPr>
          <p:nvPr>
            <p:ph type="title"/>
          </p:nvPr>
        </p:nvSpPr>
        <p:spPr/>
        <p:txBody>
          <a:bodyPr>
            <a:noAutofit/>
          </a:bodyPr>
          <a:lstStyle/>
          <a:p>
            <a:pPr algn="ctr"/>
            <a:r>
              <a:rPr lang="en-US" sz="2400" dirty="0" smtClean="0">
                <a:solidFill>
                  <a:schemeClr val="bg1"/>
                </a:solidFill>
              </a:rPr>
              <a:t>Nancy Rice, Ph.D.</a:t>
            </a:r>
            <a:br>
              <a:rPr lang="en-US" sz="2400" dirty="0" smtClean="0">
                <a:solidFill>
                  <a:schemeClr val="bg1"/>
                </a:solidFill>
              </a:rPr>
            </a:br>
            <a:r>
              <a:rPr lang="en-US" sz="2400" dirty="0" smtClean="0">
                <a:solidFill>
                  <a:schemeClr val="bg1"/>
                </a:solidFill>
              </a:rPr>
              <a:t>University of Tennessee, Health Science Center</a:t>
            </a:r>
            <a:br>
              <a:rPr lang="en-US" sz="2400" dirty="0" smtClean="0">
                <a:solidFill>
                  <a:schemeClr val="bg1"/>
                </a:solidFill>
              </a:rPr>
            </a:br>
            <a:r>
              <a:rPr lang="en-US" sz="2400" dirty="0" smtClean="0">
                <a:solidFill>
                  <a:schemeClr val="bg1"/>
                </a:solidFill>
              </a:rPr>
              <a:t>Associate Professor</a:t>
            </a:r>
          </a:p>
        </p:txBody>
      </p:sp>
      <p:pic>
        <p:nvPicPr>
          <p:cNvPr id="2050" name="Picture 2" descr="https://fbcdn-sphotos-a.akamaihd.net/hphotos-ak-snc7/74050_444131828881_700318881_5340702_1716902_n.jpg"/>
          <p:cNvPicPr>
            <a:picLocks noChangeAspect="1" noChangeArrowheads="1"/>
          </p:cNvPicPr>
          <p:nvPr/>
        </p:nvPicPr>
        <p:blipFill>
          <a:blip r:embed="rId2" cstate="print"/>
          <a:srcRect/>
          <a:stretch>
            <a:fillRect/>
          </a:stretch>
        </p:blipFill>
        <p:spPr bwMode="auto">
          <a:xfrm>
            <a:off x="6019800" y="1371600"/>
            <a:ext cx="2971800" cy="3962401"/>
          </a:xfrm>
          <a:prstGeom prst="rect">
            <a:avLst/>
          </a:prstGeom>
          <a:noFill/>
        </p:spPr>
      </p:pic>
      <p:pic>
        <p:nvPicPr>
          <p:cNvPr id="2052" name="Picture 4" descr="https://fbcdn-sphotos-a.akamaihd.net/hphotos-ak-ash4/645_44935368881_700318881_1295271_1400_n.jpg"/>
          <p:cNvPicPr>
            <a:picLocks noChangeAspect="1" noChangeArrowheads="1"/>
          </p:cNvPicPr>
          <p:nvPr/>
        </p:nvPicPr>
        <p:blipFill>
          <a:blip r:embed="rId3" cstate="print"/>
          <a:srcRect/>
          <a:stretch>
            <a:fillRect/>
          </a:stretch>
        </p:blipFill>
        <p:spPr bwMode="auto">
          <a:xfrm>
            <a:off x="4343400" y="4191000"/>
            <a:ext cx="3563867" cy="2667000"/>
          </a:xfrm>
          <a:prstGeom prst="rect">
            <a:avLst/>
          </a:prstGeom>
          <a:noFill/>
        </p:spPr>
      </p:pic>
      <p:pic>
        <p:nvPicPr>
          <p:cNvPr id="2054" name="Picture 6" descr="https://fbcdn-sphotos-a.akamaihd.net/hphotos-ak-ash4/156792_463336583881_700318881_5637081_2279277_n.jpg"/>
          <p:cNvPicPr>
            <a:picLocks noChangeAspect="1" noChangeArrowheads="1"/>
          </p:cNvPicPr>
          <p:nvPr/>
        </p:nvPicPr>
        <p:blipFill>
          <a:blip r:embed="rId4" cstate="print"/>
          <a:srcRect/>
          <a:stretch>
            <a:fillRect/>
          </a:stretch>
        </p:blipFill>
        <p:spPr bwMode="auto">
          <a:xfrm>
            <a:off x="3886200" y="3124200"/>
            <a:ext cx="2539999" cy="1905000"/>
          </a:xfrm>
          <a:prstGeom prst="rect">
            <a:avLst/>
          </a:prstGeom>
          <a:noFill/>
        </p:spPr>
      </p:pic>
      <p:pic>
        <p:nvPicPr>
          <p:cNvPr id="12" name="Picture 718" descr="DSCN5456"/>
          <p:cNvPicPr>
            <a:picLocks noChangeAspect="1" noChangeArrowheads="1"/>
          </p:cNvPicPr>
          <p:nvPr/>
        </p:nvPicPr>
        <p:blipFill>
          <a:blip r:embed="rId5" cstate="print"/>
          <a:srcRect l="25252" r="11111"/>
          <a:stretch>
            <a:fillRect/>
          </a:stretch>
        </p:blipFill>
        <p:spPr bwMode="auto">
          <a:xfrm>
            <a:off x="4267200" y="1524000"/>
            <a:ext cx="1318327" cy="1524000"/>
          </a:xfrm>
          <a:prstGeom prst="rect">
            <a:avLst/>
          </a:prstGeom>
          <a:noFill/>
        </p:spPr>
      </p:pic>
    </p:spTree>
    <p:extLst>
      <p:ext uri="{BB962C8B-B14F-4D97-AF65-F5344CB8AC3E}">
        <p14:creationId xmlns:p14="http://schemas.microsoft.com/office/powerpoint/2010/main" val="18539903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0"/>
            <a:ext cx="8229600" cy="1143000"/>
          </a:xfrm>
        </p:spPr>
        <p:txBody>
          <a:bodyPr/>
          <a:lstStyle/>
          <a:p>
            <a:r>
              <a:rPr lang="en-US" dirty="0" smtClean="0"/>
              <a:t>Research by Dr. Rice</a:t>
            </a:r>
            <a:endParaRPr lang="en-US" dirty="0"/>
          </a:p>
        </p:txBody>
      </p:sp>
      <p:pic>
        <p:nvPicPr>
          <p:cNvPr id="9" name="Picture 706" descr="DSCN5426"/>
          <p:cNvPicPr>
            <a:picLocks noChangeAspect="1" noChangeArrowheads="1"/>
          </p:cNvPicPr>
          <p:nvPr/>
        </p:nvPicPr>
        <p:blipFill>
          <a:blip r:embed="rId2" cstate="print"/>
          <a:srcRect/>
          <a:stretch>
            <a:fillRect/>
          </a:stretch>
        </p:blipFill>
        <p:spPr bwMode="auto">
          <a:xfrm>
            <a:off x="18135600" y="8686800"/>
            <a:ext cx="4266015" cy="3200400"/>
          </a:xfrm>
          <a:prstGeom prst="rect">
            <a:avLst/>
          </a:prstGeom>
          <a:noFill/>
        </p:spPr>
      </p:pic>
      <p:pic>
        <p:nvPicPr>
          <p:cNvPr id="11" name="Picture 706" descr="DSCN5426"/>
          <p:cNvPicPr>
            <a:picLocks noChangeAspect="1" noChangeArrowheads="1"/>
          </p:cNvPicPr>
          <p:nvPr/>
        </p:nvPicPr>
        <p:blipFill>
          <a:blip r:embed="rId3" cstate="print"/>
          <a:srcRect/>
          <a:stretch>
            <a:fillRect/>
          </a:stretch>
        </p:blipFill>
        <p:spPr bwMode="auto">
          <a:xfrm>
            <a:off x="18516600" y="3581400"/>
            <a:ext cx="1931981" cy="1449388"/>
          </a:xfrm>
          <a:prstGeom prst="rect">
            <a:avLst/>
          </a:prstGeom>
          <a:noFill/>
        </p:spPr>
      </p:pic>
      <p:pic>
        <p:nvPicPr>
          <p:cNvPr id="15" name="Picture 2"/>
          <p:cNvPicPr>
            <a:picLocks noChangeAspect="1" noChangeArrowheads="1"/>
          </p:cNvPicPr>
          <p:nvPr/>
        </p:nvPicPr>
        <p:blipFill>
          <a:blip r:embed="rId4" cstate="print"/>
          <a:srcRect/>
          <a:stretch>
            <a:fillRect/>
          </a:stretch>
        </p:blipFill>
        <p:spPr bwMode="auto">
          <a:xfrm>
            <a:off x="7086600" y="2057400"/>
            <a:ext cx="1219200" cy="1491311"/>
          </a:xfrm>
          <a:prstGeom prst="rect">
            <a:avLst/>
          </a:prstGeom>
          <a:noFill/>
          <a:ln w="9525">
            <a:noFill/>
            <a:miter lim="800000"/>
            <a:headEnd/>
            <a:tailEnd/>
          </a:ln>
        </p:spPr>
      </p:pic>
      <p:grpSp>
        <p:nvGrpSpPr>
          <p:cNvPr id="10" name="Group 133"/>
          <p:cNvGrpSpPr>
            <a:grpSpLocks/>
          </p:cNvGrpSpPr>
          <p:nvPr/>
        </p:nvGrpSpPr>
        <p:grpSpPr bwMode="auto">
          <a:xfrm>
            <a:off x="28498800" y="-762000"/>
            <a:ext cx="4572000" cy="3124200"/>
            <a:chOff x="15087600" y="8305800"/>
            <a:chExt cx="5889625" cy="4443480"/>
          </a:xfrm>
        </p:grpSpPr>
        <p:pic>
          <p:nvPicPr>
            <p:cNvPr id="16" name="Picture 129" descr="10%10m-2006-0063_(c1)"/>
            <p:cNvPicPr>
              <a:picLocks noChangeAspect="1" noChangeArrowheads="1"/>
            </p:cNvPicPr>
            <p:nvPr/>
          </p:nvPicPr>
          <p:blipFill>
            <a:blip r:embed="rId5" cstate="print"/>
            <a:srcRect/>
            <a:stretch>
              <a:fillRect/>
            </a:stretch>
          </p:blipFill>
          <p:spPr bwMode="auto">
            <a:xfrm>
              <a:off x="15087600" y="8305800"/>
              <a:ext cx="2919413" cy="2187575"/>
            </a:xfrm>
            <a:prstGeom prst="rect">
              <a:avLst/>
            </a:prstGeom>
            <a:noFill/>
            <a:ln w="9525">
              <a:noFill/>
              <a:miter lim="800000"/>
              <a:headEnd/>
              <a:tailEnd/>
            </a:ln>
          </p:spPr>
        </p:pic>
        <p:pic>
          <p:nvPicPr>
            <p:cNvPr id="17" name="Picture 130" descr="0% 5min-2006-0022_(c1)"/>
            <p:cNvPicPr>
              <a:picLocks noChangeAspect="1" noChangeArrowheads="1"/>
            </p:cNvPicPr>
            <p:nvPr/>
          </p:nvPicPr>
          <p:blipFill>
            <a:blip r:embed="rId6" cstate="print"/>
            <a:srcRect/>
            <a:stretch>
              <a:fillRect/>
            </a:stretch>
          </p:blipFill>
          <p:spPr bwMode="auto">
            <a:xfrm>
              <a:off x="18059400" y="8305800"/>
              <a:ext cx="2917825" cy="2185988"/>
            </a:xfrm>
            <a:prstGeom prst="rect">
              <a:avLst/>
            </a:prstGeom>
            <a:noFill/>
            <a:ln w="9525">
              <a:noFill/>
              <a:miter lim="800000"/>
              <a:headEnd/>
              <a:tailEnd/>
            </a:ln>
          </p:spPr>
        </p:pic>
        <p:pic>
          <p:nvPicPr>
            <p:cNvPr id="18" name="Picture 131" descr="10%egta 10m-2006-0044_(c1)"/>
            <p:cNvPicPr>
              <a:picLocks noChangeAspect="1" noChangeArrowheads="1"/>
            </p:cNvPicPr>
            <p:nvPr/>
          </p:nvPicPr>
          <p:blipFill>
            <a:blip r:embed="rId7" cstate="print"/>
            <a:srcRect/>
            <a:stretch>
              <a:fillRect/>
            </a:stretch>
          </p:blipFill>
          <p:spPr bwMode="auto">
            <a:xfrm>
              <a:off x="15087600" y="10561705"/>
              <a:ext cx="2919413" cy="2187575"/>
            </a:xfrm>
            <a:prstGeom prst="rect">
              <a:avLst/>
            </a:prstGeom>
            <a:noFill/>
            <a:ln w="9525">
              <a:noFill/>
              <a:miter lim="800000"/>
              <a:headEnd/>
              <a:tailEnd/>
            </a:ln>
          </p:spPr>
        </p:pic>
        <p:pic>
          <p:nvPicPr>
            <p:cNvPr id="19" name="Picture 132" descr="0% EG 5min-2006-0070_(c1)"/>
            <p:cNvPicPr>
              <a:picLocks noChangeAspect="1" noChangeArrowheads="1"/>
            </p:cNvPicPr>
            <p:nvPr/>
          </p:nvPicPr>
          <p:blipFill>
            <a:blip r:embed="rId8" cstate="print"/>
            <a:srcRect/>
            <a:stretch>
              <a:fillRect/>
            </a:stretch>
          </p:blipFill>
          <p:spPr bwMode="auto">
            <a:xfrm>
              <a:off x="18059400" y="10561705"/>
              <a:ext cx="2917825" cy="2185988"/>
            </a:xfrm>
            <a:prstGeom prst="rect">
              <a:avLst/>
            </a:prstGeom>
            <a:noFill/>
            <a:ln w="9525">
              <a:noFill/>
              <a:miter lim="800000"/>
              <a:headEnd/>
              <a:tailEnd/>
            </a:ln>
          </p:spPr>
        </p:pic>
      </p:grpSp>
      <p:grpSp>
        <p:nvGrpSpPr>
          <p:cNvPr id="20" name="Group 133"/>
          <p:cNvGrpSpPr>
            <a:grpSpLocks noGrp="1"/>
          </p:cNvGrpSpPr>
          <p:nvPr/>
        </p:nvGrpSpPr>
        <p:grpSpPr bwMode="auto">
          <a:xfrm>
            <a:off x="838200" y="2209800"/>
            <a:ext cx="2514600" cy="1752600"/>
            <a:chOff x="15087600" y="8305800"/>
            <a:chExt cx="5889625" cy="4443480"/>
          </a:xfrm>
        </p:grpSpPr>
        <p:pic>
          <p:nvPicPr>
            <p:cNvPr id="21" name="Picture 129" descr="10%10m-2006-0063_(c1)"/>
            <p:cNvPicPr>
              <a:picLocks noChangeAspect="1" noChangeArrowheads="1"/>
            </p:cNvPicPr>
            <p:nvPr/>
          </p:nvPicPr>
          <p:blipFill>
            <a:blip r:embed="rId9" cstate="print"/>
            <a:srcRect/>
            <a:stretch>
              <a:fillRect/>
            </a:stretch>
          </p:blipFill>
          <p:spPr bwMode="auto">
            <a:xfrm>
              <a:off x="15087600" y="8305800"/>
              <a:ext cx="2919413" cy="2187575"/>
            </a:xfrm>
            <a:prstGeom prst="rect">
              <a:avLst/>
            </a:prstGeom>
            <a:noFill/>
            <a:ln w="9525">
              <a:noFill/>
              <a:miter lim="800000"/>
              <a:headEnd/>
              <a:tailEnd/>
            </a:ln>
          </p:spPr>
        </p:pic>
        <p:pic>
          <p:nvPicPr>
            <p:cNvPr id="22" name="Picture 130" descr="0% 5min-2006-0022_(c1)"/>
            <p:cNvPicPr>
              <a:picLocks noChangeAspect="1" noChangeArrowheads="1"/>
            </p:cNvPicPr>
            <p:nvPr/>
          </p:nvPicPr>
          <p:blipFill>
            <a:blip r:embed="rId10" cstate="print"/>
            <a:srcRect/>
            <a:stretch>
              <a:fillRect/>
            </a:stretch>
          </p:blipFill>
          <p:spPr bwMode="auto">
            <a:xfrm>
              <a:off x="18059400" y="8305800"/>
              <a:ext cx="2917825" cy="2185988"/>
            </a:xfrm>
            <a:prstGeom prst="rect">
              <a:avLst/>
            </a:prstGeom>
            <a:noFill/>
            <a:ln w="9525">
              <a:noFill/>
              <a:miter lim="800000"/>
              <a:headEnd/>
              <a:tailEnd/>
            </a:ln>
          </p:spPr>
        </p:pic>
        <p:pic>
          <p:nvPicPr>
            <p:cNvPr id="23" name="Picture 131" descr="10%egta 10m-2006-0044_(c1)"/>
            <p:cNvPicPr>
              <a:picLocks noChangeAspect="1" noChangeArrowheads="1"/>
            </p:cNvPicPr>
            <p:nvPr/>
          </p:nvPicPr>
          <p:blipFill>
            <a:blip r:embed="rId11" cstate="print"/>
            <a:srcRect/>
            <a:stretch>
              <a:fillRect/>
            </a:stretch>
          </p:blipFill>
          <p:spPr bwMode="auto">
            <a:xfrm>
              <a:off x="15087600" y="10561705"/>
              <a:ext cx="2919413" cy="2187575"/>
            </a:xfrm>
            <a:prstGeom prst="rect">
              <a:avLst/>
            </a:prstGeom>
            <a:noFill/>
            <a:ln w="9525">
              <a:noFill/>
              <a:miter lim="800000"/>
              <a:headEnd/>
              <a:tailEnd/>
            </a:ln>
          </p:spPr>
        </p:pic>
        <p:pic>
          <p:nvPicPr>
            <p:cNvPr id="24" name="Picture 132" descr="0% EG 5min-2006-0070_(c1)"/>
            <p:cNvPicPr>
              <a:picLocks noChangeAspect="1" noChangeArrowheads="1"/>
            </p:cNvPicPr>
            <p:nvPr/>
          </p:nvPicPr>
          <p:blipFill>
            <a:blip r:embed="rId12" cstate="print"/>
            <a:srcRect/>
            <a:stretch>
              <a:fillRect/>
            </a:stretch>
          </p:blipFill>
          <p:spPr bwMode="auto">
            <a:xfrm>
              <a:off x="18059400" y="10561705"/>
              <a:ext cx="2917825" cy="2185988"/>
            </a:xfrm>
            <a:prstGeom prst="rect">
              <a:avLst/>
            </a:prstGeom>
            <a:noFill/>
            <a:ln w="9525">
              <a:noFill/>
              <a:miter lim="800000"/>
              <a:headEnd/>
              <a:tailEnd/>
            </a:ln>
          </p:spPr>
        </p:pic>
      </p:grpSp>
      <p:pic>
        <p:nvPicPr>
          <p:cNvPr id="3074" name="Picture 2" descr="https://fbcdn-sphotos-a.akamaihd.net/hphotos-ak-ash4/403770_10150605342665288_750735287_11458874_1130714607_n.jpg"/>
          <p:cNvPicPr>
            <a:picLocks noChangeAspect="1" noChangeArrowheads="1"/>
          </p:cNvPicPr>
          <p:nvPr/>
        </p:nvPicPr>
        <p:blipFill>
          <a:blip r:embed="rId13" cstate="print"/>
          <a:srcRect/>
          <a:stretch>
            <a:fillRect/>
          </a:stretch>
        </p:blipFill>
        <p:spPr bwMode="auto">
          <a:xfrm>
            <a:off x="6477000" y="4876800"/>
            <a:ext cx="2514600" cy="1671162"/>
          </a:xfrm>
          <a:prstGeom prst="rect">
            <a:avLst/>
          </a:prstGeom>
          <a:noFill/>
        </p:spPr>
      </p:pic>
      <p:sp>
        <p:nvSpPr>
          <p:cNvPr id="26" name="TextBox 25"/>
          <p:cNvSpPr txBox="1"/>
          <p:nvPr/>
        </p:nvSpPr>
        <p:spPr>
          <a:xfrm>
            <a:off x="685800" y="990600"/>
            <a:ext cx="2743200" cy="923330"/>
          </a:xfrm>
          <a:prstGeom prst="rect">
            <a:avLst/>
          </a:prstGeom>
          <a:noFill/>
        </p:spPr>
        <p:txBody>
          <a:bodyPr wrap="square" rtlCol="0">
            <a:spAutoFit/>
          </a:bodyPr>
          <a:lstStyle/>
          <a:p>
            <a:pPr algn="ctr"/>
            <a:r>
              <a:rPr lang="en-US" dirty="0" smtClean="0">
                <a:solidFill>
                  <a:prstClr val="white"/>
                </a:solidFill>
              </a:rPr>
              <a:t>The role of nitric oxide signaling in pulmonary </a:t>
            </a:r>
            <a:r>
              <a:rPr lang="en-US" dirty="0" err="1" smtClean="0">
                <a:solidFill>
                  <a:prstClr val="white"/>
                </a:solidFill>
              </a:rPr>
              <a:t>myofibroblasts</a:t>
            </a:r>
            <a:endParaRPr lang="en-US" dirty="0">
              <a:solidFill>
                <a:prstClr val="white"/>
              </a:solidFill>
            </a:endParaRPr>
          </a:p>
        </p:txBody>
      </p:sp>
      <p:pic>
        <p:nvPicPr>
          <p:cNvPr id="3079" name="Picture 7" descr="C:\Documents and Settings\wkuuser\My Documents\My Pictures\Artp newsletter\DSCN1689.JPG"/>
          <p:cNvPicPr>
            <a:picLocks noChangeAspect="1" noChangeArrowheads="1"/>
          </p:cNvPicPr>
          <p:nvPr/>
        </p:nvPicPr>
        <p:blipFill>
          <a:blip r:embed="rId14" cstate="print"/>
          <a:srcRect/>
          <a:stretch>
            <a:fillRect/>
          </a:stretch>
        </p:blipFill>
        <p:spPr bwMode="auto">
          <a:xfrm>
            <a:off x="4038600" y="2286000"/>
            <a:ext cx="1981200" cy="1485900"/>
          </a:xfrm>
          <a:prstGeom prst="rect">
            <a:avLst/>
          </a:prstGeom>
          <a:noFill/>
        </p:spPr>
      </p:pic>
      <p:pic>
        <p:nvPicPr>
          <p:cNvPr id="3081" name="Picture 9" descr="C:\Documents and Settings\wkuuser\My Documents\My Pictures\Africa 2012\108___01\IMG_1036.JPG"/>
          <p:cNvPicPr>
            <a:picLocks noChangeAspect="1" noChangeArrowheads="1"/>
          </p:cNvPicPr>
          <p:nvPr/>
        </p:nvPicPr>
        <p:blipFill>
          <a:blip r:embed="rId15" cstate="print"/>
          <a:srcRect/>
          <a:stretch>
            <a:fillRect/>
          </a:stretch>
        </p:blipFill>
        <p:spPr bwMode="auto">
          <a:xfrm>
            <a:off x="6934200" y="3581400"/>
            <a:ext cx="1651000" cy="1238250"/>
          </a:xfrm>
          <a:prstGeom prst="rect">
            <a:avLst/>
          </a:prstGeom>
          <a:noFill/>
        </p:spPr>
      </p:pic>
      <p:sp>
        <p:nvSpPr>
          <p:cNvPr id="30" name="TextBox 29"/>
          <p:cNvSpPr txBox="1"/>
          <p:nvPr/>
        </p:nvSpPr>
        <p:spPr>
          <a:xfrm>
            <a:off x="3962400" y="914400"/>
            <a:ext cx="2209800" cy="1200329"/>
          </a:xfrm>
          <a:prstGeom prst="rect">
            <a:avLst/>
          </a:prstGeom>
          <a:noFill/>
        </p:spPr>
        <p:txBody>
          <a:bodyPr wrap="square" rtlCol="0">
            <a:spAutoFit/>
          </a:bodyPr>
          <a:lstStyle/>
          <a:p>
            <a:pPr algn="ctr"/>
            <a:r>
              <a:rPr lang="en-US" dirty="0" smtClean="0">
                <a:solidFill>
                  <a:prstClr val="white"/>
                </a:solidFill>
              </a:rPr>
              <a:t>Transcriptional regulation of </a:t>
            </a:r>
            <a:r>
              <a:rPr lang="en-US" dirty="0" err="1" smtClean="0">
                <a:solidFill>
                  <a:prstClr val="white"/>
                </a:solidFill>
              </a:rPr>
              <a:t>phosphorylase</a:t>
            </a:r>
            <a:r>
              <a:rPr lang="en-US" dirty="0" smtClean="0">
                <a:solidFill>
                  <a:prstClr val="white"/>
                </a:solidFill>
              </a:rPr>
              <a:t> </a:t>
            </a:r>
            <a:r>
              <a:rPr lang="en-US" dirty="0" err="1" smtClean="0">
                <a:solidFill>
                  <a:prstClr val="white"/>
                </a:solidFill>
              </a:rPr>
              <a:t>kinase</a:t>
            </a:r>
            <a:r>
              <a:rPr lang="en-US" dirty="0" smtClean="0">
                <a:solidFill>
                  <a:prstClr val="white"/>
                </a:solidFill>
              </a:rPr>
              <a:t> genes</a:t>
            </a:r>
            <a:endParaRPr lang="en-US" dirty="0">
              <a:solidFill>
                <a:prstClr val="white"/>
              </a:solidFill>
            </a:endParaRPr>
          </a:p>
        </p:txBody>
      </p:sp>
      <p:sp>
        <p:nvSpPr>
          <p:cNvPr id="31" name="TextBox 30"/>
          <p:cNvSpPr txBox="1"/>
          <p:nvPr/>
        </p:nvSpPr>
        <p:spPr>
          <a:xfrm>
            <a:off x="6705600" y="609600"/>
            <a:ext cx="1981200" cy="1477328"/>
          </a:xfrm>
          <a:prstGeom prst="rect">
            <a:avLst/>
          </a:prstGeom>
          <a:noFill/>
        </p:spPr>
        <p:txBody>
          <a:bodyPr wrap="square" rtlCol="0">
            <a:spAutoFit/>
          </a:bodyPr>
          <a:lstStyle/>
          <a:p>
            <a:pPr algn="ctr"/>
            <a:r>
              <a:rPr lang="en-US" dirty="0" smtClean="0">
                <a:solidFill>
                  <a:prstClr val="white"/>
                </a:solidFill>
              </a:rPr>
              <a:t>Genetic epidemiology of essential hypertension in </a:t>
            </a:r>
            <a:r>
              <a:rPr lang="en-US" dirty="0" err="1" smtClean="0">
                <a:solidFill>
                  <a:prstClr val="white"/>
                </a:solidFill>
              </a:rPr>
              <a:t>Kasigau</a:t>
            </a:r>
            <a:r>
              <a:rPr lang="en-US" dirty="0" smtClean="0">
                <a:solidFill>
                  <a:prstClr val="white"/>
                </a:solidFill>
              </a:rPr>
              <a:t>, Kenya</a:t>
            </a:r>
            <a:endParaRPr lang="en-US" dirty="0">
              <a:solidFill>
                <a:prstClr val="white"/>
              </a:solidFill>
            </a:endParaRPr>
          </a:p>
        </p:txBody>
      </p:sp>
      <p:sp>
        <p:nvSpPr>
          <p:cNvPr id="3085" name="AutoShape 13" descr="data:image/jpeg;base64,/9j/4AAQSkZJRgABAQAAAQABAAD/2wCEAAkGBhQQDxIUExQUFBUVGBgVGBUWGBgWHBgZGhoVGBgXGhoYHCYiFxojHBQVIC8hIyc1LSwsGCAxNTAqNScsLTUBCQoKBQUFDQUFDSkYEhgpKSkpKSkpKSkpKSkpKSkpKSkpKSkpKSkpKSkpKSkpKSkpKSkpKSkpKSkpKSkpKSkpKf/AABEIALwBDAMBIgACEQEDEQH/xAAbAAEBAQEBAQEBAAAAAAAAAAAABQQGAwECB//EAEgQAAIBAwIDAwYKBgkEAwEAAAECAwAEERIhBRMxBiJBFDJRYXGTFSNCUlNUgZGS0QcWM3Kh0jRDYnOCg7GzwSSUorIX0/DC/8QAFAEBAAAAAAAAAAAAAAAAAAAAAP/EABQRAQAAAAAAAAAAAAAAAAAAAAD/2gAMAwEAAhEDEQA/AP7jSlKBSlKBSlKBSlKBSlKBSlKBSlKBSlKBUy6v5ueY4o4mCorkvIybszqAAsbZ/ZnfPiKp1z9zx2C3v5RNLHETBCRzGVNXfuc6dR3x4+jI9NBtM13kfF25Gd/jZBt7k716c64+ih98/wD9NeTdqLQLqNzCF+cXUDfpvnFaoeKQvG0iyxtGudTh1KrgZOWBwMDc5oMs/EZYygdbdS7aEDTsNTYLaVzDucKxwPQaXHE5YihkjjCu6R5WVmILkKuxiGdyPGoPaF7e8kRlv4ozCNSKpjfEutGV3yTt8WBgYOGYZwSKo8T4xbztBGksUj8+NgisC3cOrOAc7YBoOhpSlApSlApSlApSlApSlApSlApSlApSlApSlApSvK4ukjXU7Ki9MsQo+80HrSsHw9b/AE8PvE/Onw/bfWIfeJ+dBvpWD4et/rEPvE/Onw/bfWIfeJ+dBvpWD4et/rEPvE/Onw/b/WIfeJ+dBvpWD4ft/rEPvE/Onw/b/WIfeJ+dBvqddcTZZTGkLSEKrkhkUAMXAHeO57h/hX6+H7f6xD7xPzqfDxy38slPPhxyYR+0T59x6/XQbPhGf6q3vIv5qlTGB5zzIpEn7reT5GJ9P7N8KdMgQ+JPd21bBas/D9v9Yh94n50+Hbb6eD3ifnQZn41IpCmDST0BmhBPsGrev38LyKyB4GQOwTVrjbBPTYHNc72j4bDd3DSC8gUcqOPRriIYpKZCHyCQu4HdIPXfpVji/G7ciHE8JxNGf2iek+ugv0rB8P2/1iH3ifnT4ft/rEPvE/Og30rB8P2/1iH3ifnT4ft/rEPvE/Og30rB8P2/1iH3ifnXxu0FsBk3EAHpMqfnQUKicR4zMs7xwRJJyo1lkLycvIcyBVTukFvimOWIHQZ3JHg/bq2YHkOs/hqV40T3kjAMP3NVTb+CG7lD3FxaRrpCMkcuougbVokYuqumc90xnqd9zQbbvtSZ+dFaCQzxMgI0p5hdkMgDnBTKOMbMcbYyGq7w6SVkJmRUbU4ARi40hiEOSBuVwSKj8OHD7d2kilhVmGknngjTqZ9IBchRqdjgDxNXoLlZFDIyup6FSGH3ig9KUpQKUpQKUpQKUpQKi2Fgs8kk0yq7LI6RhhqEaoxTug7BmKliw3OQM4Aq1U/gv7N/76f/AHXoMvai0TySRdIGvRGSAMhZHSNvZ3XO9fji18IZIoILZJZXR5AmUiVY4yisSxU75kRQAPHwAzVPivDxcQSRMSA6ldQ6qfBh6wcEeyoy263ulZmkguoAVflO0bYbAYqflwvpUg+BA6MpwHnd8djZWiijK3Zj1rC0ahs/Fl1DNiNmUSDOGIH9rGK/F9HIUVpYI0MU9rokXB162jjlOjcp+1kXBJ61s4f2LtredZolZWQEKuolVBRUIweuyL16Y2xk18vpPLJRFExEcTa5JlwRzF/ZxpkFWZXw7dQNAB3bYLPkifMX8Ip5InzF/CKwpY3Kja5Vv7yEH/0dPXXxWvFO620g9IaSL+Gl/wDWg3+SJ8xfwinkifMX8IrC/EJ162pb+7ljP+5opHx3fDwXMftj1j74i4oN3kifMX8Ir75InzF/CKwHtLbg4Zyn94jx/wDuorHddvLKK4jheeNWkGUbUpRjnBXWCQrDI2bGdQxnegteSJ8xfwinkifMX8Ir8X3E4oI+ZK6omw1McAk9APST6BXxOIo8POjZXTSXDA5BAB8Rn0UHp5InzF/CK++SJ8xfwip3Ae0AulzodDpD5wShBZ1Gl8DJ7mSpAIyAQDkV4z9tLVLprYyrzEQu4BBCDKgK39ti2yjJ2zgbUFbyRPmL+EU8kT5i/hFYfheSQ4hgcj6SX4lfsBBc/gx66+fB88mObPoHisChM9Ni76m+1dNBovJIIV1SmKNfS+lf9etYjxBX2htmk/tMghT8UgBP+FTW204NDESyoNR6u2Xc+12yx++ttBF+CJZCC7xxL8yGNSfeyA5+xFNe1r2Yto3D8pWkH9ZJ8Y/2O+SvsG1VKUHkbVPmL9wr8ScPiYYaNCPQVUj+IrRSgy/BUOnTyotPo0Lj7sVL4xw5LdPKIVWN4yCdACCRMjWjgDDd3OCfNOCPHN6pnab+hz/uH/igp0oKUClYeN8XS0t5J3DFYxkhcZO4G2SB1I6mp47Z26Rh52W2BYqvNkhOrSAWIMUjjYHfJ269KC9SoVz23tI5+SZk1KHZyGGmMIFLaznu+ev2mvC7/SFZRkAzBsrG+pd1CyS8kMW6bPsR1HooOkpUj9bLXuYnjYyLrQKwJcd7GPbocAeJU+g1nsO3FrKkbmRY+YVCq7LqOpYmGQrHT+2jG+N2A8RQX6n8F/Zv/fT/AO69evC+JLcQrKgIVtWAwwe6xU9D6VNeXBf2b/30/wDuvQUKyX3Cop9JkQEoSUbdWQnqVdcMufUa10oJR7ORnZmndfmvPKykegjV3h6jmqMECxqFRVVVGAqgAADoABsBXpSgUpSgUpSgVB4t2Gs7ucTXMIncDSokJZFHjhM6d/EkZ+6r1KCNxLgRxam3EaeSvqSMjTGVMbxFRpHcwshIIG2MYwTUqHsvci9huGkh7p1OEBTZhPrQDBJGqYHOoBimWXUdQ66uC4t2wmi40lottrcxM0b6sKYjodmIxnWDC6ADYkruOlB3bpkEb7jGxIP2Ebg+sVznDP0c2NrOJ4ITFKDnWssuWzuQ2XOsHxB61FWabBny4UWyz+V81iDIQxMfJ8wpqAXlgZ3BzqrvYySASMHG49FB+qUpQKx8Yv8Aye3klwG0KWwTjOPX4VsrJxO5iSJjOUEZGDzMaTnbTg+dnpjxoPaS5VWVTnLZA2J6bncDA+2ucTtc/LMpjj0NzOWgl+MblyiLBUqBuTuQcISAc5zULgHGeI3HEmtligtbSDTI7IjanD5KIBJjQXwScoCBn0iu6XhUIZnEUYZ/ObQuW3zucb7gH20EVe3EZgeTlyKUyNLad2DRoVBVjsHlVc48CRmsth+kON8a43BxqITDBVDEMxJIyANJ2BPXbauifgsB05hiOgkrlF7pOMkbbZwPuFfpeEQjcQxDII2Reh6jp0oM3Ae0Ud6rNEHAXT5wxqDDUrDBOxHgdx4gV97Tf0Of9w/8VstLCOIERoiajk6QFyfScVj7Tf0Of9w/8UFMUoKUEftfaRy2Fwk0nKjKd6TAbSAQc4PndOnjnFczZcLt5opVeYQ6EljZTbCy0i6RUDlXAySI9m8cEHpius7RcI8rtpItWgnSytjIV0dZEJGRkakXIzuM1z/HOyl1eqpmlhyj6lhUOsYHKljYl/PLky59AC4G5LUE6HszbzXBt0u5NVuZnSPlr8W5ktpnbUV74EjREKfByN8bV4+wCiVZTPIX1rLJ3VAkdZ+eNh5oySMD0Kc5BJ+dmOxDWV00vNDqUZAukg7raKDksfqx/EN9q62g4y1/RnFG4YSuRnUwZUYsweR1IJ83Bk8B8kYIJJOf/wCKkCKi3EoUaTghSMqINLAbDP8A065JzsSBjrXd0oMXCeGi2hWJSWC6jk4z3mZvD96vPg37OT++n/3ZKo1P4L+zf++n/wB16DNwLiMklpAWV2mCRCUSK0R1lV5h7ygHBz5u1ROI8av0u5jHCxgOmGLUmpQ4aLVKyoQ+kh59ycHlJjGqu0pQfz+PtdeyzvHGkbMjKrBY5cRl5ZY+/wB48xVSIvqUgZOK9rPtFxEyNm22DHIMcneCtax/F79wMHmk31Y0nwBNdrDbImrSqrqOptIA1E9ScdT669aCB2U4vcXFs0k8QSQHAQLJHvoUlTzPEOWXUMg49orZ5dcfVx75f5ap1k4hxRIANWSzHCIo1O59CqOvr8ANyQN6DP5dcfVx75f5ax3faV4m0vEgf5gmDOc+hFQsfur3FjNcbzOYUOPiYmwf8yUYJPqTAHpaqFlw6OBSIkVATk6QBk+k+k+s0EeDtBcu2BYShfnvJEgPrCsdf3qOlapeI3K9LXV7Jk//AKAqtSgltfXH1YH/ADl/lrIWczpObF+aqNGG5kOysVZl8/fdF/8AxNeXaHtM9rd264UwGOSSc/KjUPDGso/sKZctn5OT8modp2tu5rSW7V4EW1iSSSExkmZjbx3D4fX8UrczSpAO6knPSguC1HN5vwederXq1wed8/GvGr+11rf8KT/VJPeQ/wA9ROG9o52vVErKkUskkcamPKsEVyoWZHYc/wCLbVG4XGHA3TfsKCZ8JzYz5K4/zIvX/a9X8a/J4pP9Uk95D/PUD9LRuW4a8VqpLysqs+QojQEEtqJ2JIVQOvePoqrwztBLJCgNtKZ1ROegKKI5MDUmpmAY/KAHyWUkjUKDNJd38pYNA0CeHKkhkcj0l5CFT2BD086vW0haNtYspWk+keWJ39HnNISB6htVrh9+s8YdcjcqVYYZWUkMrDwIIIrTQcl2r7RXVvaSSxWzLIukqG5codsgCMpG+o6und3HXwrxte0l7Nwu7luLR7OVIJWQ61bLBGIKr5yEEDZhXZ0oP5jJ2gullWCeeSJUitxNOqgZR5HAuASMIXAjR26IdZ2wDXV9kL4yG5VZTPBHIqwzswkLAorOmsftAjkjVv6CSVqvJeEXKRY7rRyOT6CrRKB9odvurWqgAAbAbYoPtTO039Dn/cP/ABVOpnab+hz/ALh/4oKYpQUoFKUoFKUoFKUoBqV2bQrC4PXn3R++4mYfwIqqan8E/Zv/AH0/+7JQUKUpQKUpQTrvtDbxTLC8qq7adjnYucIGOMKWOwBIyema/VhwoRu8jsZJXyC52wmcrGi5IRQMdPOIycmo/E+zU0j3KI8QgumR5dSsZFKpHGwTHdbKxJgt5pye9sKr8NmlaWfmDCBgI8gAkb5OQTlfNx49ScZAAUKUpQKUpQZ5uHxu+tkVm0NHkgE6GILJ+6SoyPVWGTsnaM0RNvFmJVVO6O6qeYuOhC+APTwqtSgwRcBt0mMywxiUkkuFAOW2Y+0jqeprZHKGGVII9IORtsenrFfuub7PWUptnQTKsetzHLB5/wC1kZgwlQqD8nofH1UG/jwWaGWISRh+5kMwGNTDTnxGrSQPTUu6ZY5CV5M0c7pcIOeI2DnlxBl8HjJ0YIPVsYORU7i/CIn4hK4uUSUSWZdNLElNQEaN6dUiqVYeacjoxqHZ9kIGMMXlcLEZtEADA/8ATvBO8a+tHjnb2FPRQf0LhLrGrcyWMyPKdYVhhZCAREucElUC9QCcasDOKqV/KuHcKjuGXlXfMkMnlavFBI8ZuXEJLyMUKxpqt5AO8DolIz6f6qKBSlKCZrzfYz5sGcfvv4+7P8ap1K4bh7q6k9Bjg/ApkP8A5TkfZVWgVM7Tf0Of9w/8VTqZ2m/oc/7h/wCKCmKUFKBSlKBSlKBSlKBURHktJJQY3lhdmkVo8M0bNu6MnUrqywZc+cQQMAm3SglfrAPoLn3TU+Hx9Bc+6aqtKCV8Pj6C5901Ph8fQXPumqrSglfD4+gufdNQ9oVHWG5H+RI3/qDVWlBL+Hx9Bc+6avq8dB/qbke2Jqp0oJXw+PoLn3TV+m4+gxmO5zjO1vM38VUjNU6UEt+0KDT8VckNvkQSnHtGnI+6vn6xx/R3P/bT/wAlVaUEr9Y4/o7n/tp/5Kj8KkEUckTtdvGWLIFtbiJkDOzka0GW3YDO3T111tKDiOIcPgluDP8A9YsnMikBFrMf2WO4cx95WKoxHpQGpw7K26gBH4goCjBNvO7LJ8WGkDOhxlYlXT0xn01/Qrq6SKNnkYIiAszMcAAdSTWO149FKjNHrcoQrJoZHGrBGUkCsBg5yRuOmaDj+FcDhtblZYueFHyGspiVAMmFRwBoAD46HpXUW/a6CTOgTPjroglbHt0ocV+u08eYkyC0QkRplAzmIZJ2A7yhtBYeKhhv0qS/EYRLFIJYG5Zd5JoRoSO2KPhZW1MPO0YyRkjUAADQWf1jj+juf+2n/kryuu1cUaM7JchVBYnyecbD2pVaGdXUMjKyncMpBB9hHWo19crPLpLBbe3YPM7EBWkXDJFk7YU4dj6Qq/OADw4JxhYoFEkdwJG1SSYtp8B3Yu4zo3ALEZ9ArbH2niYZVbhh6RbzEfeEry45PHLBA5Ie2Z1eRh3lMWlirHHWPXyifDTnO2ay8NCeVR8vkl8PzTbjEfK/qte5HMzp0+ONeNs0FH9Y4/o7n/tp/wCSvC7na8HKSORIyRzJJUaPugglEVsMzNjGcYAJOSQAast8iyBGYByjSBfEqhQO3sBkT8QrOnHYDC0wlTlKocvnAClQwP2hlP20G+lYuGcYiuQxibVoOlgVZGU4BwyuAy7EHcbg1toFKUoFKUoFKUoFKUoFKUoFKV43V4kS6pHRF+c7BR95NB7UqUe0cZA5Syz56cqNip/xthP/ACr9G9uG8y3Vf72ULj7I1fP30FOlS3t7tv62CP1LEzn8TSAf+NfV4TJjvXUx/dEKf6R5/jQU6VL/AFfQnLS3Lf58q/wRlFP1ah8RIc9dU0zZ9pL70FSlQ+L8LtYLeaV4Q6xo0hUblgoLYAJwSceNRvhOwCoIrYu0iRFI41CsxkMqBMFlCuvIk1asaQhydqDtaVzvCYba4EoMBieJtEkch3U6Q4OVYqylWBBB+4ginDoLG5aQQSF+WRqMM0uFJycakfSDt0B2+2gp8c4X5VbvFq0FtJVsZ0srK6kj5Q1KMjxGRUeSyuYedcEpJcSiKILEjFFRGcgkM+o7yuSfRgAbZOy64XBGMtcTR+s3Uvt+W5FZPLY8ERXlxIR9GiXG/XGVib/WgtzcMR21MXzt5skiDb1KwArDxPgKGCUB3jJVu+8srKuQcsymQAgDfc1jgfiLEaeUExubhNL+rCwyEH15x7K/I4bcFgbmNLrG+Fk0JnwIgZAvsLuxHpoIPYzsJFaqVsnn0NtJdO7DWPEQRjC7/Sldvkluop9rP0V2nEY0RjNFyxhOXI2kdf6tsoTuSTgE+Jq8vHgDiSGeL1mPWv4oS4H2kVpsuKwz55UiPjqFYEj2gbj7aDLZcAVI0V2dmVQGZZJkBIGCQvMOkerO1eicBiAwOYB6BLKP9HqjSgg8a7KrdXEUjk6Y4ZotOXUlpGgIbUrAkAREYPXV6q5+3/RvIpU8yFWRY9EgjYs0kSWoQSZbvRB7YNpHpHQjJ76lByyQ3UE4lYJJJcSRROI0kKRxR699WchvjHOojHmrjHeHU0pQKVmvOJRQlRLJHGXOldbquo+hdR3O42FaaBSleUlyikAsoJIABIBJOcADxJ0t9x9FB60pSgUpWXiPEVgTU2TkhVVRlnY9EUeLH/gk4AJoNJOKl/Dwk2t0afcjWDoiBGP6w+d/gDdDX4j4U9xhrrBHUW4OY16Ea/pn28e6PAfKNcDFBL+D55cGWcoPFIBpHsMjAsfaumva14FBG2pY1L5zrbLufa7ksfvrfSgUpSgUpSgUpSgy8VsBcQSwsSBKjRkjqAwIJGfHeoNz2HjNzJNHK8UjskqY0kRyIZdbqp6rIJ3Dr46icgnNdRXMXnai2TiSRPKqyhGi5ZzqLyPblAq4ywI8Rt3WzjSaDR+p0MkU6XWLk3Dh5Cw0glVCIFVT3AqqBsc7k53rFwD9GdnZcxY4w8bkMI5Qr6Gxg6WI1aSAuzE4x66ztPPPKhxORJLMjNFLyxbrG0iqNOQGbKKzGRWB1EDbArpeA3rTW0Uj4LMu7KMBtyA6jJwrABhv0IoPSHhEKebDEuPQij/QVqAr7SgUpSgVkveEwzftI0f1soJHsPUfZWulBL+B3THJnkXHyJDzlPt1nX9zivnwpLEPj4jgdZIcyL7SmNa/YGA9NVaUHjaXiSoHjdXU9GUgg/aK9qmXnBAzGSJjDKdy6DZ8eEidJB7e8PBhX64fxMs5imUJMBnAOVkXONcZ8RkjIO6kjPUEhRpSlBxfbbgss02qKB3LQNErgwOhJYkxzxXHSI9064zq6jwGcF52Yv2aV1knDEXTIBcuFD86E2oC68BOXztsY373hXp2ogvF4tzrZZWU2sdvsDo1TSXA5nozEwgdvEKTWTgdxfWltFbrHckgwqhMJfuc2fnM7EYBKrHszA94EYG9BrfhHECxJExGpueBcf0heerKLccweT4iDA505B0/2qyr2HuJriFphJpzCzNzyWVI24gVjZg4YuEnt1LLnPf7xySftlxLiDRoJDegZk+MSBC7yaYDGuiSJDHEWafOtQMrjmacE/eGDiEV1FGokSHml8GMsrLJc3Dz6zp7uFZdOXXA0kB8kUHa9n4pI7SBJyTKEVWLNqJYDfLfKO3WqVcNxfhga8uTPaSXLuYvJXUHCKETKiYf0YiUSOW2JDDGrpWAw8SmkcTK7KJkYqBhV03KlOWdK5TlAk7t4ZIO1B/SKkWcfOu5pW3EJ5MY+adKvI49bawvqCbeca9OzNq0VjaRsCGSCJGDdQVRQQfXkV52coiu5om25x58ZPRu6qSIPWpRW9knqOAr0pSgh8f480EkcUSoXdJZS0rMqJHFo1sdKkscyIAAPSc7bz4+1lxIbQxRWzLcllBM7HDRhzIAUiIYfFtjofSFORVzinBEuCjMXR486JI3KMA2AwyOqnAyDtsD1ArztOzcMQgChviHkkjy7MdUvM1kliSxPNfr6aCL2d7btdXAj5celubvG7u0fLbSOaGjVV1dNmO+2/Wugn47bxsVeeFWGxVpEBHtBO1enDeHJbxCOMEKCxAJJ3Zmdtz62NacUE79ZbX6zb+9T86frLa/Wbf3qfnVHFSe0fE3gjjEYTmSyxwqXyVUufOYAgtgA4AIycDIzmg9f1ltfrNv71Pzp+str9Zt/ep+dYeCdoNSXPPZSbd8MyxTRHToVwWjkBIO580kEYI64HvxDtGsfJEcck7TI0qrHpB5aBCz/GFR/WIAOpLdOtB7/rLa/Wbf3qfnXOXthYS8Wt+IG5ttcMTx45ibknuN53yQ0o/xD0Vt/XlGdY0gmeViV5fcXDhp10MxbAOLaZ+vRR6RXge3ojJ5sTKOYEAyisqlLY99WfLOGuDkJkYQ+rIbbuXh0rlmmtyW87E4UPjbvqrgSbADvA7DFb17RWgAAubcAbACWP8AOok36RoU15ikDLLyQrNEhLfHbsGcGJcQO2XxkFcZziuj4XfpcwRzIDolUOAwwcEZwR6aDw/WW1+s2/vU/OpXCP0kWNzM0AnRJlcpypCFLNnA0NkrJnw0sc102mpHDeyVrbyPLHCnNdi7yt35GY7k62yR7Bt6qD82vadZIZZuVMsaRmVXIXEqDXumlic4TOGAOGX0nHP8Q7bXFvA7uIGdrc3EUapOo1DQeXzDlJhpfdlKkY83B26A8Pt7BJpY48FttILEsSx0RIGJCBnkOFXAy1Sr7gHDLZV8pEUOtGQLLO+FU4LpGHfCoNvNAAwOm1BN4p+k1lciKIaeRHIWcOxWV5rZHjKJuTGlypIG5JAFdP2W4vLcxyNKmAr6UcRyRCVdKNqEcw1rhmZd+unIr6Oydo3eEKHUzS5BbdpJIpmbY75eGJv8I8KpG+jHMy6Dl+f3h3MgMNXzdiDv4UHvSlKBU7jlgZYsptLGeZE3odQcA/2WBKsPFWNUaw8Z4hyIWYYLnuRr8+RtkX7WIz6Bk9BQe9hdiaKOQdJEVx7GAI/1r3rNw205MEUec8tFTPp0qFz/AArTQKYpSgYpSlApSlArJxPhq3CaWLKQQyuh0sjDoynwI39RBIIIJFa6UEePi7Qd27wvgLhRiJumNX0Lb9G7p8GOcCuDRlBBBGQdiD41K+AuWc20hh3yY8a4j/lkjR/gK/bQVqVJPFJoiBNASPnwHmgetkIDj/CG9tabLjMMxIjkUsOqZww9qHDD7RQbaUpQKz3/AA+OeMxyqHQ4yD6QQQQeoIIBBG4IBFc12v7QTRO0cJ0kJC2QEYkzXUcA08zugheZjVtlhnpU+27eSwyCCaN5H5rIWbSjhQ0KjUIg0bP8dq2IGnT4kgB2HDOCw2wblIE1nU5ySWIGNTMxJY42yTXzinBIboKJow+nOM5Gx2ZdiMqwwCp2ONwa5KL9JYAAKJIRDzCyuV1MscMjqFKY1ES90AnJ0g41bfL79JZEbGOKPJgklQmQnS6wPcKjgIBnQoyA2QSR0GaDoIux8Hx/MUSGabnk40FWCiNNJTBXCLjOcnU3ziK/cnY60bbkqBjThSyDGIwBhSNhyo8Dw0gjBqG36QTGH1Rq2gvq+MAYnmXKKI1099R5Pu22Ac4ODW/h3aeWS4jjeNU1NJGyq/MwwhguEYNpXI0SlSMdehI6huPZG13+KAJIbIZwVILEaGDZjGZH2Ugd9vSap2tqsSKiKFRAFVR0AGwFcX/8qwvxJLGOGfWSdTyRvGAqgsSiaTI5wNu6B45xXWxcVRmAAlydt4ZlH2koAPtoNlK4Ptxx7iQnjisrOZ4ldGmmBQa1BVjHHlwQCMgk4J3Ax51dFb8KaZVeeWVs4blAchV/slUJY+sM7Cg5ReGX8/H55FKx2URiGZVLa3SPcxLkbjmyLq80Z6Eir3HuGT+UtNCmvmQCAlWjR4yrs+QZVZSj68NsT3FwD4dPSgi8E4dPHaWaPIqPEiLKqIhVtKgFVwAEXbbSB7BXP8Z7N3huruWFu5MpREEnL0vyFVZ8jqQyFNJ6B9Q3zXdV+XcAZJAA8TsKDg77sveDUyEvzDIZUMzd7/qlePGXA2h1LpyFxsQRtWCLstxPTGA5WQQPFzWmLBO5MiadJBByYjghgcBshlAruJO0cZyIQ9wwOMQgMM+uQkRr9rV85NzN57Lbp82P4yQjHi7DSnsCn1MKCT2emaziZJhJzJH1RWwcTOF0opwAcImsMSS2nLZJGcCvw/hztIJ7jHMAISNTlIQeuD8uQjYv6NgAM512PDI4AdC4LbsxJZmPpZ2JZj7TWqgUpSgUpSgUpSgUpSgUpSgUpSgVmveGxTDEsaSD0Oob/UbVppQSj2fCgCKWeHHTTIXHs0yh1x6sUa3u0xplikHokjKk/wCKNsf+FVaUEWZphIsjWqOwBXVHMCcEqSMSKgIyoO58K/T8QXZpLWYFTqB5aSENjGRy2Y5xtkeirFKCE3F7VSGaNkO3ee2lTGNl7xj2x0G9fpeI2DkNrtsnO7aAflEjvb/Kfb1n01br4RQSW4lZArmS1BAKrloujeco36HxA6198ptOasvMg1qGUHWmwbRq8epEaDPXCgVSeBT1VT7QDX58jT5ifhFBguuIWblGkktmKMGQs8Z0t4FST3T7K9vh+2xnyiDHXPMT860+Rp8xPwivQRgeA+6gmS9qLZf65W/czJ/6A7+qg7RxnzUuG8NrecDpnqyAVUr7QSn4vKfMtZmz4sYkH25k1fw8KNNdsNo7eM+lpHkx/hVFz4/KqrSglPwudx37pl9IhRI8/a/MYfYc19Xs1BqDOhlYdDMzTYPpAkJCn2AVUpQfFUAYG1faUoFKUoFKUoP/2Q=="/>
          <p:cNvSpPr>
            <a:spLocks noChangeAspect="1" noChangeArrowheads="1"/>
          </p:cNvSpPr>
          <p:nvPr/>
        </p:nvSpPr>
        <p:spPr bwMode="auto">
          <a:xfrm>
            <a:off x="63500" y="-862013"/>
            <a:ext cx="2552700" cy="17907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087" name="AutoShape 15" descr="data:image/jpeg;base64,/9j/4AAQSkZJRgABAQAAAQABAAD/2wCEAAkGBhQQDxIUExQUFBUVGBgVGBUWGBgWHBgZGhoVGBgXGhoYHCYiFxojHBQVIC8hIyc1LSwsGCAxNTAqNScsLTUBCQoKBQUFDQUFDSkYEhgpKSkpKSkpKSkpKSkpKSkpKSkpKSkpKSkpKSkpKSkpKSkpKSkpKSkpKSkpKSkpKSkpKf/AABEIALwBDAMBIgACEQEDEQH/xAAbAAEBAQEBAQEBAAAAAAAAAAAABQQGAwECB//EAEgQAAIBAwIDAwYKBgkEAwEAAAECAwAEERIhBRMxBiJBFDJRYXGTFSNCUlNUgZGS0QcWM3Kh0jRDYnOCg7GzwSSUorIX0/DC/8QAFAEBAAAAAAAAAAAAAAAAAAAAAP/EABQRAQAAAAAAAAAAAAAAAAAAAAD/2gAMAwEAAhEDEQA/AP7jSlKBSlKBSlKBSlKBSlKBSlKBSlKBSlKBUy6v5ueY4o4mCorkvIybszqAAsbZ/ZnfPiKp1z9zx2C3v5RNLHETBCRzGVNXfuc6dR3x4+jI9NBtM13kfF25Gd/jZBt7k716c64+ih98/wD9NeTdqLQLqNzCF+cXUDfpvnFaoeKQvG0iyxtGudTh1KrgZOWBwMDc5oMs/EZYygdbdS7aEDTsNTYLaVzDucKxwPQaXHE5YihkjjCu6R5WVmILkKuxiGdyPGoPaF7e8kRlv4ozCNSKpjfEutGV3yTt8WBgYOGYZwSKo8T4xbztBGksUj8+NgisC3cOrOAc7YBoOhpSlApSlApSlApSlApSlApSlApSlApSlApSlApSvK4ukjXU7Ki9MsQo+80HrSsHw9b/AE8PvE/Onw/bfWIfeJ+dBvpWD4et/rEPvE/Onw/bfWIfeJ+dBvpWD4et/rEPvE/Onw/b/WIfeJ+dBvpWD4ft/rEPvE/Onw/b/WIfeJ+dBvqddcTZZTGkLSEKrkhkUAMXAHeO57h/hX6+H7f6xD7xPzqfDxy38slPPhxyYR+0T59x6/XQbPhGf6q3vIv5qlTGB5zzIpEn7reT5GJ9P7N8KdMgQ+JPd21bBas/D9v9Yh94n50+Hbb6eD3ifnQZn41IpCmDST0BmhBPsGrev38LyKyB4GQOwTVrjbBPTYHNc72j4bDd3DSC8gUcqOPRriIYpKZCHyCQu4HdIPXfpVji/G7ciHE8JxNGf2iek+ugv0rB8P2/1iH3ifnT4ft/rEPvE/Og30rB8P2/1iH3ifnT4ft/rEPvE/Og30rB8P2/1iH3ifnXxu0FsBk3EAHpMqfnQUKicR4zMs7xwRJJyo1lkLycvIcyBVTukFvimOWIHQZ3JHg/bq2YHkOs/hqV40T3kjAMP3NVTb+CG7lD3FxaRrpCMkcuougbVokYuqumc90xnqd9zQbbvtSZ+dFaCQzxMgI0p5hdkMgDnBTKOMbMcbYyGq7w6SVkJmRUbU4ARi40hiEOSBuVwSKj8OHD7d2kilhVmGknngjTqZ9IBchRqdjgDxNXoLlZFDIyup6FSGH3ig9KUpQKUpQKUpQKUpQKi2Fgs8kk0yq7LI6RhhqEaoxTug7BmKliw3OQM4Aq1U/gv7N/76f/AHXoMvai0TySRdIGvRGSAMhZHSNvZ3XO9fji18IZIoILZJZXR5AmUiVY4yisSxU75kRQAPHwAzVPivDxcQSRMSA6ldQ6qfBh6wcEeyoy263ulZmkguoAVflO0bYbAYqflwvpUg+BA6MpwHnd8djZWiijK3Zj1rC0ahs/Fl1DNiNmUSDOGIH9rGK/F9HIUVpYI0MU9rokXB162jjlOjcp+1kXBJ61s4f2LtredZolZWQEKuolVBRUIweuyL16Y2xk18vpPLJRFExEcTa5JlwRzF/ZxpkFWZXw7dQNAB3bYLPkifMX8Ip5InzF/CKwpY3Kja5Vv7yEH/0dPXXxWvFO620g9IaSL+Gl/wDWg3+SJ8xfwinkifMX8IrC/EJ162pb+7ljP+5opHx3fDwXMftj1j74i4oN3kifMX8Ir75InzF/CKwHtLbg4Zyn94jx/wDuorHddvLKK4jheeNWkGUbUpRjnBXWCQrDI2bGdQxnegteSJ8xfwinkifMX8Ir8X3E4oI+ZK6omw1McAk9APST6BXxOIo8POjZXTSXDA5BAB8Rn0UHp5InzF/CK++SJ8xfwip3Ae0AulzodDpD5wShBZ1Gl8DJ7mSpAIyAQDkV4z9tLVLprYyrzEQu4BBCDKgK39ti2yjJ2zgbUFbyRPmL+EU8kT5i/hFYfheSQ4hgcj6SX4lfsBBc/gx66+fB88mObPoHisChM9Ni76m+1dNBovJIIV1SmKNfS+lf9etYjxBX2htmk/tMghT8UgBP+FTW204NDESyoNR6u2Xc+12yx++ttBF+CJZCC7xxL8yGNSfeyA5+xFNe1r2Yto3D8pWkH9ZJ8Y/2O+SvsG1VKUHkbVPmL9wr8ScPiYYaNCPQVUj+IrRSgy/BUOnTyotPo0Lj7sVL4xw5LdPKIVWN4yCdACCRMjWjgDDd3OCfNOCPHN6pnab+hz/uH/igp0oKUClYeN8XS0t5J3DFYxkhcZO4G2SB1I6mp47Z26Rh52W2BYqvNkhOrSAWIMUjjYHfJ269KC9SoVz23tI5+SZk1KHZyGGmMIFLaznu+ev2mvC7/SFZRkAzBsrG+pd1CyS8kMW6bPsR1HooOkpUj9bLXuYnjYyLrQKwJcd7GPbocAeJU+g1nsO3FrKkbmRY+YVCq7LqOpYmGQrHT+2jG+N2A8RQX6n8F/Zv/fT/AO69evC+JLcQrKgIVtWAwwe6xU9D6VNeXBf2b/30/wDuvQUKyX3Cop9JkQEoSUbdWQnqVdcMufUa10oJR7ORnZmndfmvPKykegjV3h6jmqMECxqFRVVVGAqgAADoABsBXpSgUpSgUpSgVB4t2Gs7ucTXMIncDSokJZFHjhM6d/EkZ+6r1KCNxLgRxam3EaeSvqSMjTGVMbxFRpHcwshIIG2MYwTUqHsvci9huGkh7p1OEBTZhPrQDBJGqYHOoBimWXUdQ66uC4t2wmi40lottrcxM0b6sKYjodmIxnWDC6ADYkruOlB3bpkEb7jGxIP2Ebg+sVznDP0c2NrOJ4ITFKDnWssuWzuQ2XOsHxB61FWabBny4UWyz+V81iDIQxMfJ8wpqAXlgZ3BzqrvYySASMHG49FB+qUpQKx8Yv8Aye3klwG0KWwTjOPX4VsrJxO5iSJjOUEZGDzMaTnbTg+dnpjxoPaS5VWVTnLZA2J6bncDA+2ucTtc/LMpjj0NzOWgl+MblyiLBUqBuTuQcISAc5zULgHGeI3HEmtligtbSDTI7IjanD5KIBJjQXwScoCBn0iu6XhUIZnEUYZ/ObQuW3zucb7gH20EVe3EZgeTlyKUyNLad2DRoVBVjsHlVc48CRmsth+kON8a43BxqITDBVDEMxJIyANJ2BPXbauifgsB05hiOgkrlF7pOMkbbZwPuFfpeEQjcQxDII2Reh6jp0oM3Ae0Ud6rNEHAXT5wxqDDUrDBOxHgdx4gV97Tf0Of9w/8VstLCOIERoiajk6QFyfScVj7Tf0Of9w/8UFMUoKUEftfaRy2Fwk0nKjKd6TAbSAQc4PndOnjnFczZcLt5opVeYQ6EljZTbCy0i6RUDlXAySI9m8cEHpius7RcI8rtpItWgnSytjIV0dZEJGRkakXIzuM1z/HOyl1eqpmlhyj6lhUOsYHKljYl/PLky59AC4G5LUE6HszbzXBt0u5NVuZnSPlr8W5ktpnbUV74EjREKfByN8bV4+wCiVZTPIX1rLJ3VAkdZ+eNh5oySMD0Kc5BJ+dmOxDWV00vNDqUZAukg7raKDksfqx/EN9q62g4y1/RnFG4YSuRnUwZUYsweR1IJ83Bk8B8kYIJJOf/wCKkCKi3EoUaTghSMqINLAbDP8A065JzsSBjrXd0oMXCeGi2hWJSWC6jk4z3mZvD96vPg37OT++n/3ZKo1P4L+zf++n/wB16DNwLiMklpAWV2mCRCUSK0R1lV5h7ygHBz5u1ROI8av0u5jHCxgOmGLUmpQ4aLVKyoQ+kh59ycHlJjGqu0pQfz+PtdeyzvHGkbMjKrBY5cRl5ZY+/wB48xVSIvqUgZOK9rPtFxEyNm22DHIMcneCtax/F79wMHmk31Y0nwBNdrDbImrSqrqOptIA1E9ScdT669aCB2U4vcXFs0k8QSQHAQLJHvoUlTzPEOWXUMg49orZ5dcfVx75f5ap1k4hxRIANWSzHCIo1O59CqOvr8ANyQN6DP5dcfVx75f5ax3faV4m0vEgf5gmDOc+hFQsfur3FjNcbzOYUOPiYmwf8yUYJPqTAHpaqFlw6OBSIkVATk6QBk+k+k+s0EeDtBcu2BYShfnvJEgPrCsdf3qOlapeI3K9LXV7Jk//AKAqtSgltfXH1YH/ADl/lrIWczpObF+aqNGG5kOysVZl8/fdF/8AxNeXaHtM9rd264UwGOSSc/KjUPDGso/sKZctn5OT8modp2tu5rSW7V4EW1iSSSExkmZjbx3D4fX8UrczSpAO6knPSguC1HN5vwederXq1wed8/GvGr+11rf8KT/VJPeQ/wA9ROG9o52vVErKkUskkcamPKsEVyoWZHYc/wCLbVG4XGHA3TfsKCZ8JzYz5K4/zIvX/a9X8a/J4pP9Uk95D/PUD9LRuW4a8VqpLysqs+QojQEEtqJ2JIVQOvePoqrwztBLJCgNtKZ1ROegKKI5MDUmpmAY/KAHyWUkjUKDNJd38pYNA0CeHKkhkcj0l5CFT2BD086vW0haNtYspWk+keWJ39HnNISB6htVrh9+s8YdcjcqVYYZWUkMrDwIIIrTQcl2r7RXVvaSSxWzLIukqG5codsgCMpG+o6und3HXwrxte0l7Nwu7luLR7OVIJWQ61bLBGIKr5yEEDZhXZ0oP5jJ2gullWCeeSJUitxNOqgZR5HAuASMIXAjR26IdZ2wDXV9kL4yG5VZTPBHIqwzswkLAorOmsftAjkjVv6CSVqvJeEXKRY7rRyOT6CrRKB9odvurWqgAAbAbYoPtTO039Dn/cP/ABVOpnab+hz/ALh/4oKYpQUoFKUoFKUoFKUoBqV2bQrC4PXn3R++4mYfwIqqan8E/Zv/AH0/+7JQUKUpQKUpQTrvtDbxTLC8qq7adjnYucIGOMKWOwBIyema/VhwoRu8jsZJXyC52wmcrGi5IRQMdPOIycmo/E+zU0j3KI8QgumR5dSsZFKpHGwTHdbKxJgt5pye9sKr8NmlaWfmDCBgI8gAkb5OQTlfNx49ScZAAUKUpQKUpQZ5uHxu+tkVm0NHkgE6GILJ+6SoyPVWGTsnaM0RNvFmJVVO6O6qeYuOhC+APTwqtSgwRcBt0mMywxiUkkuFAOW2Y+0jqeprZHKGGVII9IORtsenrFfuub7PWUptnQTKsetzHLB5/wC1kZgwlQqD8nofH1UG/jwWaGWISRh+5kMwGNTDTnxGrSQPTUu6ZY5CV5M0c7pcIOeI2DnlxBl8HjJ0YIPVsYORU7i/CIn4hK4uUSUSWZdNLElNQEaN6dUiqVYeacjoxqHZ9kIGMMXlcLEZtEADA/8ATvBO8a+tHjnb2FPRQf0LhLrGrcyWMyPKdYVhhZCAREucElUC9QCcasDOKqV/KuHcKjuGXlXfMkMnlavFBI8ZuXEJLyMUKxpqt5AO8DolIz6f6qKBSlKCZrzfYz5sGcfvv4+7P8ap1K4bh7q6k9Bjg/ApkP8A5TkfZVWgVM7Tf0Of9w/8VTqZ2m/oc/7h/wCKCmKUFKBSlKBSlKBSlKBURHktJJQY3lhdmkVo8M0bNu6MnUrqywZc+cQQMAm3SglfrAPoLn3TU+Hx9Bc+6aqtKCV8Pj6C5901Ph8fQXPumqrSglfD4+gufdNQ9oVHWG5H+RI3/qDVWlBL+Hx9Bc+6avq8dB/qbke2Jqp0oJXw+PoLn3TV+m4+gxmO5zjO1vM38VUjNU6UEt+0KDT8VckNvkQSnHtGnI+6vn6xx/R3P/bT/wAlVaUEr9Y4/o7n/tp/5Kj8KkEUckTtdvGWLIFtbiJkDOzka0GW3YDO3T111tKDiOIcPgluDP8A9YsnMikBFrMf2WO4cx95WKoxHpQGpw7K26gBH4goCjBNvO7LJ8WGkDOhxlYlXT0xn01/Qrq6SKNnkYIiAszMcAAdSTWO149FKjNHrcoQrJoZHGrBGUkCsBg5yRuOmaDj+FcDhtblZYueFHyGspiVAMmFRwBoAD46HpXUW/a6CTOgTPjroglbHt0ocV+u08eYkyC0QkRplAzmIZJ2A7yhtBYeKhhv0qS/EYRLFIJYG5Zd5JoRoSO2KPhZW1MPO0YyRkjUAADQWf1jj+juf+2n/kryuu1cUaM7JchVBYnyecbD2pVaGdXUMjKyncMpBB9hHWo19crPLpLBbe3YPM7EBWkXDJFk7YU4dj6Qq/OADw4JxhYoFEkdwJG1SSYtp8B3Yu4zo3ALEZ9ArbH2niYZVbhh6RbzEfeEry45PHLBA5Ie2Z1eRh3lMWlirHHWPXyifDTnO2ay8NCeVR8vkl8PzTbjEfK/qte5HMzp0+ONeNs0FH9Y4/o7n/tp/wCSvC7na8HKSORIyRzJJUaPugglEVsMzNjGcYAJOSQAast8iyBGYByjSBfEqhQO3sBkT8QrOnHYDC0wlTlKocvnAClQwP2hlP20G+lYuGcYiuQxibVoOlgVZGU4BwyuAy7EHcbg1toFKUoFKUoFKUoFKUoFKUoFKV43V4kS6pHRF+c7BR95NB7UqUe0cZA5Syz56cqNip/xthP/ACr9G9uG8y3Vf72ULj7I1fP30FOlS3t7tv62CP1LEzn8TSAf+NfV4TJjvXUx/dEKf6R5/jQU6VL/AFfQnLS3Lf58q/wRlFP1ah8RIc9dU0zZ9pL70FSlQ+L8LtYLeaV4Q6xo0hUblgoLYAJwSceNRvhOwCoIrYu0iRFI41CsxkMqBMFlCuvIk1asaQhydqDtaVzvCYba4EoMBieJtEkch3U6Q4OVYqylWBBB+4ginDoLG5aQQSF+WRqMM0uFJycakfSDt0B2+2gp8c4X5VbvFq0FtJVsZ0srK6kj5Q1KMjxGRUeSyuYedcEpJcSiKILEjFFRGcgkM+o7yuSfRgAbZOy64XBGMtcTR+s3Uvt+W5FZPLY8ERXlxIR9GiXG/XGVib/WgtzcMR21MXzt5skiDb1KwArDxPgKGCUB3jJVu+8srKuQcsymQAgDfc1jgfiLEaeUExubhNL+rCwyEH15x7K/I4bcFgbmNLrG+Fk0JnwIgZAvsLuxHpoIPYzsJFaqVsnn0NtJdO7DWPEQRjC7/Sldvkluop9rP0V2nEY0RjNFyxhOXI2kdf6tsoTuSTgE+Jq8vHgDiSGeL1mPWv4oS4H2kVpsuKwz55UiPjqFYEj2gbj7aDLZcAVI0V2dmVQGZZJkBIGCQvMOkerO1eicBiAwOYB6BLKP9HqjSgg8a7KrdXEUjk6Y4ZotOXUlpGgIbUrAkAREYPXV6q5+3/RvIpU8yFWRY9EgjYs0kSWoQSZbvRB7YNpHpHQjJ76lByyQ3UE4lYJJJcSRROI0kKRxR699WchvjHOojHmrjHeHU0pQKVmvOJRQlRLJHGXOldbquo+hdR3O42FaaBSleUlyikAsoJIABIBJOcADxJ0t9x9FB60pSgUpWXiPEVgTU2TkhVVRlnY9EUeLH/gk4AJoNJOKl/Dwk2t0afcjWDoiBGP6w+d/gDdDX4j4U9xhrrBHUW4OY16Ea/pn28e6PAfKNcDFBL+D55cGWcoPFIBpHsMjAsfaumva14FBG2pY1L5zrbLufa7ksfvrfSgUpSgUpSgUpSgy8VsBcQSwsSBKjRkjqAwIJGfHeoNz2HjNzJNHK8UjskqY0kRyIZdbqp6rIJ3Dr46icgnNdRXMXnai2TiSRPKqyhGi5ZzqLyPblAq4ywI8Rt3WzjSaDR+p0MkU6XWLk3Dh5Cw0glVCIFVT3AqqBsc7k53rFwD9GdnZcxY4w8bkMI5Qr6Gxg6WI1aSAuzE4x66ztPPPKhxORJLMjNFLyxbrG0iqNOQGbKKzGRWB1EDbArpeA3rTW0Uj4LMu7KMBtyA6jJwrABhv0IoPSHhEKebDEuPQij/QVqAr7SgUpSgVkveEwzftI0f1soJHsPUfZWulBL+B3THJnkXHyJDzlPt1nX9zivnwpLEPj4jgdZIcyL7SmNa/YGA9NVaUHjaXiSoHjdXU9GUgg/aK9qmXnBAzGSJjDKdy6DZ8eEidJB7e8PBhX64fxMs5imUJMBnAOVkXONcZ8RkjIO6kjPUEhRpSlBxfbbgss02qKB3LQNErgwOhJYkxzxXHSI9064zq6jwGcF52Yv2aV1knDEXTIBcuFD86E2oC68BOXztsY373hXp2ogvF4tzrZZWU2sdvsDo1TSXA5nozEwgdvEKTWTgdxfWltFbrHckgwqhMJfuc2fnM7EYBKrHszA94EYG9BrfhHECxJExGpueBcf0heerKLccweT4iDA505B0/2qyr2HuJriFphJpzCzNzyWVI24gVjZg4YuEnt1LLnPf7xySftlxLiDRoJDegZk+MSBC7yaYDGuiSJDHEWafOtQMrjmacE/eGDiEV1FGokSHml8GMsrLJc3Dz6zp7uFZdOXXA0kB8kUHa9n4pI7SBJyTKEVWLNqJYDfLfKO3WqVcNxfhga8uTPaSXLuYvJXUHCKETKiYf0YiUSOW2JDDGrpWAw8SmkcTK7KJkYqBhV03KlOWdK5TlAk7t4ZIO1B/SKkWcfOu5pW3EJ5MY+adKvI49bawvqCbeca9OzNq0VjaRsCGSCJGDdQVRQQfXkV52coiu5om25x58ZPRu6qSIPWpRW9knqOAr0pSgh8f480EkcUSoXdJZS0rMqJHFo1sdKkscyIAAPSc7bz4+1lxIbQxRWzLcllBM7HDRhzIAUiIYfFtjofSFORVzinBEuCjMXR486JI3KMA2AwyOqnAyDtsD1ArztOzcMQgChviHkkjy7MdUvM1kliSxPNfr6aCL2d7btdXAj5celubvG7u0fLbSOaGjVV1dNmO+2/Wugn47bxsVeeFWGxVpEBHtBO1enDeHJbxCOMEKCxAJJ3Zmdtz62NacUE79ZbX6zb+9T86frLa/Wbf3qfnVHFSe0fE3gjjEYTmSyxwqXyVUufOYAgtgA4AIycDIzmg9f1ltfrNv71Pzp+str9Zt/ep+dYeCdoNSXPPZSbd8MyxTRHToVwWjkBIO580kEYI64HvxDtGsfJEcck7TI0qrHpB5aBCz/GFR/WIAOpLdOtB7/rLa/Wbf3qfnXOXthYS8Wt+IG5ttcMTx45ibknuN53yQ0o/xD0Vt/XlGdY0gmeViV5fcXDhp10MxbAOLaZ+vRR6RXge3ojJ5sTKOYEAyisqlLY99WfLOGuDkJkYQ+rIbbuXh0rlmmtyW87E4UPjbvqrgSbADvA7DFb17RWgAAubcAbACWP8AOok36RoU15ikDLLyQrNEhLfHbsGcGJcQO2XxkFcZziuj4XfpcwRzIDolUOAwwcEZwR6aDw/WW1+s2/vU/OpXCP0kWNzM0AnRJlcpypCFLNnA0NkrJnw0sc102mpHDeyVrbyPLHCnNdi7yt35GY7k62yR7Bt6qD82vadZIZZuVMsaRmVXIXEqDXumlic4TOGAOGX0nHP8Q7bXFvA7uIGdrc3EUapOo1DQeXzDlJhpfdlKkY83B26A8Pt7BJpY48FttILEsSx0RIGJCBnkOFXAy1Sr7gHDLZV8pEUOtGQLLO+FU4LpGHfCoNvNAAwOm1BN4p+k1lciKIaeRHIWcOxWV5rZHjKJuTGlypIG5JAFdP2W4vLcxyNKmAr6UcRyRCVdKNqEcw1rhmZd+unIr6Oydo3eEKHUzS5BbdpJIpmbY75eGJv8I8KpG+jHMy6Dl+f3h3MgMNXzdiDv4UHvSlKBU7jlgZYsptLGeZE3odQcA/2WBKsPFWNUaw8Z4hyIWYYLnuRr8+RtkX7WIz6Bk9BQe9hdiaKOQdJEVx7GAI/1r3rNw205MEUec8tFTPp0qFz/AArTQKYpSgYpSlApSlArJxPhq3CaWLKQQyuh0sjDoynwI39RBIIIJFa6UEePi7Qd27wvgLhRiJumNX0Lb9G7p8GOcCuDRlBBBGQdiD41K+AuWc20hh3yY8a4j/lkjR/gK/bQVqVJPFJoiBNASPnwHmgetkIDj/CG9tabLjMMxIjkUsOqZww9qHDD7RQbaUpQKz3/AA+OeMxyqHQ4yD6QQQQeoIIBBG4IBFc12v7QTRO0cJ0kJC2QEYkzXUcA08zugheZjVtlhnpU+27eSwyCCaN5H5rIWbSjhQ0KjUIg0bP8dq2IGnT4kgB2HDOCw2wblIE1nU5ySWIGNTMxJY42yTXzinBIboKJow+nOM5Gx2ZdiMqwwCp2ONwa5KL9JYAAKJIRDzCyuV1MscMjqFKY1ES90AnJ0g41bfL79JZEbGOKPJgklQmQnS6wPcKjgIBnQoyA2QSR0GaDoIux8Hx/MUSGabnk40FWCiNNJTBXCLjOcnU3ziK/cnY60bbkqBjThSyDGIwBhSNhyo8Dw0gjBqG36QTGH1Rq2gvq+MAYnmXKKI1099R5Pu22Ac4ODW/h3aeWS4jjeNU1NJGyq/MwwhguEYNpXI0SlSMdehI6huPZG13+KAJIbIZwVILEaGDZjGZH2Ugd9vSap2tqsSKiKFRAFVR0AGwFcX/8qwvxJLGOGfWSdTyRvGAqgsSiaTI5wNu6B45xXWxcVRmAAlydt4ZlH2koAPtoNlK4Ptxx7iQnjisrOZ4ldGmmBQa1BVjHHlwQCMgk4J3Ax51dFb8KaZVeeWVs4blAchV/slUJY+sM7Cg5ReGX8/H55FKx2URiGZVLa3SPcxLkbjmyLq80Z6Eir3HuGT+UtNCmvmQCAlWjR4yrs+QZVZSj68NsT3FwD4dPSgi8E4dPHaWaPIqPEiLKqIhVtKgFVwAEXbbSB7BXP8Z7N3huruWFu5MpREEnL0vyFVZ8jqQyFNJ6B9Q3zXdV+XcAZJAA8TsKDg77sveDUyEvzDIZUMzd7/qlePGXA2h1LpyFxsQRtWCLstxPTGA5WQQPFzWmLBO5MiadJBByYjghgcBshlAruJO0cZyIQ9wwOMQgMM+uQkRr9rV85NzN57Lbp82P4yQjHi7DSnsCn1MKCT2emaziZJhJzJH1RWwcTOF0opwAcImsMSS2nLZJGcCvw/hztIJ7jHMAISNTlIQeuD8uQjYv6NgAM512PDI4AdC4LbsxJZmPpZ2JZj7TWqgUpSgUpSgUpSgUpSgUpSgUpSgVmveGxTDEsaSD0Oob/UbVppQSj2fCgCKWeHHTTIXHs0yh1x6sUa3u0xplikHokjKk/wCKNsf+FVaUEWZphIsjWqOwBXVHMCcEqSMSKgIyoO58K/T8QXZpLWYFTqB5aSENjGRy2Y5xtkeirFKCE3F7VSGaNkO3ee2lTGNl7xj2x0G9fpeI2DkNrtsnO7aAflEjvb/Kfb1n01br4RQSW4lZArmS1BAKrloujeco36HxA6198ptOasvMg1qGUHWmwbRq8epEaDPXCgVSeBT1VT7QDX58jT5ifhFBguuIWblGkktmKMGQs8Z0t4FST3T7K9vh+2xnyiDHXPMT860+Rp8xPwivQRgeA+6gmS9qLZf65W/czJ/6A7+qg7RxnzUuG8NrecDpnqyAVUr7QSn4vKfMtZmz4sYkH25k1fw8KNNdsNo7eM+lpHkx/hVFz4/KqrSglPwudx37pl9IhRI8/a/MYfYc19Xs1BqDOhlYdDMzTYPpAkJCn2AVUpQfFUAYG1faUoFKUoFKUoP/2Q=="/>
          <p:cNvSpPr>
            <a:spLocks noChangeAspect="1" noChangeArrowheads="1"/>
          </p:cNvSpPr>
          <p:nvPr/>
        </p:nvSpPr>
        <p:spPr bwMode="auto">
          <a:xfrm>
            <a:off x="63500" y="-862013"/>
            <a:ext cx="2552700" cy="17907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3089" name="Picture 17" descr="http://www.cvphysiology.com/Blood%20Flow/BF011%20-%20nitric%20oxide.gif"/>
          <p:cNvPicPr>
            <a:picLocks noChangeAspect="1" noChangeArrowheads="1"/>
          </p:cNvPicPr>
          <p:nvPr/>
        </p:nvPicPr>
        <p:blipFill>
          <a:blip r:embed="rId16" cstate="print"/>
          <a:srcRect/>
          <a:stretch>
            <a:fillRect/>
          </a:stretch>
        </p:blipFill>
        <p:spPr bwMode="auto">
          <a:xfrm>
            <a:off x="1524000" y="4038600"/>
            <a:ext cx="1288550" cy="1058594"/>
          </a:xfrm>
          <a:prstGeom prst="rect">
            <a:avLst/>
          </a:prstGeom>
          <a:noFill/>
        </p:spPr>
      </p:pic>
      <p:pic>
        <p:nvPicPr>
          <p:cNvPr id="13" name="Picture 706" descr="DSCN5426"/>
          <p:cNvPicPr>
            <a:picLocks noGrp="1" noChangeAspect="1" noChangeArrowheads="1"/>
          </p:cNvPicPr>
          <p:nvPr>
            <p:ph sz="half" idx="1"/>
          </p:nvPr>
        </p:nvPicPr>
        <p:blipFill>
          <a:blip r:embed="rId17" cstate="print"/>
          <a:srcRect/>
          <a:stretch>
            <a:fillRect/>
          </a:stretch>
        </p:blipFill>
        <p:spPr bwMode="auto">
          <a:xfrm>
            <a:off x="4191000" y="5181600"/>
            <a:ext cx="1905000" cy="1428750"/>
          </a:xfrm>
          <a:prstGeom prst="rect">
            <a:avLst/>
          </a:prstGeom>
          <a:noFill/>
        </p:spPr>
      </p:pic>
      <p:pic>
        <p:nvPicPr>
          <p:cNvPr id="3092" name="Picture 20"/>
          <p:cNvPicPr>
            <a:picLocks noChangeAspect="1" noChangeArrowheads="1"/>
          </p:cNvPicPr>
          <p:nvPr/>
        </p:nvPicPr>
        <p:blipFill>
          <a:blip r:embed="rId18" cstate="print"/>
          <a:srcRect/>
          <a:stretch>
            <a:fillRect/>
          </a:stretch>
        </p:blipFill>
        <p:spPr bwMode="auto">
          <a:xfrm>
            <a:off x="4419600" y="3962400"/>
            <a:ext cx="1509078" cy="1066800"/>
          </a:xfrm>
          <a:prstGeom prst="rect">
            <a:avLst/>
          </a:prstGeom>
          <a:noFill/>
          <a:ln w="9525">
            <a:noFill/>
            <a:miter lim="800000"/>
            <a:headEnd/>
            <a:tailEnd/>
          </a:ln>
          <a:effectLst/>
        </p:spPr>
      </p:pic>
      <p:pic>
        <p:nvPicPr>
          <p:cNvPr id="3096" name="Picture 24" descr="http://ajcp.ascpjournals.org/content/131/3/405/F2/graphic-6.large.jpg"/>
          <p:cNvPicPr>
            <a:picLocks noChangeAspect="1" noChangeArrowheads="1"/>
          </p:cNvPicPr>
          <p:nvPr/>
        </p:nvPicPr>
        <p:blipFill>
          <a:blip r:embed="rId19" cstate="print"/>
          <a:srcRect/>
          <a:stretch>
            <a:fillRect/>
          </a:stretch>
        </p:blipFill>
        <p:spPr bwMode="auto">
          <a:xfrm>
            <a:off x="533400" y="5181600"/>
            <a:ext cx="3385819" cy="1430628"/>
          </a:xfrm>
          <a:prstGeom prst="rect">
            <a:avLst/>
          </a:prstGeom>
          <a:noFill/>
        </p:spPr>
      </p:pic>
    </p:spTree>
    <p:extLst>
      <p:ext uri="{BB962C8B-B14F-4D97-AF65-F5344CB8AC3E}">
        <p14:creationId xmlns:p14="http://schemas.microsoft.com/office/powerpoint/2010/main" val="27998442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3886200" cy="4843272"/>
          </a:xfrm>
        </p:spPr>
        <p:txBody>
          <a:bodyPr>
            <a:normAutofit fontScale="85000" lnSpcReduction="20000"/>
          </a:bodyPr>
          <a:lstStyle/>
          <a:p>
            <a:r>
              <a:rPr lang="en-US" dirty="0" smtClean="0"/>
              <a:t>Freeman, Julia – M.S. student (Kenya project)</a:t>
            </a:r>
          </a:p>
          <a:p>
            <a:r>
              <a:rPr lang="en-US" dirty="0" smtClean="0"/>
              <a:t>Erin </a:t>
            </a:r>
            <a:r>
              <a:rPr lang="en-US" dirty="0" err="1" smtClean="0"/>
              <a:t>Walch</a:t>
            </a:r>
            <a:r>
              <a:rPr lang="en-US" dirty="0" smtClean="0"/>
              <a:t> – </a:t>
            </a:r>
            <a:r>
              <a:rPr lang="en-US" dirty="0" err="1" smtClean="0"/>
              <a:t>Gatton</a:t>
            </a:r>
            <a:r>
              <a:rPr lang="en-US" dirty="0" smtClean="0"/>
              <a:t> Academy (</a:t>
            </a:r>
            <a:r>
              <a:rPr lang="en-US" dirty="0" err="1" smtClean="0"/>
              <a:t>Myofibroblasts</a:t>
            </a:r>
            <a:r>
              <a:rPr lang="en-US" dirty="0" smtClean="0"/>
              <a:t>)</a:t>
            </a:r>
          </a:p>
          <a:p>
            <a:r>
              <a:rPr lang="en-US" dirty="0" smtClean="0"/>
              <a:t>Andrea </a:t>
            </a:r>
            <a:r>
              <a:rPr lang="en-US" dirty="0" err="1" smtClean="0"/>
              <a:t>Eastes</a:t>
            </a:r>
            <a:r>
              <a:rPr lang="en-US" dirty="0" smtClean="0"/>
              <a:t> – </a:t>
            </a:r>
            <a:r>
              <a:rPr lang="en-US" dirty="0" err="1" smtClean="0"/>
              <a:t>Gatton</a:t>
            </a:r>
            <a:r>
              <a:rPr lang="en-US" dirty="0" smtClean="0"/>
              <a:t> Academy (</a:t>
            </a:r>
            <a:r>
              <a:rPr lang="en-US" dirty="0" err="1" smtClean="0"/>
              <a:t>Myofibroblasts</a:t>
            </a:r>
            <a:r>
              <a:rPr lang="en-US" dirty="0" smtClean="0"/>
              <a:t>)</a:t>
            </a:r>
          </a:p>
          <a:p>
            <a:r>
              <a:rPr lang="en-US" dirty="0" smtClean="0"/>
              <a:t>Lindsay Williams – B.S. student (Kenya project)</a:t>
            </a:r>
          </a:p>
          <a:p>
            <a:r>
              <a:rPr lang="en-US" dirty="0" smtClean="0"/>
              <a:t>John Whitaker – B.S. students (Kenya project)</a:t>
            </a:r>
          </a:p>
        </p:txBody>
      </p:sp>
      <p:sp>
        <p:nvSpPr>
          <p:cNvPr id="4" name="Content Placeholder 3"/>
          <p:cNvSpPr>
            <a:spLocks noGrp="1"/>
          </p:cNvSpPr>
          <p:nvPr>
            <p:ph sz="half" idx="2"/>
          </p:nvPr>
        </p:nvSpPr>
        <p:spPr/>
        <p:txBody>
          <a:bodyPr>
            <a:normAutofit fontScale="85000" lnSpcReduction="20000"/>
          </a:bodyPr>
          <a:lstStyle/>
          <a:p>
            <a:endParaRPr lang="en-US"/>
          </a:p>
        </p:txBody>
      </p:sp>
      <p:sp>
        <p:nvSpPr>
          <p:cNvPr id="2" name="Title 1"/>
          <p:cNvSpPr>
            <a:spLocks noGrp="1"/>
          </p:cNvSpPr>
          <p:nvPr>
            <p:ph type="title"/>
          </p:nvPr>
        </p:nvSpPr>
        <p:spPr/>
        <p:txBody>
          <a:bodyPr>
            <a:normAutofit fontScale="90000"/>
          </a:bodyPr>
          <a:lstStyle/>
          <a:p>
            <a:r>
              <a:rPr lang="en-US" dirty="0" smtClean="0"/>
              <a:t>Current Students working with Dr. Rice</a:t>
            </a:r>
            <a:endParaRPr lang="en-US" dirty="0"/>
          </a:p>
        </p:txBody>
      </p:sp>
      <p:pic>
        <p:nvPicPr>
          <p:cNvPr id="2050" name="Picture 2" descr="http://farm5.staticflickr.com/4087/4955255666_48985f6a4a.jpg"/>
          <p:cNvPicPr>
            <a:picLocks noChangeAspect="1" noChangeArrowheads="1"/>
          </p:cNvPicPr>
          <p:nvPr/>
        </p:nvPicPr>
        <p:blipFill>
          <a:blip r:embed="rId2" cstate="print"/>
          <a:srcRect/>
          <a:stretch>
            <a:fillRect/>
          </a:stretch>
        </p:blipFill>
        <p:spPr bwMode="auto">
          <a:xfrm>
            <a:off x="3886200" y="2819400"/>
            <a:ext cx="2053293" cy="1371600"/>
          </a:xfrm>
          <a:prstGeom prst="rect">
            <a:avLst/>
          </a:prstGeom>
          <a:noFill/>
        </p:spPr>
      </p:pic>
      <p:pic>
        <p:nvPicPr>
          <p:cNvPr id="2052" name="Picture 4" descr="https://fbcdn-sphotos-a.akamaihd.net/hphotos-ak-ash4/405890_3023067293422_1164918622_33254160_2127427517_n.jpg"/>
          <p:cNvPicPr>
            <a:picLocks noChangeAspect="1" noChangeArrowheads="1"/>
          </p:cNvPicPr>
          <p:nvPr/>
        </p:nvPicPr>
        <p:blipFill>
          <a:blip r:embed="rId3" cstate="print"/>
          <a:srcRect/>
          <a:stretch>
            <a:fillRect/>
          </a:stretch>
        </p:blipFill>
        <p:spPr bwMode="auto">
          <a:xfrm>
            <a:off x="5410200" y="3810000"/>
            <a:ext cx="2876550" cy="2157413"/>
          </a:xfrm>
          <a:prstGeom prst="rect">
            <a:avLst/>
          </a:prstGeom>
          <a:noFill/>
        </p:spPr>
      </p:pic>
      <p:pic>
        <p:nvPicPr>
          <p:cNvPr id="2054" name="Picture 6" descr="https://fbcdn-sphotos-a.akamaihd.net/hphotos-ak-ash4/390675_10150606839006874_562226873_10890522_1211927702_n.jpg"/>
          <p:cNvPicPr>
            <a:picLocks noChangeAspect="1" noChangeArrowheads="1"/>
          </p:cNvPicPr>
          <p:nvPr/>
        </p:nvPicPr>
        <p:blipFill>
          <a:blip r:embed="rId4" cstate="print"/>
          <a:srcRect/>
          <a:stretch>
            <a:fillRect/>
          </a:stretch>
        </p:blipFill>
        <p:spPr bwMode="auto">
          <a:xfrm rot="5400000">
            <a:off x="3854732" y="4755868"/>
            <a:ext cx="2053346" cy="1533210"/>
          </a:xfrm>
          <a:prstGeom prst="rect">
            <a:avLst/>
          </a:prstGeom>
          <a:noFill/>
        </p:spPr>
      </p:pic>
    </p:spTree>
    <p:extLst>
      <p:ext uri="{BB962C8B-B14F-4D97-AF65-F5344CB8AC3E}">
        <p14:creationId xmlns:p14="http://schemas.microsoft.com/office/powerpoint/2010/main" val="1645579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Graduate Students</a:t>
            </a:r>
            <a:endParaRPr lang="en-US" dirty="0"/>
          </a:p>
        </p:txBody>
      </p:sp>
      <p:sp>
        <p:nvSpPr>
          <p:cNvPr id="3" name="Content Placeholder 2"/>
          <p:cNvSpPr>
            <a:spLocks noGrp="1"/>
          </p:cNvSpPr>
          <p:nvPr>
            <p:ph sz="half" idx="1"/>
          </p:nvPr>
        </p:nvSpPr>
        <p:spPr/>
        <p:txBody>
          <a:bodyPr/>
          <a:lstStyle/>
          <a:p>
            <a:r>
              <a:rPr lang="en-US" dirty="0" smtClean="0"/>
              <a:t>Jennie </a:t>
            </a:r>
            <a:r>
              <a:rPr lang="en-US" dirty="0" err="1" smtClean="0"/>
              <a:t>Dumaine</a:t>
            </a:r>
            <a:endParaRPr lang="en-US" dirty="0" smtClean="0"/>
          </a:p>
          <a:p>
            <a:pPr lvl="1"/>
            <a:r>
              <a:rPr lang="en-US" dirty="0" smtClean="0"/>
              <a:t> B.S. Hanover College</a:t>
            </a:r>
          </a:p>
          <a:p>
            <a:pPr lvl="1"/>
            <a:r>
              <a:rPr lang="en-US" dirty="0" smtClean="0"/>
              <a:t>Starting in Fall 2013</a:t>
            </a:r>
          </a:p>
          <a:p>
            <a:pPr marL="0" indent="0">
              <a:buNone/>
            </a:pPr>
            <a:endParaRPr lang="en-US" dirty="0"/>
          </a:p>
        </p:txBody>
      </p:sp>
      <p:sp>
        <p:nvSpPr>
          <p:cNvPr id="4" name="Content Placeholder 3"/>
          <p:cNvSpPr>
            <a:spLocks noGrp="1"/>
          </p:cNvSpPr>
          <p:nvPr>
            <p:ph sz="half" idx="2"/>
          </p:nvPr>
        </p:nvSpPr>
        <p:spPr/>
        <p:txBody>
          <a:bodyPr/>
          <a:lstStyle/>
          <a:p>
            <a:r>
              <a:rPr lang="en-US" dirty="0" smtClean="0"/>
              <a:t>I am currently recruiting a student (Master’s level) who is interested in examining the comparative biology of sleep in songbirds. Please let me know if you are interested! Contact me at </a:t>
            </a:r>
            <a:r>
              <a:rPr lang="en-US" dirty="0" err="1" smtClean="0">
                <a:solidFill>
                  <a:srgbClr val="3366FF"/>
                </a:solidFill>
              </a:rPr>
              <a:t>noah.ashley@wku.edu</a:t>
            </a:r>
            <a:endParaRPr lang="en-US" dirty="0">
              <a:solidFill>
                <a:srgbClr val="3366FF"/>
              </a:solidFill>
            </a:endParaRPr>
          </a:p>
        </p:txBody>
      </p:sp>
      <p:pic>
        <p:nvPicPr>
          <p:cNvPr id="5" name="Picture 10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7344" y="3652612"/>
            <a:ext cx="2790068" cy="2092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Box 5"/>
          <p:cNvSpPr txBox="1"/>
          <p:nvPr/>
        </p:nvSpPr>
        <p:spPr>
          <a:xfrm>
            <a:off x="820058" y="5801900"/>
            <a:ext cx="4057195" cy="646331"/>
          </a:xfrm>
          <a:prstGeom prst="rect">
            <a:avLst/>
          </a:prstGeom>
          <a:noFill/>
        </p:spPr>
        <p:txBody>
          <a:bodyPr wrap="none" rtlCol="0">
            <a:spAutoFit/>
          </a:bodyPr>
          <a:lstStyle/>
          <a:p>
            <a:pPr defTabSz="457200"/>
            <a:r>
              <a:rPr lang="en-US" dirty="0" smtClean="0">
                <a:solidFill>
                  <a:prstClr val="black"/>
                </a:solidFill>
              </a:rPr>
              <a:t>Land of the Midnight Sun, Barrow, Alaska</a:t>
            </a:r>
          </a:p>
          <a:p>
            <a:pPr defTabSz="457200"/>
            <a:r>
              <a:rPr lang="en-US" dirty="0" smtClean="0">
                <a:solidFill>
                  <a:prstClr val="black"/>
                </a:solidFill>
              </a:rPr>
              <a:t>(Where we conduct field work!)</a:t>
            </a:r>
            <a:endParaRPr lang="en-US" dirty="0">
              <a:solidFill>
                <a:prstClr val="black"/>
              </a:solidFill>
            </a:endParaRPr>
          </a:p>
        </p:txBody>
      </p:sp>
    </p:spTree>
    <p:extLst>
      <p:ext uri="{BB962C8B-B14F-4D97-AF65-F5344CB8AC3E}">
        <p14:creationId xmlns:p14="http://schemas.microsoft.com/office/powerpoint/2010/main" val="42104494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 y="1371600"/>
            <a:ext cx="3352800" cy="5181600"/>
          </a:xfrm>
        </p:spPr>
        <p:txBody>
          <a:bodyPr>
            <a:normAutofit fontScale="62500" lnSpcReduction="20000"/>
          </a:bodyPr>
          <a:lstStyle/>
          <a:p>
            <a:r>
              <a:rPr lang="en-US" b="1" dirty="0" smtClean="0"/>
              <a:t>Partners in Caring: Medicine in Kenya </a:t>
            </a:r>
          </a:p>
          <a:p>
            <a:pPr>
              <a:buNone/>
            </a:pPr>
            <a:r>
              <a:rPr lang="en-US" b="1" dirty="0" smtClean="0"/>
              <a:t>	</a:t>
            </a:r>
          </a:p>
          <a:p>
            <a:pPr>
              <a:buNone/>
            </a:pPr>
            <a:r>
              <a:rPr lang="en-US" b="1" dirty="0" smtClean="0"/>
              <a:t>	O</a:t>
            </a:r>
            <a:r>
              <a:rPr lang="en-US" dirty="0" smtClean="0"/>
              <a:t>pportunities to participate in service learning and /or independent research on the genetic epidemiology of hypertension in rural Kenya</a:t>
            </a:r>
          </a:p>
          <a:p>
            <a:endParaRPr lang="en-US" dirty="0" smtClean="0"/>
          </a:p>
          <a:p>
            <a:r>
              <a:rPr lang="en-US" b="1" dirty="0" err="1" smtClean="0"/>
              <a:t>Harlaxton</a:t>
            </a:r>
            <a:r>
              <a:rPr lang="en-US" b="1" dirty="0" smtClean="0"/>
              <a:t>, England </a:t>
            </a:r>
            <a:r>
              <a:rPr lang="en-US" dirty="0" smtClean="0"/>
              <a:t>– </a:t>
            </a:r>
          </a:p>
          <a:p>
            <a:endParaRPr lang="en-US" dirty="0" smtClean="0"/>
          </a:p>
          <a:p>
            <a:pPr>
              <a:buNone/>
            </a:pPr>
            <a:r>
              <a:rPr lang="en-US" dirty="0" smtClean="0"/>
              <a:t>	Opportunities in the summer to explore the British Isles and learn about the British contribution to scientific discovery</a:t>
            </a:r>
            <a:endParaRPr lang="en-US" dirty="0"/>
          </a:p>
        </p:txBody>
      </p:sp>
      <p:sp>
        <p:nvSpPr>
          <p:cNvPr id="2" name="Title 1"/>
          <p:cNvSpPr>
            <a:spLocks noGrp="1"/>
          </p:cNvSpPr>
          <p:nvPr>
            <p:ph type="title"/>
          </p:nvPr>
        </p:nvSpPr>
        <p:spPr>
          <a:xfrm>
            <a:off x="457200" y="304800"/>
            <a:ext cx="8229600" cy="1143000"/>
          </a:xfrm>
        </p:spPr>
        <p:txBody>
          <a:bodyPr>
            <a:normAutofit fontScale="90000"/>
          </a:bodyPr>
          <a:lstStyle/>
          <a:p>
            <a:r>
              <a:rPr lang="en-US" dirty="0" smtClean="0"/>
              <a:t>Opportunities to Study or Research Abroad with Dr. Rice</a:t>
            </a:r>
            <a:endParaRPr lang="en-US" dirty="0"/>
          </a:p>
        </p:txBody>
      </p:sp>
      <p:pic>
        <p:nvPicPr>
          <p:cNvPr id="5" name="Picture 7"/>
          <p:cNvPicPr>
            <a:picLocks noGrp="1" noChangeAspect="1" noChangeArrowheads="1"/>
          </p:cNvPicPr>
          <p:nvPr>
            <p:ph sz="half" idx="2"/>
          </p:nvPr>
        </p:nvPicPr>
        <p:blipFill>
          <a:blip r:embed="rId2" cstate="print"/>
          <a:srcRect/>
          <a:stretch>
            <a:fillRect/>
          </a:stretch>
        </p:blipFill>
        <p:spPr bwMode="auto">
          <a:xfrm>
            <a:off x="6400800" y="762000"/>
            <a:ext cx="2514600" cy="1877623"/>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6197601" y="2667000"/>
            <a:ext cx="2946399" cy="2209800"/>
          </a:xfrm>
          <a:prstGeom prst="rect">
            <a:avLst/>
          </a:prstGeom>
          <a:noFill/>
          <a:ln w="9525">
            <a:noFill/>
            <a:miter lim="800000"/>
            <a:headEnd/>
            <a:tailEnd/>
          </a:ln>
          <a:effectLst/>
        </p:spPr>
      </p:pic>
      <p:pic>
        <p:nvPicPr>
          <p:cNvPr id="1026" name="Picture 2" descr="https://fbcdn-sphotos-a.akamaihd.net/hphotos-ak-snc3/31453_425248605287_750735287_5795571_7766321_n.jpg"/>
          <p:cNvPicPr>
            <a:picLocks noChangeAspect="1" noChangeArrowheads="1"/>
          </p:cNvPicPr>
          <p:nvPr/>
        </p:nvPicPr>
        <p:blipFill>
          <a:blip r:embed="rId4" cstate="print"/>
          <a:srcRect/>
          <a:stretch>
            <a:fillRect/>
          </a:stretch>
        </p:blipFill>
        <p:spPr bwMode="auto">
          <a:xfrm>
            <a:off x="5486400" y="1828800"/>
            <a:ext cx="1162050" cy="1549400"/>
          </a:xfrm>
          <a:prstGeom prst="rect">
            <a:avLst/>
          </a:prstGeom>
          <a:noFill/>
        </p:spPr>
      </p:pic>
      <p:pic>
        <p:nvPicPr>
          <p:cNvPr id="1028" name="Picture 4" descr="https://fbcdn-sphotos-a.akamaihd.net/hphotos-ak-snc6/61022_427077088881_700318881_5021684_4317251_n.jpg"/>
          <p:cNvPicPr>
            <a:picLocks noChangeAspect="1" noChangeArrowheads="1"/>
          </p:cNvPicPr>
          <p:nvPr/>
        </p:nvPicPr>
        <p:blipFill>
          <a:blip r:embed="rId5" cstate="print"/>
          <a:srcRect/>
          <a:stretch>
            <a:fillRect/>
          </a:stretch>
        </p:blipFill>
        <p:spPr bwMode="auto">
          <a:xfrm>
            <a:off x="4267200" y="4876800"/>
            <a:ext cx="2438400" cy="1828800"/>
          </a:xfrm>
          <a:prstGeom prst="rect">
            <a:avLst/>
          </a:prstGeom>
          <a:noFill/>
        </p:spPr>
      </p:pic>
      <p:pic>
        <p:nvPicPr>
          <p:cNvPr id="1030" name="Picture 6" descr="https://fbcdn-sphotos-a.akamaihd.net/hphotos-ak-snc6/215600_10150152459268882_700318881_6626437_3275484_n.jpg"/>
          <p:cNvPicPr>
            <a:picLocks noChangeAspect="1" noChangeArrowheads="1"/>
          </p:cNvPicPr>
          <p:nvPr/>
        </p:nvPicPr>
        <p:blipFill>
          <a:blip r:embed="rId6" cstate="print"/>
          <a:srcRect/>
          <a:stretch>
            <a:fillRect/>
          </a:stretch>
        </p:blipFill>
        <p:spPr bwMode="auto">
          <a:xfrm>
            <a:off x="6477000" y="4953000"/>
            <a:ext cx="2540000" cy="1905000"/>
          </a:xfrm>
          <a:prstGeom prst="rect">
            <a:avLst/>
          </a:prstGeom>
          <a:noFill/>
        </p:spPr>
      </p:pic>
      <p:pic>
        <p:nvPicPr>
          <p:cNvPr id="1034" name="Picture 10" descr="https://fbcdn-sphotos-a.akamaihd.net/hphotos-ak-snc7/395384_10150628342555288_750735287_11525598_739240201_n.jpg"/>
          <p:cNvPicPr>
            <a:picLocks noChangeAspect="1" noChangeArrowheads="1"/>
          </p:cNvPicPr>
          <p:nvPr/>
        </p:nvPicPr>
        <p:blipFill>
          <a:blip r:embed="rId7" cstate="print"/>
          <a:srcRect/>
          <a:stretch>
            <a:fillRect/>
          </a:stretch>
        </p:blipFill>
        <p:spPr bwMode="auto">
          <a:xfrm>
            <a:off x="3352800" y="1524000"/>
            <a:ext cx="3637056" cy="2417127"/>
          </a:xfrm>
          <a:prstGeom prst="rect">
            <a:avLst/>
          </a:prstGeom>
          <a:noFill/>
        </p:spPr>
      </p:pic>
      <p:pic>
        <p:nvPicPr>
          <p:cNvPr id="1032" name="Picture 8" descr="https://fbcdn-sphotos-a.akamaihd.net/hphotos-ak-ash4/40121_444131928881_700318881_5340705_310011_n.jpg"/>
          <p:cNvPicPr>
            <a:picLocks noChangeAspect="1" noChangeArrowheads="1"/>
          </p:cNvPicPr>
          <p:nvPr/>
        </p:nvPicPr>
        <p:blipFill>
          <a:blip r:embed="rId8" cstate="print"/>
          <a:srcRect/>
          <a:stretch>
            <a:fillRect/>
          </a:stretch>
        </p:blipFill>
        <p:spPr bwMode="auto">
          <a:xfrm>
            <a:off x="3886200" y="3505200"/>
            <a:ext cx="1828800" cy="1371600"/>
          </a:xfrm>
          <a:prstGeom prst="rect">
            <a:avLst/>
          </a:prstGeom>
          <a:noFill/>
        </p:spPr>
      </p:pic>
    </p:spTree>
    <p:extLst>
      <p:ext uri="{BB962C8B-B14F-4D97-AF65-F5344CB8AC3E}">
        <p14:creationId xmlns:p14="http://schemas.microsoft.com/office/powerpoint/2010/main" val="15561918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47500" lnSpcReduction="20000"/>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109728" indent="0" algn="ctr">
              <a:buNone/>
            </a:pPr>
            <a:r>
              <a:rPr lang="en-US" b="1" u="sng" dirty="0"/>
              <a:t>Bio</a:t>
            </a:r>
          </a:p>
          <a:p>
            <a:r>
              <a:rPr lang="en-US" b="1" dirty="0"/>
              <a:t>Ph.D. </a:t>
            </a:r>
            <a:r>
              <a:rPr lang="en-US" dirty="0"/>
              <a:t>- Botany/Biochemistry, University of Georgia, Athens, GA, 1984</a:t>
            </a:r>
          </a:p>
          <a:p>
            <a:r>
              <a:rPr lang="en-US" b="1" dirty="0"/>
              <a:t>M.S. </a:t>
            </a:r>
            <a:r>
              <a:rPr lang="en-US" dirty="0"/>
              <a:t>- Botany/Plant Physiology, Brigham Young University, Provo, UT, 1979</a:t>
            </a:r>
          </a:p>
          <a:p>
            <a:r>
              <a:rPr lang="en-US" b="1" dirty="0"/>
              <a:t>B.S. </a:t>
            </a:r>
            <a:r>
              <a:rPr lang="en-US" dirty="0"/>
              <a:t>- Microbiology, Brigham Young University, Provo, UT, 1977</a:t>
            </a:r>
          </a:p>
          <a:p>
            <a:pPr marL="0" indent="0" algn="ctr">
              <a:buNone/>
            </a:pPr>
            <a:endParaRPr lang="en-US" dirty="0"/>
          </a:p>
        </p:txBody>
      </p:sp>
      <p:sp>
        <p:nvSpPr>
          <p:cNvPr id="4" name="Text Placeholder 3"/>
          <p:cNvSpPr>
            <a:spLocks noGrp="1"/>
          </p:cNvSpPr>
          <p:nvPr>
            <p:ph sz="half" idx="2"/>
          </p:nvPr>
        </p:nvSpPr>
        <p:spPr>
          <a:xfrm>
            <a:off x="4724400" y="1752600"/>
            <a:ext cx="4038600" cy="5181600"/>
          </a:xfrm>
        </p:spPr>
        <p:txBody>
          <a:bodyPr>
            <a:normAutofit fontScale="47500" lnSpcReduction="20000"/>
          </a:bodyPr>
          <a:lstStyle/>
          <a:p>
            <a:endParaRPr lang="en-US" dirty="0" smtClean="0"/>
          </a:p>
          <a:p>
            <a:pPr marL="109728" indent="0" algn="ctr">
              <a:buNone/>
            </a:pPr>
            <a:r>
              <a:rPr lang="en-US" b="1" u="sng" dirty="0" smtClean="0">
                <a:effectLst/>
              </a:rPr>
              <a:t>Courses</a:t>
            </a:r>
          </a:p>
          <a:p>
            <a:r>
              <a:rPr lang="en-US" dirty="0" smtClean="0"/>
              <a:t>BIOL 312 Bioinformatics</a:t>
            </a:r>
          </a:p>
          <a:p>
            <a:r>
              <a:rPr lang="en-US" dirty="0" smtClean="0"/>
              <a:t>BIOL 350 Introduction to Recombinant Genetics</a:t>
            </a:r>
          </a:p>
          <a:p>
            <a:r>
              <a:rPr lang="en-US" dirty="0" smtClean="0"/>
              <a:t>BIOL 450 Recombinant Gene Technology</a:t>
            </a:r>
          </a:p>
          <a:p>
            <a:r>
              <a:rPr lang="en-US" dirty="0" smtClean="0"/>
              <a:t>BIOL 495 Molecular Genetics</a:t>
            </a:r>
          </a:p>
          <a:p>
            <a:r>
              <a:rPr lang="en-US" dirty="0" smtClean="0"/>
              <a:t>BIOL 566 Advanced Molecular Genetics</a:t>
            </a:r>
          </a:p>
          <a:p>
            <a:r>
              <a:rPr lang="en-US" dirty="0" smtClean="0"/>
              <a:t>BIOL 275 co-teach Genome Discovery and Exploration with Rodney King</a:t>
            </a:r>
          </a:p>
          <a:p>
            <a:endParaRPr lang="en-US" dirty="0" smtClean="0"/>
          </a:p>
          <a:p>
            <a:pPr marL="109728" indent="0" algn="ctr">
              <a:buNone/>
            </a:pPr>
            <a:r>
              <a:rPr lang="en-US" b="1" u="sng" dirty="0" smtClean="0">
                <a:effectLst/>
              </a:rPr>
              <a:t>Research</a:t>
            </a:r>
          </a:p>
          <a:p>
            <a:r>
              <a:rPr lang="en-US" dirty="0" smtClean="0"/>
              <a:t>Bioinformatics</a:t>
            </a:r>
          </a:p>
          <a:p>
            <a:r>
              <a:rPr lang="en-US" dirty="0" smtClean="0"/>
              <a:t>Application of genome analysis to discover genes that are differentially expressed and the metabolic and regulatory pathways to which they belong.</a:t>
            </a:r>
          </a:p>
          <a:p>
            <a:r>
              <a:rPr lang="en-US" dirty="0" smtClean="0"/>
              <a:t>Genome sequencing and annotation.</a:t>
            </a:r>
            <a:r>
              <a:rPr lang="en-US" b="1" dirty="0" smtClean="0"/>
              <a:t> </a:t>
            </a:r>
            <a:endParaRPr lang="en-US" dirty="0" smtClean="0"/>
          </a:p>
          <a:p>
            <a:r>
              <a:rPr lang="en-US" dirty="0" smtClean="0"/>
              <a:t>Comparison of </a:t>
            </a:r>
            <a:r>
              <a:rPr lang="en-US" dirty="0" err="1" smtClean="0"/>
              <a:t>bacteriophage</a:t>
            </a:r>
            <a:r>
              <a:rPr lang="en-US" dirty="0" smtClean="0"/>
              <a:t> families to discover the functional design of their genomes.</a:t>
            </a:r>
          </a:p>
          <a:p>
            <a:r>
              <a:rPr lang="en-US" dirty="0" smtClean="0"/>
              <a:t>In </a:t>
            </a:r>
            <a:r>
              <a:rPr lang="en-US" dirty="0" err="1" smtClean="0"/>
              <a:t>silico</a:t>
            </a:r>
            <a:r>
              <a:rPr lang="en-US" dirty="0" smtClean="0"/>
              <a:t> prediction of protein structure as an aid in discovering the protein's function.</a:t>
            </a:r>
          </a:p>
        </p:txBody>
      </p:sp>
      <p:sp>
        <p:nvSpPr>
          <p:cNvPr id="2" name="Title 1"/>
          <p:cNvSpPr>
            <a:spLocks noGrp="1"/>
          </p:cNvSpPr>
          <p:nvPr>
            <p:ph type="title"/>
          </p:nvPr>
        </p:nvSpPr>
        <p:spPr/>
        <p:txBody>
          <a:bodyPr>
            <a:normAutofit fontScale="90000"/>
          </a:bodyPr>
          <a:lstStyle/>
          <a:p>
            <a:pPr marL="571500" indent="-571500" algn="r">
              <a:buFont typeface="Arial" pitchFamily="34" charset="0"/>
              <a:buChar char="•"/>
            </a:pPr>
            <a:r>
              <a:rPr lang="en-US" dirty="0" smtClean="0">
                <a:solidFill>
                  <a:schemeClr val="bg1"/>
                </a:solidFill>
              </a:rPr>
              <a:t/>
            </a:r>
            <a:br>
              <a:rPr lang="en-US" dirty="0" smtClean="0">
                <a:solidFill>
                  <a:schemeClr val="bg1"/>
                </a:solidFill>
              </a:rPr>
            </a:br>
            <a:r>
              <a:rPr lang="en-US" dirty="0" smtClean="0">
                <a:solidFill>
                  <a:schemeClr val="bg1"/>
                </a:solidFill>
              </a:rPr>
              <a:t>Claire </a:t>
            </a:r>
            <a:r>
              <a:rPr lang="en-US" dirty="0">
                <a:solidFill>
                  <a:schemeClr val="bg1"/>
                </a:solidFill>
              </a:rPr>
              <a:t>Rinehart, Ph.D.</a:t>
            </a:r>
            <a:br>
              <a:rPr lang="en-US" dirty="0">
                <a:solidFill>
                  <a:schemeClr val="bg1"/>
                </a:solidFill>
              </a:rPr>
            </a:br>
            <a:r>
              <a:rPr lang="en-US" dirty="0">
                <a:solidFill>
                  <a:schemeClr val="bg1"/>
                </a:solidFill>
              </a:rPr>
              <a:t>University of Georgia</a:t>
            </a:r>
            <a:br>
              <a:rPr lang="en-US" dirty="0">
                <a:solidFill>
                  <a:schemeClr val="bg1"/>
                </a:solidFill>
              </a:rPr>
            </a:br>
            <a:r>
              <a:rPr lang="en-US" dirty="0">
                <a:solidFill>
                  <a:schemeClr val="bg1"/>
                </a:solidFill>
              </a:rPr>
              <a:t>Professor</a:t>
            </a:r>
            <a:r>
              <a:rPr lang="en-US" dirty="0"/>
              <a:t/>
            </a:r>
            <a:br>
              <a:rPr lang="en-US" dirty="0"/>
            </a:br>
            <a:endParaRPr lang="en-US" dirty="0"/>
          </a:p>
        </p:txBody>
      </p:sp>
      <p:pic>
        <p:nvPicPr>
          <p:cNvPr id="26626" name="Picture 2"/>
          <p:cNvPicPr>
            <a:picLocks noChangeAspect="1" noChangeArrowheads="1"/>
          </p:cNvPicPr>
          <p:nvPr/>
        </p:nvPicPr>
        <p:blipFill>
          <a:blip r:embed="rId2" cstate="print"/>
          <a:srcRect/>
          <a:stretch>
            <a:fillRect/>
          </a:stretch>
        </p:blipFill>
        <p:spPr bwMode="auto">
          <a:xfrm>
            <a:off x="914400" y="76200"/>
            <a:ext cx="2381250" cy="3000375"/>
          </a:xfrm>
          <a:prstGeom prst="rect">
            <a:avLst/>
          </a:prstGeom>
          <a:noFill/>
          <a:ln w="9525">
            <a:noFill/>
            <a:miter lim="800000"/>
            <a:headEnd/>
            <a:tailEnd/>
          </a:ln>
        </p:spPr>
      </p:pic>
    </p:spTree>
    <p:extLst>
      <p:ext uri="{BB962C8B-B14F-4D97-AF65-F5344CB8AC3E}">
        <p14:creationId xmlns:p14="http://schemas.microsoft.com/office/powerpoint/2010/main" val="222630231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74638"/>
            <a:ext cx="8229600" cy="1143000"/>
          </a:xfrm>
        </p:spPr>
        <p:txBody>
          <a:bodyPr/>
          <a:lstStyle/>
          <a:p>
            <a:r>
              <a:rPr lang="en-US" dirty="0" smtClean="0"/>
              <a:t>Research by Dr. Rinehart</a:t>
            </a:r>
            <a:endParaRPr lang="en-US" dirty="0"/>
          </a:p>
        </p:txBody>
      </p:sp>
      <p:sp>
        <p:nvSpPr>
          <p:cNvPr id="9" name="Rectangle 3"/>
          <p:cNvSpPr>
            <a:spLocks noGrp="1"/>
          </p:cNvSpPr>
          <p:nvPr>
            <p:ph sz="quarter" idx="4294967295"/>
          </p:nvPr>
        </p:nvSpPr>
        <p:spPr>
          <a:xfrm>
            <a:off x="0" y="1436688"/>
            <a:ext cx="4419600" cy="4371975"/>
          </a:xfrm>
        </p:spPr>
        <p:txBody>
          <a:bodyPr>
            <a:normAutofit fontScale="92500" lnSpcReduction="10000"/>
          </a:bodyPr>
          <a:lstStyle/>
          <a:p>
            <a:pPr eaLnBrk="1" hangingPunct="1"/>
            <a:r>
              <a:rPr lang="en-US" dirty="0" smtClean="0"/>
              <a:t>Assembly and annotation of functions on newly sequenced viral and bacterial genomes.</a:t>
            </a:r>
          </a:p>
          <a:p>
            <a:pPr eaLnBrk="1" hangingPunct="1">
              <a:buNone/>
            </a:pPr>
            <a:endParaRPr lang="en-US" sz="1000" dirty="0" smtClean="0"/>
          </a:p>
          <a:p>
            <a:pPr eaLnBrk="1" hangingPunct="1"/>
            <a:r>
              <a:rPr lang="en-US" dirty="0" smtClean="0"/>
              <a:t>Developing and applying bioinformatics tools.</a:t>
            </a:r>
          </a:p>
          <a:p>
            <a:pPr eaLnBrk="1" hangingPunct="1">
              <a:buNone/>
            </a:pPr>
            <a:endParaRPr lang="en-US" sz="1000" dirty="0" smtClean="0"/>
          </a:p>
          <a:p>
            <a:pPr eaLnBrk="1" hangingPunct="1"/>
            <a:r>
              <a:rPr lang="en-US" dirty="0" smtClean="0"/>
              <a:t>Correlating protein structure and amino acid properties with protein function.</a:t>
            </a:r>
            <a:endParaRPr lang="en-US" dirty="0"/>
          </a:p>
        </p:txBody>
      </p:sp>
      <p:pic>
        <p:nvPicPr>
          <p:cNvPr id="12" name="Picture 11" descr="Wizard007_EM_Thumb.jpg"/>
          <p:cNvPicPr>
            <a:picLocks noChangeAspect="1"/>
          </p:cNvPicPr>
          <p:nvPr/>
        </p:nvPicPr>
        <p:blipFill>
          <a:blip r:embed="rId2" cstate="print"/>
          <a:stretch>
            <a:fillRect/>
          </a:stretch>
        </p:blipFill>
        <p:spPr>
          <a:xfrm>
            <a:off x="5144010" y="1666616"/>
            <a:ext cx="3541774" cy="3541774"/>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fontScale="90000"/>
          </a:bodyPr>
          <a:lstStyle/>
          <a:p>
            <a:r>
              <a:rPr lang="en-US" sz="3600" dirty="0" smtClean="0"/>
              <a:t>Graduate Research with </a:t>
            </a:r>
            <a:br>
              <a:rPr lang="en-US" sz="3600" dirty="0" smtClean="0"/>
            </a:br>
            <a:r>
              <a:rPr lang="en-US" sz="3600" dirty="0" smtClean="0"/>
              <a:t>Dr. Rinehart</a:t>
            </a:r>
            <a:endParaRPr lang="en-US" sz="3600" dirty="0"/>
          </a:p>
        </p:txBody>
      </p:sp>
      <p:sp>
        <p:nvSpPr>
          <p:cNvPr id="3" name="Content Placeholder 2"/>
          <p:cNvSpPr>
            <a:spLocks noGrp="1"/>
          </p:cNvSpPr>
          <p:nvPr>
            <p:ph sz="half" idx="4294967295"/>
          </p:nvPr>
        </p:nvSpPr>
        <p:spPr>
          <a:xfrm>
            <a:off x="0" y="1600200"/>
            <a:ext cx="4038600" cy="1243013"/>
          </a:xfrm>
        </p:spPr>
        <p:txBody>
          <a:bodyPr/>
          <a:lstStyle/>
          <a:p>
            <a:r>
              <a:rPr lang="en-US" dirty="0" err="1" smtClean="0"/>
              <a:t>Shrikant</a:t>
            </a:r>
            <a:r>
              <a:rPr lang="en-US" dirty="0" smtClean="0"/>
              <a:t> </a:t>
            </a:r>
            <a:r>
              <a:rPr lang="en-US" dirty="0" err="1" smtClean="0"/>
              <a:t>Pawar</a:t>
            </a:r>
            <a:endParaRPr lang="en-US" dirty="0" smtClean="0"/>
          </a:p>
          <a:p>
            <a:r>
              <a:rPr lang="en-US" dirty="0" err="1" smtClean="0"/>
              <a:t>Jitesh</a:t>
            </a:r>
            <a:r>
              <a:rPr lang="en-US" dirty="0" smtClean="0"/>
              <a:t> </a:t>
            </a:r>
            <a:r>
              <a:rPr lang="en-US" dirty="0" err="1" smtClean="0"/>
              <a:t>Tiwari</a:t>
            </a:r>
            <a:endParaRPr lang="en-US" dirty="0" smtClean="0"/>
          </a:p>
        </p:txBody>
      </p:sp>
      <p:sp>
        <p:nvSpPr>
          <p:cNvPr id="7" name="TextBox 6"/>
          <p:cNvSpPr txBox="1"/>
          <p:nvPr/>
        </p:nvSpPr>
        <p:spPr>
          <a:xfrm>
            <a:off x="4527993" y="3216733"/>
            <a:ext cx="4187602" cy="369332"/>
          </a:xfrm>
          <a:prstGeom prst="rect">
            <a:avLst/>
          </a:prstGeom>
          <a:noFill/>
        </p:spPr>
        <p:txBody>
          <a:bodyPr wrap="none" rtlCol="0">
            <a:spAutoFit/>
          </a:bodyPr>
          <a:lstStyle/>
          <a:p>
            <a:r>
              <a:rPr lang="en-US" dirty="0" smtClean="0"/>
              <a:t>Microarray analysis of gene expression</a:t>
            </a:r>
            <a:endParaRPr lang="en-US" dirty="0"/>
          </a:p>
        </p:txBody>
      </p:sp>
      <p:sp>
        <p:nvSpPr>
          <p:cNvPr id="8" name="TextBox 7"/>
          <p:cNvSpPr txBox="1"/>
          <p:nvPr/>
        </p:nvSpPr>
        <p:spPr>
          <a:xfrm>
            <a:off x="4493319" y="5644362"/>
            <a:ext cx="4161904" cy="646331"/>
          </a:xfrm>
          <a:prstGeom prst="rect">
            <a:avLst/>
          </a:prstGeom>
          <a:noFill/>
        </p:spPr>
        <p:txBody>
          <a:bodyPr wrap="none" rtlCol="0">
            <a:spAutoFit/>
          </a:bodyPr>
          <a:lstStyle/>
          <a:p>
            <a:r>
              <a:rPr lang="en-US" dirty="0" smtClean="0"/>
              <a:t>Genome assembly is done at the WKU </a:t>
            </a:r>
          </a:p>
          <a:p>
            <a:r>
              <a:rPr lang="en-US" dirty="0" smtClean="0"/>
              <a:t>High Performance Computing Center</a:t>
            </a:r>
            <a:endParaRPr lang="en-US" dirty="0"/>
          </a:p>
        </p:txBody>
      </p:sp>
      <p:sp>
        <p:nvSpPr>
          <p:cNvPr id="10" name="TextBox 9"/>
          <p:cNvSpPr txBox="1"/>
          <p:nvPr/>
        </p:nvSpPr>
        <p:spPr>
          <a:xfrm>
            <a:off x="650470" y="5833748"/>
            <a:ext cx="2352890" cy="369332"/>
          </a:xfrm>
          <a:prstGeom prst="rect">
            <a:avLst/>
          </a:prstGeom>
          <a:noFill/>
        </p:spPr>
        <p:txBody>
          <a:bodyPr wrap="none" rtlCol="0">
            <a:spAutoFit/>
          </a:bodyPr>
          <a:lstStyle/>
          <a:p>
            <a:r>
              <a:rPr lang="en-US" dirty="0" smtClean="0"/>
              <a:t>           Past students.</a:t>
            </a:r>
            <a:endParaRPr lang="en-US" dirty="0"/>
          </a:p>
        </p:txBody>
      </p:sp>
      <p:pic>
        <p:nvPicPr>
          <p:cNvPr id="12" name="Picture 11"/>
          <p:cNvPicPr>
            <a:picLocks noChangeAspect="1" noChangeArrowheads="1"/>
          </p:cNvPicPr>
          <p:nvPr/>
        </p:nvPicPr>
        <p:blipFill>
          <a:blip r:embed="rId2" cstate="print"/>
          <a:srcRect/>
          <a:stretch>
            <a:fillRect/>
          </a:stretch>
        </p:blipFill>
        <p:spPr bwMode="auto">
          <a:xfrm rot="16163573">
            <a:off x="6103347" y="1333000"/>
            <a:ext cx="1539875" cy="2362200"/>
          </a:xfrm>
          <a:prstGeom prst="rect">
            <a:avLst/>
          </a:prstGeom>
          <a:noFill/>
          <a:ln w="9525">
            <a:noFill/>
            <a:miter lim="800000"/>
            <a:headEnd/>
            <a:tailEnd/>
          </a:ln>
          <a:effectLst/>
        </p:spPr>
      </p:pic>
      <p:pic>
        <p:nvPicPr>
          <p:cNvPr id="13" name="Picture 12" descr="CARsLab2'03.jpg                                                001802EARinehart2G4                    B75E23A5:"/>
          <p:cNvPicPr>
            <a:picLocks noChangeAspect="1" noChangeArrowheads="1"/>
          </p:cNvPicPr>
          <p:nvPr/>
        </p:nvPicPr>
        <p:blipFill>
          <a:blip r:embed="rId3" cstate="print"/>
          <a:srcRect/>
          <a:stretch>
            <a:fillRect/>
          </a:stretch>
        </p:blipFill>
        <p:spPr bwMode="auto">
          <a:xfrm>
            <a:off x="741349" y="3094320"/>
            <a:ext cx="3048000" cy="2546350"/>
          </a:xfrm>
          <a:prstGeom prst="rect">
            <a:avLst/>
          </a:prstGeom>
          <a:noFill/>
        </p:spPr>
      </p:pic>
      <p:pic>
        <p:nvPicPr>
          <p:cNvPr id="14" name="Picture 13" descr="HPCClogo.jpg"/>
          <p:cNvPicPr>
            <a:picLocks noChangeAspect="1"/>
          </p:cNvPicPr>
          <p:nvPr/>
        </p:nvPicPr>
        <p:blipFill>
          <a:blip r:embed="rId4" cstate="print"/>
          <a:stretch>
            <a:fillRect/>
          </a:stretch>
        </p:blipFill>
        <p:spPr>
          <a:xfrm>
            <a:off x="4149413" y="4154433"/>
            <a:ext cx="4723217" cy="1480830"/>
          </a:xfrm>
          <a:prstGeom prst="rect">
            <a:avLst/>
          </a:prstGeom>
        </p:spPr>
      </p:pic>
    </p:spTree>
    <p:extLst>
      <p:ext uri="{BB962C8B-B14F-4D97-AF65-F5344CB8AC3E}">
        <p14:creationId xmlns:p14="http://schemas.microsoft.com/office/powerpoint/2010/main" val="35562166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Autofit/>
          </a:bodyPr>
          <a:lstStyle/>
          <a:p>
            <a:r>
              <a:rPr lang="en-US" sz="3200" dirty="0" smtClean="0"/>
              <a:t>Undergraduate Research with </a:t>
            </a:r>
            <a:br>
              <a:rPr lang="en-US" sz="3200" dirty="0" smtClean="0"/>
            </a:br>
            <a:r>
              <a:rPr lang="en-US" sz="3200" dirty="0" smtClean="0"/>
              <a:t>Dr. Rinehart</a:t>
            </a:r>
            <a:endParaRPr lang="en-US" sz="3200" dirty="0"/>
          </a:p>
        </p:txBody>
      </p:sp>
      <p:sp>
        <p:nvSpPr>
          <p:cNvPr id="3" name="Content Placeholder 2"/>
          <p:cNvSpPr>
            <a:spLocks noGrp="1"/>
          </p:cNvSpPr>
          <p:nvPr>
            <p:ph sz="half" idx="4294967295"/>
          </p:nvPr>
        </p:nvSpPr>
        <p:spPr>
          <a:xfrm>
            <a:off x="0" y="1436688"/>
            <a:ext cx="4594225" cy="1060450"/>
          </a:xfrm>
        </p:spPr>
        <p:txBody>
          <a:bodyPr>
            <a:normAutofit fontScale="77500" lnSpcReduction="20000"/>
          </a:bodyPr>
          <a:lstStyle/>
          <a:p>
            <a:r>
              <a:rPr lang="en-US" dirty="0" smtClean="0"/>
              <a:t>HHMI Genome Discovery &amp;</a:t>
            </a:r>
            <a:br>
              <a:rPr lang="en-US" dirty="0" smtClean="0"/>
            </a:br>
            <a:r>
              <a:rPr lang="en-US" dirty="0" smtClean="0"/>
              <a:t>                            Exploration                         	</a:t>
            </a:r>
            <a:endParaRPr lang="en-US" dirty="0"/>
          </a:p>
        </p:txBody>
      </p:sp>
      <p:sp>
        <p:nvSpPr>
          <p:cNvPr id="12" name="TextBox 11"/>
          <p:cNvSpPr txBox="1"/>
          <p:nvPr/>
        </p:nvSpPr>
        <p:spPr>
          <a:xfrm>
            <a:off x="4856778" y="6031343"/>
            <a:ext cx="4033013" cy="646331"/>
          </a:xfrm>
          <a:prstGeom prst="rect">
            <a:avLst/>
          </a:prstGeom>
          <a:noFill/>
        </p:spPr>
        <p:txBody>
          <a:bodyPr wrap="square" rtlCol="0">
            <a:spAutoFit/>
          </a:bodyPr>
          <a:lstStyle/>
          <a:p>
            <a:r>
              <a:rPr lang="en-US" i="1" dirty="0" smtClean="0"/>
              <a:t>Clostridium </a:t>
            </a:r>
            <a:r>
              <a:rPr lang="en-US" i="1" dirty="0" err="1" smtClean="0"/>
              <a:t>scatologenes</a:t>
            </a:r>
            <a:r>
              <a:rPr lang="en-US" i="1" dirty="0" smtClean="0"/>
              <a:t> </a:t>
            </a:r>
            <a:r>
              <a:rPr lang="en-US" dirty="0" smtClean="0"/>
              <a:t>annotation teams took top honors at 2009 KAS</a:t>
            </a:r>
            <a:endParaRPr lang="en-US" dirty="0"/>
          </a:p>
        </p:txBody>
      </p:sp>
      <p:sp>
        <p:nvSpPr>
          <p:cNvPr id="13" name="TextBox 12"/>
          <p:cNvSpPr txBox="1"/>
          <p:nvPr/>
        </p:nvSpPr>
        <p:spPr>
          <a:xfrm>
            <a:off x="262817" y="6028695"/>
            <a:ext cx="4636756" cy="646331"/>
          </a:xfrm>
          <a:prstGeom prst="rect">
            <a:avLst/>
          </a:prstGeom>
          <a:noFill/>
        </p:spPr>
        <p:txBody>
          <a:bodyPr wrap="none" rtlCol="0">
            <a:spAutoFit/>
          </a:bodyPr>
          <a:lstStyle/>
          <a:p>
            <a:r>
              <a:rPr lang="en-US" dirty="0" smtClean="0"/>
              <a:t>Spring 2011 phage explorers annotated </a:t>
            </a:r>
          </a:p>
          <a:p>
            <a:r>
              <a:rPr lang="en-US" dirty="0" err="1" smtClean="0"/>
              <a:t>BarrelRoll</a:t>
            </a:r>
            <a:r>
              <a:rPr lang="en-US" dirty="0" smtClean="0"/>
              <a:t> and Gemini </a:t>
            </a:r>
            <a:r>
              <a:rPr lang="en-US" dirty="0" err="1" smtClean="0"/>
              <a:t>mycobacteriophages</a:t>
            </a:r>
            <a:endParaRPr lang="en-US" dirty="0"/>
          </a:p>
        </p:txBody>
      </p:sp>
      <p:pic>
        <p:nvPicPr>
          <p:cNvPr id="15" name="Picture 14" descr="GroupPicture2011.jpg"/>
          <p:cNvPicPr>
            <a:picLocks noChangeAspect="1"/>
          </p:cNvPicPr>
          <p:nvPr/>
        </p:nvPicPr>
        <p:blipFill>
          <a:blip r:embed="rId2" cstate="print"/>
          <a:srcRect t="14464" b="20893"/>
          <a:stretch>
            <a:fillRect/>
          </a:stretch>
        </p:blipFill>
        <p:spPr>
          <a:xfrm>
            <a:off x="463372" y="4389940"/>
            <a:ext cx="4253065" cy="1673521"/>
          </a:xfrm>
          <a:prstGeom prst="rect">
            <a:avLst/>
          </a:prstGeom>
        </p:spPr>
      </p:pic>
      <p:sp>
        <p:nvSpPr>
          <p:cNvPr id="16" name="TextBox 15"/>
          <p:cNvSpPr txBox="1"/>
          <p:nvPr/>
        </p:nvSpPr>
        <p:spPr>
          <a:xfrm>
            <a:off x="262817" y="3726214"/>
            <a:ext cx="4240126" cy="646331"/>
          </a:xfrm>
          <a:prstGeom prst="rect">
            <a:avLst/>
          </a:prstGeom>
          <a:noFill/>
        </p:spPr>
        <p:txBody>
          <a:bodyPr wrap="none" rtlCol="0">
            <a:spAutoFit/>
          </a:bodyPr>
          <a:lstStyle/>
          <a:p>
            <a:r>
              <a:rPr lang="en-US" dirty="0" smtClean="0"/>
              <a:t>Spring 2010 phage explorers annotated </a:t>
            </a:r>
          </a:p>
          <a:p>
            <a:r>
              <a:rPr lang="en-US" dirty="0" smtClean="0"/>
              <a:t>Wizard007and </a:t>
            </a:r>
            <a:r>
              <a:rPr lang="en-US" dirty="0" err="1" smtClean="0"/>
              <a:t>Backyardigan</a:t>
            </a:r>
            <a:r>
              <a:rPr lang="en-US" dirty="0" smtClean="0"/>
              <a:t> phages</a:t>
            </a:r>
            <a:endParaRPr lang="en-US" dirty="0"/>
          </a:p>
        </p:txBody>
      </p:sp>
      <p:pic>
        <p:nvPicPr>
          <p:cNvPr id="17" name="Picture 16" descr="Group Picture 2010.jpg"/>
          <p:cNvPicPr>
            <a:picLocks noChangeAspect="1"/>
          </p:cNvPicPr>
          <p:nvPr/>
        </p:nvPicPr>
        <p:blipFill>
          <a:blip r:embed="rId3" cstate="print"/>
          <a:srcRect b="21975"/>
          <a:stretch>
            <a:fillRect/>
          </a:stretch>
        </p:blipFill>
        <p:spPr>
          <a:xfrm>
            <a:off x="457200" y="1816956"/>
            <a:ext cx="2903853" cy="1909258"/>
          </a:xfrm>
          <a:prstGeom prst="rect">
            <a:avLst/>
          </a:prstGeom>
        </p:spPr>
      </p:pic>
      <p:pic>
        <p:nvPicPr>
          <p:cNvPr id="18" name="Picture 17" descr="IMG_0508.jpg"/>
          <p:cNvPicPr>
            <a:picLocks noChangeAspect="1"/>
          </p:cNvPicPr>
          <p:nvPr/>
        </p:nvPicPr>
        <p:blipFill>
          <a:blip r:embed="rId4" cstate="print"/>
          <a:srcRect t="6000" b="15000"/>
          <a:stretch>
            <a:fillRect/>
          </a:stretch>
        </p:blipFill>
        <p:spPr>
          <a:xfrm>
            <a:off x="5380593" y="4338253"/>
            <a:ext cx="2853053" cy="1690442"/>
          </a:xfrm>
          <a:prstGeom prst="rect">
            <a:avLst/>
          </a:prstGeom>
        </p:spPr>
      </p:pic>
      <p:pic>
        <p:nvPicPr>
          <p:cNvPr id="22" name="Picture 21" descr="IMG_0506.jpg"/>
          <p:cNvPicPr>
            <a:picLocks noChangeAspect="1"/>
          </p:cNvPicPr>
          <p:nvPr/>
        </p:nvPicPr>
        <p:blipFill>
          <a:blip r:embed="rId5" cstate="print"/>
          <a:srcRect l="4500" t="3375" b="30375"/>
          <a:stretch>
            <a:fillRect/>
          </a:stretch>
        </p:blipFill>
        <p:spPr>
          <a:xfrm>
            <a:off x="6712731" y="2324456"/>
            <a:ext cx="1974069" cy="1825936"/>
          </a:xfrm>
          <a:prstGeom prst="rect">
            <a:avLst/>
          </a:prstGeom>
        </p:spPr>
      </p:pic>
      <p:pic>
        <p:nvPicPr>
          <p:cNvPr id="24" name="Picture 23" descr="IMG_0504.jpg"/>
          <p:cNvPicPr>
            <a:picLocks noChangeAspect="1"/>
          </p:cNvPicPr>
          <p:nvPr/>
        </p:nvPicPr>
        <p:blipFill>
          <a:blip r:embed="rId6" cstate="print"/>
          <a:srcRect l="6000" t="6750" r="3000"/>
          <a:stretch>
            <a:fillRect/>
          </a:stretch>
        </p:blipFill>
        <p:spPr>
          <a:xfrm>
            <a:off x="5106513" y="2286071"/>
            <a:ext cx="1364504" cy="1864321"/>
          </a:xfrm>
          <a:prstGeom prst="rect">
            <a:avLst/>
          </a:prstGeom>
        </p:spPr>
      </p:pic>
    </p:spTree>
    <p:extLst>
      <p:ext uri="{BB962C8B-B14F-4D97-AF65-F5344CB8AC3E}">
        <p14:creationId xmlns:p14="http://schemas.microsoft.com/office/powerpoint/2010/main" val="262962396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733945044"/>
              </p:ext>
            </p:extLst>
          </p:nvPr>
        </p:nvGraphicFramePr>
        <p:xfrm>
          <a:off x="144805" y="1792982"/>
          <a:ext cx="5399289"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2" descr="Dr"/>
          <p:cNvPicPr>
            <a:picLocks noChangeArrowheads="1"/>
          </p:cNvPicPr>
          <p:nvPr/>
        </p:nvPicPr>
        <p:blipFill>
          <a:blip r:embed="rId8" cstate="print"/>
          <a:srcRect/>
          <a:stretch>
            <a:fillRect/>
          </a:stretch>
        </p:blipFill>
        <p:spPr bwMode="auto">
          <a:xfrm>
            <a:off x="5912791" y="2343322"/>
            <a:ext cx="2599937" cy="3173117"/>
          </a:xfrm>
          <a:prstGeom prst="rect">
            <a:avLst/>
          </a:prstGeom>
          <a:noFill/>
          <a:ln w="9525">
            <a:noFill/>
            <a:miter lim="800000"/>
            <a:headEnd/>
            <a:tailEnd/>
          </a:ln>
        </p:spPr>
      </p:pic>
      <p:sp>
        <p:nvSpPr>
          <p:cNvPr id="11" name="Rectangle 10"/>
          <p:cNvSpPr/>
          <p:nvPr/>
        </p:nvSpPr>
        <p:spPr>
          <a:xfrm>
            <a:off x="1240207" y="355107"/>
            <a:ext cx="6674554" cy="1077218"/>
          </a:xfrm>
          <a:prstGeom prst="rect">
            <a:avLst/>
          </a:prstGeom>
        </p:spPr>
        <p:txBody>
          <a:bodyPr wrap="square">
            <a:spAutoFit/>
          </a:bodyPr>
          <a:lstStyle/>
          <a:p>
            <a:pPr algn="ctr"/>
            <a:r>
              <a:rPr lang="en-US" sz="3200" b="1" dirty="0">
                <a:solidFill>
                  <a:schemeClr val="accent5">
                    <a:lumMod val="75000"/>
                  </a:schemeClr>
                </a:solidFill>
              </a:rPr>
              <a:t>Shivendra Sahi, Ph.D.</a:t>
            </a:r>
            <a:r>
              <a:rPr lang="en-US" sz="3200" dirty="0">
                <a:solidFill>
                  <a:schemeClr val="accent5">
                    <a:lumMod val="75000"/>
                  </a:schemeClr>
                </a:solidFill>
              </a:rPr>
              <a:t/>
            </a:r>
            <a:br>
              <a:rPr lang="en-US" sz="3200" dirty="0">
                <a:solidFill>
                  <a:schemeClr val="accent5">
                    <a:lumMod val="75000"/>
                  </a:schemeClr>
                </a:solidFill>
              </a:rPr>
            </a:br>
            <a:r>
              <a:rPr lang="en-US" sz="3200" b="1" dirty="0" smtClean="0">
                <a:solidFill>
                  <a:schemeClr val="accent5">
                    <a:lumMod val="75000"/>
                  </a:schemeClr>
                </a:solidFill>
              </a:rPr>
              <a:t>Professor </a:t>
            </a:r>
            <a:r>
              <a:rPr lang="en-US" sz="3200" b="1" dirty="0">
                <a:solidFill>
                  <a:schemeClr val="accent5">
                    <a:lumMod val="75000"/>
                  </a:schemeClr>
                </a:solidFill>
              </a:rPr>
              <a:t>and ARTP Assistant Director</a:t>
            </a:r>
          </a:p>
        </p:txBody>
      </p:sp>
    </p:spTree>
    <p:extLst>
      <p:ext uri="{BB962C8B-B14F-4D97-AF65-F5344CB8AC3E}">
        <p14:creationId xmlns:p14="http://schemas.microsoft.com/office/powerpoint/2010/main" val="3302936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564073510"/>
              </p:ext>
            </p:extLst>
          </p:nvPr>
        </p:nvGraphicFramePr>
        <p:xfrm>
          <a:off x="-60026" y="147892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p:cNvPicPr>
            <a:picLocks noChangeAspect="1"/>
          </p:cNvPicPr>
          <p:nvPr/>
        </p:nvPicPr>
        <p:blipFill>
          <a:blip r:embed="rId7"/>
          <a:stretch>
            <a:fillRect/>
          </a:stretch>
        </p:blipFill>
        <p:spPr>
          <a:xfrm>
            <a:off x="5524499" y="1840135"/>
            <a:ext cx="2327357" cy="3475520"/>
          </a:xfrm>
          <a:prstGeom prst="rect">
            <a:avLst/>
          </a:prstGeom>
        </p:spPr>
      </p:pic>
      <p:sp>
        <p:nvSpPr>
          <p:cNvPr id="9" name="Rectangle 8"/>
          <p:cNvSpPr/>
          <p:nvPr/>
        </p:nvSpPr>
        <p:spPr>
          <a:xfrm>
            <a:off x="3173290" y="222770"/>
            <a:ext cx="2797423"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accent4">
                    <a:lumMod val="60000"/>
                    <a:lumOff val="40000"/>
                  </a:schemeClr>
                </a:solidFill>
                <a:effectLst>
                  <a:outerShdw blurRad="41275" dist="20320" dir="1800000" algn="tl" rotWithShape="0">
                    <a:srgbClr val="000000">
                      <a:alpha val="40000"/>
                    </a:srgbClr>
                  </a:outerShdw>
                </a:effectLst>
              </a:rPr>
              <a:t>Research</a:t>
            </a:r>
            <a:endParaRPr lang="en-US" sz="5400" b="1" cap="none" spc="0" dirty="0">
              <a:ln w="12700">
                <a:solidFill>
                  <a:schemeClr val="tx2">
                    <a:satMod val="155000"/>
                  </a:schemeClr>
                </a:solidFill>
                <a:prstDash val="solid"/>
              </a:ln>
              <a:solidFill>
                <a:schemeClr val="accent4">
                  <a:lumMod val="60000"/>
                  <a:lumOff val="40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292286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ontent Placeholder 21"/>
          <p:cNvGraphicFramePr>
            <a:graphicFrameLocks noGrp="1"/>
          </p:cNvGraphicFramePr>
          <p:nvPr>
            <p:ph idx="1"/>
            <p:extLst>
              <p:ext uri="{D42A27DB-BD31-4B8C-83A1-F6EECF244321}">
                <p14:modId xmlns:p14="http://schemas.microsoft.com/office/powerpoint/2010/main" val="1843058557"/>
              </p:ext>
            </p:extLst>
          </p:nvPr>
        </p:nvGraphicFramePr>
        <p:xfrm>
          <a:off x="0" y="245780"/>
          <a:ext cx="9144000" cy="6612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239889" y="245780"/>
            <a:ext cx="8734778" cy="1446550"/>
          </a:xfrm>
          <a:prstGeom prst="rect">
            <a:avLst/>
          </a:prstGeom>
          <a:noFill/>
        </p:spPr>
        <p:txBody>
          <a:bodyPr wrap="square" rtlCol="0">
            <a:spAutoFit/>
          </a:bodyPr>
          <a:lstStyle/>
          <a:p>
            <a:r>
              <a:rPr lang="en-US" sz="4800" dirty="0" smtClean="0">
                <a:solidFill>
                  <a:schemeClr val="accent4">
                    <a:lumMod val="75000"/>
                  </a:schemeClr>
                </a:solidFill>
              </a:rPr>
              <a:t> </a:t>
            </a:r>
            <a:r>
              <a:rPr lang="en-US" sz="4000" b="1" dirty="0" smtClean="0">
                <a:solidFill>
                  <a:schemeClr val="accent4">
                    <a:lumMod val="75000"/>
                  </a:schemeClr>
                </a:solidFill>
              </a:rPr>
              <a:t>Plant Based Synthesis of Nanoparticles </a:t>
            </a:r>
          </a:p>
          <a:p>
            <a:r>
              <a:rPr lang="en-US" sz="4000" dirty="0" smtClean="0">
                <a:solidFill>
                  <a:schemeClr val="accent4">
                    <a:lumMod val="75000"/>
                  </a:schemeClr>
                </a:solidFill>
              </a:rPr>
              <a:t>               </a:t>
            </a:r>
            <a:endParaRPr lang="en-US" sz="3600" dirty="0">
              <a:solidFill>
                <a:schemeClr val="accent4">
                  <a:lumMod val="75000"/>
                </a:schemeClr>
              </a:solidFill>
            </a:endParaRPr>
          </a:p>
        </p:txBody>
      </p:sp>
    </p:spTree>
    <p:extLst>
      <p:ext uri="{BB962C8B-B14F-4D97-AF65-F5344CB8AC3E}">
        <p14:creationId xmlns:p14="http://schemas.microsoft.com/office/powerpoint/2010/main" val="1500542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064" y="274638"/>
            <a:ext cx="8726750" cy="944562"/>
          </a:xfrm>
        </p:spPr>
        <p:txBody>
          <a:bodyPr>
            <a:noAutofit/>
          </a:bodyPr>
          <a:lstStyle/>
          <a:p>
            <a:r>
              <a:rPr lang="en-US" sz="3200" b="1" dirty="0" smtClean="0">
                <a:solidFill>
                  <a:schemeClr val="accent2">
                    <a:lumMod val="75000"/>
                  </a:schemeClr>
                </a:solidFill>
              </a:rPr>
              <a:t>Gene Expression in Plants in Response to Excess Phosphorus and Remediation</a:t>
            </a:r>
            <a:endParaRPr lang="en-US" sz="3200" b="1" dirty="0">
              <a:solidFill>
                <a:schemeClr val="accent2">
                  <a:lumMod val="75000"/>
                </a:schemeClr>
              </a:solidFill>
            </a:endParaRPr>
          </a:p>
        </p:txBody>
      </p:sp>
      <p:graphicFrame>
        <p:nvGraphicFramePr>
          <p:cNvPr id="5" name="Diagram 4"/>
          <p:cNvGraphicFramePr/>
          <p:nvPr>
            <p:extLst>
              <p:ext uri="{D42A27DB-BD31-4B8C-83A1-F6EECF244321}">
                <p14:modId xmlns:p14="http://schemas.microsoft.com/office/powerpoint/2010/main" val="2826499246"/>
              </p:ext>
            </p:extLst>
          </p:nvPr>
        </p:nvGraphicFramePr>
        <p:xfrm>
          <a:off x="457200" y="1542966"/>
          <a:ext cx="8372726" cy="5083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16856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28910"/>
          </a:xfrm>
        </p:spPr>
        <p:txBody>
          <a:bodyPr>
            <a:normAutofit fontScale="90000"/>
          </a:bodyPr>
          <a:lstStyle/>
          <a:p>
            <a:r>
              <a:rPr lang="en-US" b="1" dirty="0" smtClean="0">
                <a:solidFill>
                  <a:schemeClr val="tx2">
                    <a:lumMod val="60000"/>
                    <a:lumOff val="40000"/>
                  </a:schemeClr>
                </a:solidFill>
              </a:rPr>
              <a:t>Phytoremediation of Heavy Metals</a:t>
            </a:r>
            <a:endParaRPr lang="en-US" b="1" dirty="0">
              <a:solidFill>
                <a:schemeClr val="tx2">
                  <a:lumMod val="60000"/>
                  <a:lumOff val="40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31271083"/>
              </p:ext>
            </p:extLst>
          </p:nvPr>
        </p:nvGraphicFramePr>
        <p:xfrm>
          <a:off x="0" y="1228910"/>
          <a:ext cx="9144000" cy="5629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53031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Undergraduate Students</a:t>
            </a:r>
            <a:endParaRPr lang="en-US" dirty="0"/>
          </a:p>
        </p:txBody>
      </p:sp>
      <p:sp>
        <p:nvSpPr>
          <p:cNvPr id="4" name="Content Placeholder 3"/>
          <p:cNvSpPr>
            <a:spLocks noGrp="1"/>
          </p:cNvSpPr>
          <p:nvPr>
            <p:ph sz="half" idx="2"/>
          </p:nvPr>
        </p:nvSpPr>
        <p:spPr>
          <a:xfrm>
            <a:off x="4648201" y="1498601"/>
            <a:ext cx="3566628" cy="3997035"/>
          </a:xfrm>
        </p:spPr>
        <p:txBody>
          <a:bodyPr/>
          <a:lstStyle/>
          <a:p>
            <a:endParaRPr lang="en-US" dirty="0"/>
          </a:p>
        </p:txBody>
      </p:sp>
      <p:pic>
        <p:nvPicPr>
          <p:cNvPr id="5" name="Picture 4" descr="IMG_865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2260" y="1444172"/>
            <a:ext cx="5503719" cy="4127789"/>
          </a:xfrm>
          <a:prstGeom prst="rect">
            <a:avLst/>
          </a:prstGeom>
        </p:spPr>
      </p:pic>
      <p:sp>
        <p:nvSpPr>
          <p:cNvPr id="6" name="TextBox 5"/>
          <p:cNvSpPr txBox="1"/>
          <p:nvPr/>
        </p:nvSpPr>
        <p:spPr>
          <a:xfrm>
            <a:off x="457200" y="5941497"/>
            <a:ext cx="7671503" cy="646331"/>
          </a:xfrm>
          <a:prstGeom prst="rect">
            <a:avLst/>
          </a:prstGeom>
          <a:noFill/>
        </p:spPr>
        <p:txBody>
          <a:bodyPr wrap="none" rtlCol="0">
            <a:spAutoFit/>
          </a:bodyPr>
          <a:lstStyle/>
          <a:p>
            <a:pPr defTabSz="457200"/>
            <a:r>
              <a:rPr lang="en-US" dirty="0" smtClean="0">
                <a:solidFill>
                  <a:prstClr val="black"/>
                </a:solidFill>
              </a:rPr>
              <a:t>Interested in gaining laboratory experience for professional or graduate school?</a:t>
            </a:r>
          </a:p>
          <a:p>
            <a:pPr defTabSz="457200"/>
            <a:r>
              <a:rPr lang="en-US" dirty="0" smtClean="0">
                <a:solidFill>
                  <a:prstClr val="black"/>
                </a:solidFill>
              </a:rPr>
              <a:t>Please contact me (</a:t>
            </a:r>
            <a:r>
              <a:rPr lang="en-US" dirty="0" smtClean="0">
                <a:solidFill>
                  <a:prstClr val="black"/>
                </a:solidFill>
                <a:hlinkClick r:id="rId3"/>
              </a:rPr>
              <a:t>Noah.Ashley@wku.edu</a:t>
            </a:r>
            <a:r>
              <a:rPr lang="en-US" dirty="0" smtClean="0">
                <a:solidFill>
                  <a:prstClr val="black"/>
                </a:solidFill>
              </a:rPr>
              <a:t>) if you are interested!</a:t>
            </a:r>
            <a:endParaRPr lang="en-US" dirty="0">
              <a:solidFill>
                <a:prstClr val="black"/>
              </a:solidFill>
            </a:endParaRPr>
          </a:p>
        </p:txBody>
      </p:sp>
      <p:sp>
        <p:nvSpPr>
          <p:cNvPr id="7" name="TextBox 6"/>
          <p:cNvSpPr txBox="1"/>
          <p:nvPr/>
        </p:nvSpPr>
        <p:spPr>
          <a:xfrm>
            <a:off x="237141" y="948689"/>
            <a:ext cx="2647573" cy="5909311"/>
          </a:xfrm>
          <a:prstGeom prst="rect">
            <a:avLst/>
          </a:prstGeom>
          <a:noFill/>
        </p:spPr>
        <p:txBody>
          <a:bodyPr wrap="square" rtlCol="0">
            <a:spAutoFit/>
          </a:bodyPr>
          <a:lstStyle/>
          <a:p>
            <a:pPr marL="285750" indent="-285750" defTabSz="457200">
              <a:buFontTx/>
              <a:buChar char="-"/>
            </a:pPr>
            <a:r>
              <a:rPr lang="en-US" dirty="0" smtClean="0">
                <a:solidFill>
                  <a:prstClr val="black"/>
                </a:solidFill>
              </a:rPr>
              <a:t>Involvement of undergraduate students is an</a:t>
            </a:r>
            <a:r>
              <a:rPr lang="en-US" b="1" u="sng" dirty="0" smtClean="0">
                <a:solidFill>
                  <a:prstClr val="black"/>
                </a:solidFill>
              </a:rPr>
              <a:t> essential </a:t>
            </a:r>
            <a:r>
              <a:rPr lang="en-US" dirty="0" smtClean="0">
                <a:solidFill>
                  <a:prstClr val="black"/>
                </a:solidFill>
              </a:rPr>
              <a:t>part of my research philosophy!</a:t>
            </a:r>
          </a:p>
          <a:p>
            <a:pPr marL="285750" indent="-285750" defTabSz="457200">
              <a:buFontTx/>
              <a:buChar char="-"/>
            </a:pPr>
            <a:endParaRPr lang="en-US" dirty="0">
              <a:solidFill>
                <a:prstClr val="black"/>
              </a:solidFill>
            </a:endParaRPr>
          </a:p>
          <a:p>
            <a:pPr marL="285750" indent="-285750" defTabSz="457200">
              <a:buFontTx/>
              <a:buChar char="-"/>
            </a:pPr>
            <a:r>
              <a:rPr lang="en-US" dirty="0" smtClean="0">
                <a:solidFill>
                  <a:prstClr val="black"/>
                </a:solidFill>
              </a:rPr>
              <a:t>2012-2013 Lab members</a:t>
            </a:r>
          </a:p>
          <a:p>
            <a:pPr marL="742950" lvl="1" indent="-285750" defTabSz="457200">
              <a:buFontTx/>
              <a:buChar char="-"/>
            </a:pPr>
            <a:r>
              <a:rPr lang="en-US" dirty="0" smtClean="0">
                <a:solidFill>
                  <a:prstClr val="black"/>
                </a:solidFill>
              </a:rPr>
              <a:t>Austin Huff</a:t>
            </a:r>
          </a:p>
          <a:p>
            <a:pPr marL="742950" lvl="1" indent="-285750" defTabSz="457200">
              <a:buFontTx/>
              <a:buChar char="-"/>
            </a:pPr>
            <a:r>
              <a:rPr lang="en-US" dirty="0" err="1" smtClean="0">
                <a:solidFill>
                  <a:prstClr val="black"/>
                </a:solidFill>
              </a:rPr>
              <a:t>Kaley</a:t>
            </a:r>
            <a:r>
              <a:rPr lang="en-US" dirty="0" smtClean="0">
                <a:solidFill>
                  <a:prstClr val="black"/>
                </a:solidFill>
              </a:rPr>
              <a:t> Coffey</a:t>
            </a:r>
          </a:p>
          <a:p>
            <a:pPr marL="742950" lvl="1" indent="-285750" defTabSz="457200">
              <a:buFontTx/>
              <a:buChar char="-"/>
            </a:pPr>
            <a:r>
              <a:rPr lang="en-US" dirty="0" smtClean="0">
                <a:solidFill>
                  <a:prstClr val="black"/>
                </a:solidFill>
              </a:rPr>
              <a:t>Jamie </a:t>
            </a:r>
            <a:r>
              <a:rPr lang="en-US" dirty="0" err="1" smtClean="0">
                <a:solidFill>
                  <a:prstClr val="black"/>
                </a:solidFill>
              </a:rPr>
              <a:t>Doctrow</a:t>
            </a:r>
            <a:endParaRPr lang="en-US" dirty="0" smtClean="0">
              <a:solidFill>
                <a:prstClr val="black"/>
              </a:solidFill>
            </a:endParaRPr>
          </a:p>
          <a:p>
            <a:pPr marL="742950" lvl="1" indent="-285750" defTabSz="457200">
              <a:buFontTx/>
              <a:buChar char="-"/>
            </a:pPr>
            <a:r>
              <a:rPr lang="en-US" dirty="0" err="1" smtClean="0">
                <a:solidFill>
                  <a:prstClr val="black"/>
                </a:solidFill>
              </a:rPr>
              <a:t>Ryne</a:t>
            </a:r>
            <a:r>
              <a:rPr lang="en-US" dirty="0" smtClean="0">
                <a:solidFill>
                  <a:prstClr val="black"/>
                </a:solidFill>
              </a:rPr>
              <a:t> </a:t>
            </a:r>
            <a:r>
              <a:rPr lang="en-US" dirty="0" err="1" smtClean="0">
                <a:solidFill>
                  <a:prstClr val="black"/>
                </a:solidFill>
              </a:rPr>
              <a:t>Armes</a:t>
            </a:r>
            <a:endParaRPr lang="en-US" dirty="0" smtClean="0">
              <a:solidFill>
                <a:prstClr val="black"/>
              </a:solidFill>
            </a:endParaRPr>
          </a:p>
          <a:p>
            <a:pPr marL="742950" lvl="1" indent="-285750" defTabSz="457200">
              <a:buFontTx/>
              <a:buChar char="-"/>
            </a:pPr>
            <a:r>
              <a:rPr lang="en-US" dirty="0" smtClean="0">
                <a:solidFill>
                  <a:prstClr val="black"/>
                </a:solidFill>
              </a:rPr>
              <a:t>Johnny England</a:t>
            </a:r>
          </a:p>
          <a:p>
            <a:pPr marL="742950" lvl="1" indent="-285750" defTabSz="457200">
              <a:buFontTx/>
              <a:buChar char="-"/>
            </a:pPr>
            <a:r>
              <a:rPr lang="en-US" dirty="0" smtClean="0">
                <a:solidFill>
                  <a:prstClr val="black"/>
                </a:solidFill>
              </a:rPr>
              <a:t>David </a:t>
            </a:r>
            <a:r>
              <a:rPr lang="en-US" dirty="0" err="1" smtClean="0">
                <a:solidFill>
                  <a:prstClr val="black"/>
                </a:solidFill>
              </a:rPr>
              <a:t>Sams</a:t>
            </a:r>
            <a:endParaRPr lang="en-US" dirty="0" smtClean="0">
              <a:solidFill>
                <a:prstClr val="black"/>
              </a:solidFill>
            </a:endParaRPr>
          </a:p>
          <a:p>
            <a:pPr marL="742950" lvl="1" indent="-285750" defTabSz="457200">
              <a:buFontTx/>
              <a:buChar char="-"/>
            </a:pPr>
            <a:r>
              <a:rPr lang="en-US" dirty="0" smtClean="0">
                <a:solidFill>
                  <a:prstClr val="black"/>
                </a:solidFill>
              </a:rPr>
              <a:t>Audrey Brown</a:t>
            </a:r>
          </a:p>
          <a:p>
            <a:pPr marL="742950" lvl="1" indent="-285750" defTabSz="457200">
              <a:buFontTx/>
              <a:buChar char="-"/>
            </a:pPr>
            <a:r>
              <a:rPr lang="en-US" dirty="0" smtClean="0">
                <a:solidFill>
                  <a:prstClr val="black"/>
                </a:solidFill>
              </a:rPr>
              <a:t>Dai Le </a:t>
            </a:r>
            <a:r>
              <a:rPr lang="en-US" dirty="0" err="1" smtClean="0">
                <a:solidFill>
                  <a:prstClr val="black"/>
                </a:solidFill>
              </a:rPr>
              <a:t>Hieu</a:t>
            </a:r>
            <a:r>
              <a:rPr lang="en-US" dirty="0" smtClean="0">
                <a:solidFill>
                  <a:prstClr val="black"/>
                </a:solidFill>
              </a:rPr>
              <a:t> Vo</a:t>
            </a:r>
          </a:p>
          <a:p>
            <a:pPr marL="742950" lvl="1" indent="-285750" defTabSz="457200">
              <a:buFontTx/>
              <a:buChar char="-"/>
            </a:pPr>
            <a:r>
              <a:rPr lang="en-US" dirty="0" smtClean="0">
                <a:solidFill>
                  <a:prstClr val="black"/>
                </a:solidFill>
              </a:rPr>
              <a:t>Katelyn Dobson</a:t>
            </a:r>
          </a:p>
          <a:p>
            <a:pPr marL="742950" lvl="1" indent="-285750" defTabSz="457200">
              <a:buFontTx/>
              <a:buChar char="-"/>
            </a:pPr>
            <a:endParaRPr lang="en-US" dirty="0" smtClean="0">
              <a:solidFill>
                <a:prstClr val="black"/>
              </a:solidFill>
            </a:endParaRPr>
          </a:p>
          <a:p>
            <a:pPr marL="742950" lvl="1" indent="-285750" defTabSz="457200">
              <a:buFontTx/>
              <a:buChar char="-"/>
            </a:pPr>
            <a:endParaRPr lang="en-US" dirty="0" smtClean="0">
              <a:solidFill>
                <a:prstClr val="black"/>
              </a:solidFill>
            </a:endParaRPr>
          </a:p>
          <a:p>
            <a:pPr marL="742950" lvl="1" indent="-285750" defTabSz="457200">
              <a:buFontTx/>
              <a:buChar char="-"/>
            </a:pPr>
            <a:endParaRPr lang="en-US" dirty="0" smtClean="0">
              <a:solidFill>
                <a:prstClr val="black"/>
              </a:solidFill>
            </a:endParaRPr>
          </a:p>
          <a:p>
            <a:pPr lvl="1" defTabSz="457200"/>
            <a:endParaRPr lang="en-US" dirty="0" smtClean="0">
              <a:solidFill>
                <a:prstClr val="black"/>
              </a:solidFill>
            </a:endParaRPr>
          </a:p>
        </p:txBody>
      </p:sp>
    </p:spTree>
    <p:extLst>
      <p:ext uri="{BB962C8B-B14F-4D97-AF65-F5344CB8AC3E}">
        <p14:creationId xmlns:p14="http://schemas.microsoft.com/office/powerpoint/2010/main" val="25500297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0420110"/>
              </p:ext>
            </p:extLst>
          </p:nvPr>
        </p:nvGraphicFramePr>
        <p:xfrm>
          <a:off x="0" y="576616"/>
          <a:ext cx="9144000" cy="6281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a:spLocks noGrp="1"/>
          </p:cNvSpPr>
          <p:nvPr>
            <p:ph type="title"/>
          </p:nvPr>
        </p:nvSpPr>
        <p:spPr>
          <a:xfrm>
            <a:off x="457200" y="6527"/>
            <a:ext cx="8229600" cy="769584"/>
          </a:xfrm>
        </p:spPr>
        <p:txBody>
          <a:bodyPr>
            <a:normAutofit fontScale="90000"/>
          </a:bodyPr>
          <a:lstStyle/>
          <a:p>
            <a:r>
              <a:rPr lang="en-US" b="1" dirty="0" smtClean="0">
                <a:solidFill>
                  <a:srgbClr val="008000"/>
                </a:solidFill>
              </a:rPr>
              <a:t/>
            </a:r>
            <a:br>
              <a:rPr lang="en-US" b="1" dirty="0" smtClean="0">
                <a:solidFill>
                  <a:srgbClr val="008000"/>
                </a:solidFill>
              </a:rPr>
            </a:br>
            <a:r>
              <a:rPr lang="en-US" b="1" dirty="0" smtClean="0">
                <a:solidFill>
                  <a:srgbClr val="008000"/>
                </a:solidFill>
              </a:rPr>
              <a:t>Mass Production of Algae for Biofuel</a:t>
            </a:r>
            <a:endParaRPr lang="en-US" b="1" dirty="0">
              <a:solidFill>
                <a:srgbClr val="008000"/>
              </a:solidFill>
            </a:endParaRPr>
          </a:p>
        </p:txBody>
      </p:sp>
    </p:spTree>
    <p:extLst>
      <p:ext uri="{BB962C8B-B14F-4D97-AF65-F5344CB8AC3E}">
        <p14:creationId xmlns:p14="http://schemas.microsoft.com/office/powerpoint/2010/main" val="34790050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4294967295"/>
          </p:nvPr>
        </p:nvSpPr>
        <p:spPr>
          <a:xfrm>
            <a:off x="0" y="152400"/>
            <a:ext cx="3657600" cy="6324600"/>
          </a:xfrm>
        </p:spPr>
        <p:txBody>
          <a:bodyPr>
            <a:normAutofit fontScale="47500" lnSpcReduction="20000"/>
          </a:bodyPr>
          <a:lstStyle/>
          <a:p>
            <a:pPr marL="109728" indent="0" algn="ctr">
              <a:buNone/>
            </a:pPr>
            <a:r>
              <a:rPr lang="en-US" b="1" u="sng" dirty="0" smtClean="0"/>
              <a:t>Bio</a:t>
            </a:r>
          </a:p>
          <a:p>
            <a:r>
              <a:rPr lang="en-US" b="1" dirty="0" smtClean="0"/>
              <a:t>Doctorate of Philosophy</a:t>
            </a:r>
            <a:r>
              <a:rPr lang="en-US" dirty="0" smtClean="0"/>
              <a:t> - Biology (1993).  State University of New York, College of Environmental Science and Forestry, Syracuse, NY.</a:t>
            </a:r>
          </a:p>
          <a:p>
            <a:r>
              <a:rPr lang="en-US" b="1" dirty="0" smtClean="0"/>
              <a:t>M.S.</a:t>
            </a:r>
            <a:r>
              <a:rPr lang="en-US" dirty="0" smtClean="0"/>
              <a:t> - Biology. University of Southern California, Los Angeles, CA.</a:t>
            </a:r>
          </a:p>
          <a:p>
            <a:r>
              <a:rPr lang="en-US" b="1" dirty="0" smtClean="0"/>
              <a:t>B.S. </a:t>
            </a:r>
            <a:r>
              <a:rPr lang="en-US" dirty="0" smtClean="0"/>
              <a:t>- Biology.  College of William and Mary, Williamsburg, VA.</a:t>
            </a:r>
          </a:p>
          <a:p>
            <a:endParaRPr lang="en-US" dirty="0" smtClean="0"/>
          </a:p>
          <a:p>
            <a:pPr marL="109728" indent="0" algn="ctr">
              <a:buNone/>
            </a:pPr>
            <a:r>
              <a:rPr lang="en-US" b="1" u="sng" dirty="0" smtClean="0">
                <a:effectLst/>
              </a:rPr>
              <a:t>Courses</a:t>
            </a:r>
          </a:p>
          <a:p>
            <a:r>
              <a:rPr lang="en-US" dirty="0" smtClean="0"/>
              <a:t>BIOL334 Animal Behavior</a:t>
            </a:r>
          </a:p>
          <a:p>
            <a:r>
              <a:rPr lang="en-US" dirty="0" smtClean="0"/>
              <a:t>BIOL 532 Behavioral Ecology</a:t>
            </a:r>
          </a:p>
          <a:p>
            <a:endParaRPr lang="en-US" dirty="0" smtClean="0"/>
          </a:p>
          <a:p>
            <a:pPr marL="109728" indent="0" algn="ctr">
              <a:buNone/>
            </a:pPr>
            <a:r>
              <a:rPr lang="en-US" b="1" u="sng" dirty="0" smtClean="0">
                <a:effectLst/>
              </a:rPr>
              <a:t>Research</a:t>
            </a:r>
          </a:p>
          <a:p>
            <a:r>
              <a:rPr lang="en-US" b="1" dirty="0" smtClean="0"/>
              <a:t>Communication and social behavior of herbivorous mammals, such as elephants, manatees, beavers and horses</a:t>
            </a:r>
            <a:endParaRPr lang="en-US" dirty="0" smtClean="0"/>
          </a:p>
          <a:p>
            <a:r>
              <a:rPr lang="en-US" dirty="0" smtClean="0"/>
              <a:t>Our research group examines the development of social and reproductive behaviors as well as the mechanisms, especially chemical that mediate these interactions. In recent years, we have taken more of a conservation behavior approach, as we work to reduce human-wildlife conflict by studying the behavioral ecology of these species, specifically their modes of communication, reproductive patterns and social systems. Thus, applications of our research hope to use an understanding of behavior to facilitate positive human-animal interactions.</a:t>
            </a:r>
          </a:p>
          <a:p>
            <a:endParaRPr lang="en-US" dirty="0"/>
          </a:p>
        </p:txBody>
      </p:sp>
      <p:sp>
        <p:nvSpPr>
          <p:cNvPr id="3" name="Content Placeholder 2"/>
          <p:cNvSpPr>
            <a:spLocks noGrp="1"/>
          </p:cNvSpPr>
          <p:nvPr>
            <p:ph idx="4294967295"/>
          </p:nvPr>
        </p:nvSpPr>
        <p:spPr>
          <a:xfrm>
            <a:off x="4032250" y="0"/>
            <a:ext cx="5111750" cy="6126163"/>
          </a:xfrm>
        </p:spPr>
        <p:txBody>
          <a:bodyPr>
            <a:normAutofit/>
          </a:bodyPr>
          <a:lstStyle/>
          <a:p>
            <a:pPr marL="0" indent="0" algn="r">
              <a:buNone/>
            </a:pPr>
            <a:r>
              <a:rPr lang="en-US" sz="3200" b="1" dirty="0" smtClean="0">
                <a:solidFill>
                  <a:schemeClr val="bg1"/>
                </a:solidFill>
              </a:rPr>
              <a:t>Bruce A. Schulte, Ph.D.</a:t>
            </a:r>
            <a:br>
              <a:rPr lang="en-US" sz="3200" b="1" dirty="0" smtClean="0">
                <a:solidFill>
                  <a:schemeClr val="bg1"/>
                </a:solidFill>
              </a:rPr>
            </a:br>
            <a:r>
              <a:rPr lang="en-US" sz="3200" b="1" dirty="0" smtClean="0">
                <a:solidFill>
                  <a:schemeClr val="bg1"/>
                </a:solidFill>
              </a:rPr>
              <a:t>SUNY-ESF</a:t>
            </a:r>
            <a:br>
              <a:rPr lang="en-US" sz="3200" b="1" dirty="0" smtClean="0">
                <a:solidFill>
                  <a:schemeClr val="bg1"/>
                </a:solidFill>
              </a:rPr>
            </a:br>
            <a:r>
              <a:rPr lang="en-US" sz="3200" b="1" dirty="0" smtClean="0">
                <a:solidFill>
                  <a:schemeClr val="bg1"/>
                </a:solidFill>
              </a:rPr>
              <a:t>Dept. Head of Biology</a:t>
            </a:r>
            <a:endParaRPr lang="en-US" sz="3200" b="1" dirty="0">
              <a:solidFill>
                <a:schemeClr val="bg1"/>
              </a:solidFill>
            </a:endParaRPr>
          </a:p>
        </p:txBody>
      </p:sp>
      <p:pic>
        <p:nvPicPr>
          <p:cNvPr id="27650" name="Picture 2"/>
          <p:cNvPicPr>
            <a:picLocks noChangeAspect="1" noChangeArrowheads="1"/>
          </p:cNvPicPr>
          <p:nvPr/>
        </p:nvPicPr>
        <p:blipFill>
          <a:blip r:embed="rId2" cstate="print"/>
          <a:srcRect/>
          <a:stretch>
            <a:fillRect/>
          </a:stretch>
        </p:blipFill>
        <p:spPr bwMode="auto">
          <a:xfrm>
            <a:off x="5134171" y="2133600"/>
            <a:ext cx="2381250" cy="3000375"/>
          </a:xfrm>
          <a:prstGeom prst="rect">
            <a:avLst/>
          </a:prstGeom>
          <a:noFill/>
          <a:ln w="9525">
            <a:noFill/>
            <a:miter lim="800000"/>
            <a:headEnd/>
            <a:tailEnd/>
          </a:ln>
        </p:spPr>
      </p:pic>
      <p:pic>
        <p:nvPicPr>
          <p:cNvPr id="5" name="Picture 4" descr="UvimbeGrpPA160013"/>
          <p:cNvPicPr>
            <a:picLocks noChangeAspect="1" noChangeArrowheads="1"/>
          </p:cNvPicPr>
          <p:nvPr/>
        </p:nvPicPr>
        <p:blipFill>
          <a:blip r:embed="rId3" cstate="print"/>
          <a:srcRect/>
          <a:stretch>
            <a:fillRect/>
          </a:stretch>
        </p:blipFill>
        <p:spPr bwMode="auto">
          <a:xfrm>
            <a:off x="7467600" y="5588666"/>
            <a:ext cx="1676400" cy="1255047"/>
          </a:xfrm>
          <a:prstGeom prst="rect">
            <a:avLst/>
          </a:prstGeom>
          <a:noFill/>
          <a:ln w="9525">
            <a:noFill/>
            <a:miter lim="800000"/>
            <a:headEnd/>
            <a:tailEnd/>
          </a:ln>
        </p:spPr>
      </p:pic>
      <p:pic>
        <p:nvPicPr>
          <p:cNvPr id="6" name="Picture 7" descr="beavergroom2"/>
          <p:cNvPicPr>
            <a:picLocks noChangeAspect="1" noChangeArrowheads="1"/>
          </p:cNvPicPr>
          <p:nvPr/>
        </p:nvPicPr>
        <p:blipFill>
          <a:blip r:embed="rId4" cstate="print"/>
          <a:srcRect/>
          <a:stretch>
            <a:fillRect/>
          </a:stretch>
        </p:blipFill>
        <p:spPr bwMode="auto">
          <a:xfrm>
            <a:off x="5334000" y="5638800"/>
            <a:ext cx="1625600" cy="1219200"/>
          </a:xfrm>
          <a:prstGeom prst="rect">
            <a:avLst/>
          </a:prstGeom>
          <a:noFill/>
          <a:ln w="9525">
            <a:noFill/>
            <a:miter lim="800000"/>
            <a:headEnd/>
            <a:tailEnd/>
          </a:ln>
        </p:spPr>
      </p:pic>
      <p:pic>
        <p:nvPicPr>
          <p:cNvPr id="7" name="Picture 9" descr="TNRide92"/>
          <p:cNvPicPr>
            <a:picLocks noChangeAspect="1" noChangeArrowheads="1"/>
          </p:cNvPicPr>
          <p:nvPr/>
        </p:nvPicPr>
        <p:blipFill>
          <a:blip r:embed="rId5" cstate="print"/>
          <a:srcRect l="29999" t="32222" r="35001" b="17778"/>
          <a:stretch>
            <a:fillRect/>
          </a:stretch>
        </p:blipFill>
        <p:spPr bwMode="auto">
          <a:xfrm>
            <a:off x="7721600" y="1828800"/>
            <a:ext cx="1422400" cy="1524000"/>
          </a:xfrm>
          <a:prstGeom prst="rect">
            <a:avLst/>
          </a:prstGeom>
          <a:noFill/>
          <a:ln w="9525">
            <a:noFill/>
            <a:miter lim="800000"/>
            <a:headEnd/>
            <a:tailEnd/>
          </a:ln>
        </p:spPr>
      </p:pic>
      <p:pic>
        <p:nvPicPr>
          <p:cNvPr id="8" name="Picture 6" descr="File0003mannose"/>
          <p:cNvPicPr>
            <a:picLocks noChangeAspect="1" noChangeArrowheads="1"/>
          </p:cNvPicPr>
          <p:nvPr/>
        </p:nvPicPr>
        <p:blipFill>
          <a:blip r:embed="rId6" cstate="print"/>
          <a:srcRect/>
          <a:stretch>
            <a:fillRect/>
          </a:stretch>
        </p:blipFill>
        <p:spPr bwMode="auto">
          <a:xfrm>
            <a:off x="7696246" y="3810000"/>
            <a:ext cx="1447754" cy="990600"/>
          </a:xfrm>
          <a:prstGeom prst="rect">
            <a:avLst/>
          </a:prstGeom>
          <a:noFill/>
          <a:ln w="9525">
            <a:noFill/>
            <a:miter lim="800000"/>
            <a:headEnd/>
            <a:tailEnd/>
          </a:ln>
        </p:spPr>
      </p:pic>
    </p:spTree>
    <p:extLst>
      <p:ext uri="{BB962C8B-B14F-4D97-AF65-F5344CB8AC3E}">
        <p14:creationId xmlns:p14="http://schemas.microsoft.com/office/powerpoint/2010/main" val="22263023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31423"/>
            <a:ext cx="8229600" cy="959177"/>
          </a:xfrm>
        </p:spPr>
        <p:txBody>
          <a:bodyPr/>
          <a:lstStyle/>
          <a:p>
            <a:r>
              <a:rPr lang="en-US" dirty="0" smtClean="0"/>
              <a:t>Research by Dr. Schulte</a:t>
            </a:r>
            <a:endParaRPr lang="en-US" dirty="0"/>
          </a:p>
        </p:txBody>
      </p:sp>
      <p:pic>
        <p:nvPicPr>
          <p:cNvPr id="8" name="Content Placeholder 7" descr="Westwind Mare Livermore Leslie 01.JPG"/>
          <p:cNvPicPr>
            <a:picLocks noGrp="1" noChangeAspect="1"/>
          </p:cNvPicPr>
          <p:nvPr>
            <p:ph sz="half" idx="4294967295"/>
          </p:nvPr>
        </p:nvPicPr>
        <p:blipFill>
          <a:blip r:embed="rId2" cstate="print"/>
          <a:stretch>
            <a:fillRect/>
          </a:stretch>
        </p:blipFill>
        <p:spPr>
          <a:xfrm>
            <a:off x="10998" y="1371600"/>
            <a:ext cx="3810000" cy="2857500"/>
          </a:xfrm>
        </p:spPr>
      </p:pic>
      <p:pic>
        <p:nvPicPr>
          <p:cNvPr id="9" name="Content Placeholder 8" descr="Master's Research 557.jpg"/>
          <p:cNvPicPr>
            <a:picLocks noGrp="1" noChangeAspect="1"/>
          </p:cNvPicPr>
          <p:nvPr>
            <p:ph sz="half" idx="4294967295"/>
          </p:nvPr>
        </p:nvPicPr>
        <p:blipFill>
          <a:blip r:embed="rId3" cstate="print"/>
          <a:stretch>
            <a:fillRect/>
          </a:stretch>
        </p:blipFill>
        <p:spPr>
          <a:xfrm>
            <a:off x="5105400" y="1295400"/>
            <a:ext cx="4038600" cy="2692400"/>
          </a:xfrm>
        </p:spPr>
      </p:pic>
      <p:pic>
        <p:nvPicPr>
          <p:cNvPr id="10" name="Content Placeholder 4" descr="Master's Research 907.jpg"/>
          <p:cNvPicPr>
            <a:picLocks noChangeAspect="1"/>
          </p:cNvPicPr>
          <p:nvPr/>
        </p:nvPicPr>
        <p:blipFill>
          <a:blip r:embed="rId4" cstate="print"/>
          <a:stretch>
            <a:fillRect/>
          </a:stretch>
        </p:blipFill>
        <p:spPr>
          <a:xfrm>
            <a:off x="4648200" y="4038600"/>
            <a:ext cx="4038600" cy="2692400"/>
          </a:xfrm>
          <a:prstGeom prst="rect">
            <a:avLst/>
          </a:prstGeom>
        </p:spPr>
      </p:pic>
      <p:sp>
        <p:nvSpPr>
          <p:cNvPr id="11" name="TextBox 10"/>
          <p:cNvSpPr txBox="1"/>
          <p:nvPr/>
        </p:nvSpPr>
        <p:spPr>
          <a:xfrm>
            <a:off x="304800" y="849868"/>
            <a:ext cx="4372544" cy="369332"/>
          </a:xfrm>
          <a:prstGeom prst="rect">
            <a:avLst/>
          </a:prstGeom>
          <a:noFill/>
        </p:spPr>
        <p:txBody>
          <a:bodyPr wrap="none" rtlCol="0">
            <a:spAutoFit/>
          </a:bodyPr>
          <a:lstStyle/>
          <a:p>
            <a:r>
              <a:rPr lang="en-US" dirty="0" smtClean="0"/>
              <a:t>Communication, leadership and personality  </a:t>
            </a:r>
            <a:endParaRPr lang="en-US" dirty="0"/>
          </a:p>
        </p:txBody>
      </p:sp>
      <p:sp>
        <p:nvSpPr>
          <p:cNvPr id="12" name="TextBox 11"/>
          <p:cNvSpPr txBox="1"/>
          <p:nvPr/>
        </p:nvSpPr>
        <p:spPr>
          <a:xfrm>
            <a:off x="1905000" y="5814825"/>
            <a:ext cx="3048000" cy="646331"/>
          </a:xfrm>
          <a:prstGeom prst="rect">
            <a:avLst/>
          </a:prstGeom>
          <a:noFill/>
        </p:spPr>
        <p:txBody>
          <a:bodyPr wrap="square" rtlCol="0">
            <a:spAutoFit/>
          </a:bodyPr>
          <a:lstStyle/>
          <a:p>
            <a:r>
              <a:rPr lang="en-US" dirty="0" smtClean="0"/>
              <a:t>Human-elephant and Human-wildlife conflict</a:t>
            </a:r>
            <a:endParaRPr lang="en-US" dirty="0"/>
          </a:p>
        </p:txBody>
      </p:sp>
      <p:pic>
        <p:nvPicPr>
          <p:cNvPr id="14" name="Picture 185" descr="DSCN0823"/>
          <p:cNvPicPr>
            <a:picLocks noChangeAspect="1" noChangeArrowheads="1"/>
          </p:cNvPicPr>
          <p:nvPr/>
        </p:nvPicPr>
        <p:blipFill>
          <a:blip r:embed="rId5" cstate="print"/>
          <a:srcRect l="12177" t="6863" r="10028" b="15686"/>
          <a:stretch>
            <a:fillRect/>
          </a:stretch>
        </p:blipFill>
        <p:spPr bwMode="auto">
          <a:xfrm>
            <a:off x="421064" y="4595625"/>
            <a:ext cx="1780589" cy="1295400"/>
          </a:xfrm>
          <a:prstGeom prst="rect">
            <a:avLst/>
          </a:prstGeom>
          <a:noFill/>
          <a:ln w="9525">
            <a:noFill/>
            <a:miter lim="800000"/>
            <a:headEnd/>
            <a:tailEnd/>
          </a:ln>
        </p:spPr>
      </p:pic>
      <p:pic>
        <p:nvPicPr>
          <p:cNvPr id="17" name="Picture 186" descr="DSCN0852"/>
          <p:cNvPicPr>
            <a:picLocks noChangeAspect="1" noChangeArrowheads="1"/>
          </p:cNvPicPr>
          <p:nvPr/>
        </p:nvPicPr>
        <p:blipFill>
          <a:blip r:embed="rId6" cstate="print"/>
          <a:srcRect l="9274" t="16730" b="4921"/>
          <a:stretch>
            <a:fillRect/>
          </a:stretch>
        </p:blipFill>
        <p:spPr bwMode="auto">
          <a:xfrm>
            <a:off x="2432120" y="4671825"/>
            <a:ext cx="1825769" cy="1143000"/>
          </a:xfrm>
          <a:prstGeom prst="rect">
            <a:avLst/>
          </a:prstGeom>
          <a:noFill/>
          <a:ln w="9525">
            <a:noFill/>
            <a:miter lim="800000"/>
            <a:headEnd/>
            <a:tailEnd/>
          </a:ln>
        </p:spPr>
      </p:pic>
      <p:sp>
        <p:nvSpPr>
          <p:cNvPr id="19" name="TextBox 18"/>
          <p:cNvSpPr txBox="1"/>
          <p:nvPr/>
        </p:nvSpPr>
        <p:spPr>
          <a:xfrm>
            <a:off x="0" y="4243518"/>
            <a:ext cx="4107215" cy="369332"/>
          </a:xfrm>
          <a:prstGeom prst="rect">
            <a:avLst/>
          </a:prstGeom>
          <a:noFill/>
        </p:spPr>
        <p:txBody>
          <a:bodyPr wrap="none" rtlCol="0">
            <a:spAutoFit/>
          </a:bodyPr>
          <a:lstStyle/>
          <a:p>
            <a:r>
              <a:rPr lang="en-US" dirty="0" smtClean="0"/>
              <a:t>Handedness, </a:t>
            </a:r>
            <a:r>
              <a:rPr lang="en-US" dirty="0" err="1" smtClean="0"/>
              <a:t>trichoglyphs</a:t>
            </a:r>
            <a:r>
              <a:rPr lang="en-US" dirty="0" smtClean="0"/>
              <a:t> and dominance</a:t>
            </a:r>
            <a:endParaRPr lang="en-US" dirty="0"/>
          </a:p>
        </p:txBody>
      </p:sp>
      <p:pic>
        <p:nvPicPr>
          <p:cNvPr id="20" name="Picture 6" descr="AfrElephChemSktch"/>
          <p:cNvPicPr>
            <a:picLocks noChangeAspect="1" noChangeArrowheads="1"/>
          </p:cNvPicPr>
          <p:nvPr/>
        </p:nvPicPr>
        <p:blipFill>
          <a:blip r:embed="rId7" cstate="print"/>
          <a:srcRect l="1549"/>
          <a:stretch>
            <a:fillRect/>
          </a:stretch>
        </p:blipFill>
        <p:spPr bwMode="auto">
          <a:xfrm flipH="1">
            <a:off x="397497" y="1187777"/>
            <a:ext cx="2773142" cy="10668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fontScale="90000"/>
          </a:bodyPr>
          <a:lstStyle/>
          <a:p>
            <a:r>
              <a:rPr lang="en-US" dirty="0" smtClean="0"/>
              <a:t>Graduate Research with Dr. Schulte</a:t>
            </a:r>
            <a:endParaRPr lang="en-US" dirty="0"/>
          </a:p>
        </p:txBody>
      </p:sp>
      <p:sp>
        <p:nvSpPr>
          <p:cNvPr id="3" name="Content Placeholder 2"/>
          <p:cNvSpPr>
            <a:spLocks noGrp="1"/>
          </p:cNvSpPr>
          <p:nvPr>
            <p:ph sz="half" idx="4294967295"/>
          </p:nvPr>
        </p:nvSpPr>
        <p:spPr>
          <a:xfrm>
            <a:off x="0" y="1600200"/>
            <a:ext cx="4267200" cy="4525963"/>
          </a:xfrm>
        </p:spPr>
        <p:txBody>
          <a:bodyPr>
            <a:normAutofit/>
          </a:bodyPr>
          <a:lstStyle/>
          <a:p>
            <a:r>
              <a:rPr lang="en-US" dirty="0" smtClean="0"/>
              <a:t>MS Thesis Students WKU</a:t>
            </a:r>
          </a:p>
          <a:p>
            <a:pPr lvl="1"/>
            <a:r>
              <a:rPr lang="en-US" dirty="0" smtClean="0"/>
              <a:t>Felton, </a:t>
            </a:r>
            <a:r>
              <a:rPr lang="en-US" dirty="0" err="1" smtClean="0"/>
              <a:t>Shilo</a:t>
            </a:r>
            <a:endParaRPr lang="en-US" dirty="0" smtClean="0"/>
          </a:p>
          <a:p>
            <a:pPr lvl="1"/>
            <a:r>
              <a:rPr lang="en-US" dirty="0" smtClean="0"/>
              <a:t>Hook, Margaret</a:t>
            </a:r>
          </a:p>
          <a:p>
            <a:pPr lvl="1"/>
            <a:r>
              <a:rPr lang="en-US" dirty="0" smtClean="0"/>
              <a:t>McIntire, Emily</a:t>
            </a:r>
          </a:p>
          <a:p>
            <a:pPr lvl="1"/>
            <a:r>
              <a:rPr lang="en-US" dirty="0" err="1" smtClean="0"/>
              <a:t>Sinderbrand</a:t>
            </a:r>
            <a:r>
              <a:rPr lang="en-US" dirty="0" smtClean="0"/>
              <a:t>, </a:t>
            </a:r>
            <a:r>
              <a:rPr lang="en-US" dirty="0" err="1" smtClean="0"/>
              <a:t>Carly</a:t>
            </a:r>
            <a:r>
              <a:rPr lang="en-US" dirty="0" smtClean="0"/>
              <a:t> (MS 2011)</a:t>
            </a:r>
          </a:p>
          <a:p>
            <a:pPr lvl="1"/>
            <a:r>
              <a:rPr lang="en-US" dirty="0" err="1" smtClean="0"/>
              <a:t>Wisniewska</a:t>
            </a:r>
            <a:r>
              <a:rPr lang="en-US" dirty="0" smtClean="0"/>
              <a:t>, </a:t>
            </a:r>
            <a:r>
              <a:rPr lang="en-US" dirty="0" err="1" smtClean="0"/>
              <a:t>Malgorzara</a:t>
            </a:r>
            <a:endParaRPr lang="en-US" dirty="0" smtClean="0"/>
          </a:p>
          <a:p>
            <a:r>
              <a:rPr lang="en-US" dirty="0" smtClean="0"/>
              <a:t>Non-Thesis</a:t>
            </a:r>
          </a:p>
          <a:p>
            <a:pPr lvl="1"/>
            <a:r>
              <a:rPr lang="en-US" dirty="0" err="1" smtClean="0"/>
              <a:t>Maney</a:t>
            </a:r>
            <a:r>
              <a:rPr lang="en-US" dirty="0" smtClean="0"/>
              <a:t>, Krista</a:t>
            </a:r>
          </a:p>
          <a:p>
            <a:pPr lvl="1"/>
            <a:r>
              <a:rPr lang="en-US" dirty="0" smtClean="0"/>
              <a:t>Polk, Jessica</a:t>
            </a:r>
          </a:p>
        </p:txBody>
      </p:sp>
      <p:pic>
        <p:nvPicPr>
          <p:cNvPr id="11" name="Content Placeholder 10"/>
          <p:cNvPicPr>
            <a:picLocks noGrp="1" noChangeAspect="1"/>
          </p:cNvPicPr>
          <p:nvPr>
            <p:ph sz="half" idx="4294967295"/>
          </p:nvPr>
        </p:nvPicPr>
        <p:blipFill>
          <a:blip r:embed="rId2" cstate="print"/>
          <a:stretch>
            <a:fillRect/>
          </a:stretch>
        </p:blipFill>
        <p:spPr>
          <a:xfrm>
            <a:off x="7243340" y="1713131"/>
            <a:ext cx="1790700" cy="2387600"/>
          </a:xfrm>
          <a:prstGeom prst="rect">
            <a:avLst/>
          </a:prstGeom>
          <a:ln>
            <a:solidFill>
              <a:schemeClr val="tx1"/>
            </a:solidFill>
          </a:ln>
        </p:spPr>
      </p:pic>
      <p:pic>
        <p:nvPicPr>
          <p:cNvPr id="5" name="Content Placeholder 5" descr="Research Team 02.JPG"/>
          <p:cNvPicPr>
            <a:picLocks noChangeAspect="1"/>
          </p:cNvPicPr>
          <p:nvPr/>
        </p:nvPicPr>
        <p:blipFill>
          <a:blip r:embed="rId3" cstate="print"/>
          <a:stretch>
            <a:fillRect/>
          </a:stretch>
        </p:blipFill>
        <p:spPr>
          <a:xfrm>
            <a:off x="5105400" y="4582520"/>
            <a:ext cx="4038600" cy="2275480"/>
          </a:xfrm>
          <a:prstGeom prst="rect">
            <a:avLst/>
          </a:prstGeom>
        </p:spPr>
      </p:pic>
      <p:sp>
        <p:nvSpPr>
          <p:cNvPr id="7" name="TextBox 6"/>
          <p:cNvSpPr txBox="1"/>
          <p:nvPr/>
        </p:nvSpPr>
        <p:spPr>
          <a:xfrm>
            <a:off x="4221798" y="2862357"/>
            <a:ext cx="2441820" cy="646331"/>
          </a:xfrm>
          <a:prstGeom prst="rect">
            <a:avLst/>
          </a:prstGeom>
          <a:noFill/>
        </p:spPr>
        <p:txBody>
          <a:bodyPr wrap="square" rtlCol="0">
            <a:spAutoFit/>
          </a:bodyPr>
          <a:lstStyle/>
          <a:p>
            <a:r>
              <a:rPr lang="en-US" dirty="0" smtClean="0"/>
              <a:t>Maggie and Maggie at World Cup, South Africa</a:t>
            </a:r>
            <a:endParaRPr lang="en-US" dirty="0"/>
          </a:p>
        </p:txBody>
      </p:sp>
      <p:sp>
        <p:nvSpPr>
          <p:cNvPr id="8" name="TextBox 7"/>
          <p:cNvSpPr txBox="1"/>
          <p:nvPr/>
        </p:nvSpPr>
        <p:spPr>
          <a:xfrm>
            <a:off x="3733800" y="5120095"/>
            <a:ext cx="1371600" cy="1200329"/>
          </a:xfrm>
          <a:prstGeom prst="rect">
            <a:avLst/>
          </a:prstGeom>
          <a:noFill/>
        </p:spPr>
        <p:txBody>
          <a:bodyPr wrap="square" rtlCol="0">
            <a:spAutoFit/>
          </a:bodyPr>
          <a:lstStyle/>
          <a:p>
            <a:pPr algn="ctr"/>
            <a:r>
              <a:rPr lang="en-US" dirty="0" smtClean="0"/>
              <a:t>Molly and </a:t>
            </a:r>
            <a:r>
              <a:rPr lang="en-US" dirty="0" err="1" smtClean="0"/>
              <a:t>Shilo</a:t>
            </a:r>
            <a:r>
              <a:rPr lang="en-US" dirty="0" smtClean="0"/>
              <a:t> in </a:t>
            </a:r>
            <a:r>
              <a:rPr lang="en-US" dirty="0" err="1" smtClean="0"/>
              <a:t>Balule</a:t>
            </a:r>
            <a:r>
              <a:rPr lang="en-US" dirty="0" smtClean="0"/>
              <a:t>, South Africa</a:t>
            </a:r>
            <a:endParaRPr lang="en-US" dirty="0"/>
          </a:p>
        </p:txBody>
      </p:sp>
      <p:pic>
        <p:nvPicPr>
          <p:cNvPr id="10" name="Content Placeholder 8" descr="P1010802.JPG"/>
          <p:cNvPicPr>
            <a:picLocks noChangeAspect="1"/>
          </p:cNvPicPr>
          <p:nvPr/>
        </p:nvPicPr>
        <p:blipFill>
          <a:blip r:embed="rId4" cstate="print"/>
          <a:stretch>
            <a:fillRect/>
          </a:stretch>
        </p:blipFill>
        <p:spPr>
          <a:xfrm>
            <a:off x="4278012" y="1115314"/>
            <a:ext cx="2329392" cy="1747044"/>
          </a:xfrm>
          <a:prstGeom prst="rect">
            <a:avLst/>
          </a:prstGeom>
        </p:spPr>
      </p:pic>
      <p:sp>
        <p:nvSpPr>
          <p:cNvPr id="12" name="TextBox 11"/>
          <p:cNvSpPr txBox="1"/>
          <p:nvPr/>
        </p:nvSpPr>
        <p:spPr>
          <a:xfrm>
            <a:off x="6573625" y="1099412"/>
            <a:ext cx="2667000" cy="646331"/>
          </a:xfrm>
          <a:prstGeom prst="rect">
            <a:avLst/>
          </a:prstGeom>
          <a:noFill/>
        </p:spPr>
        <p:txBody>
          <a:bodyPr wrap="square" rtlCol="0">
            <a:spAutoFit/>
          </a:bodyPr>
          <a:lstStyle/>
          <a:p>
            <a:r>
              <a:rPr lang="en-US" dirty="0" err="1" smtClean="0"/>
              <a:t>Carly</a:t>
            </a:r>
            <a:r>
              <a:rPr lang="en-US" dirty="0" smtClean="0"/>
              <a:t> and horse friend</a:t>
            </a:r>
          </a:p>
          <a:p>
            <a:pPr algn="ctr"/>
            <a:r>
              <a:rPr lang="en-US" dirty="0" smtClean="0"/>
              <a:t>Bowling Green, KY</a:t>
            </a:r>
            <a:endParaRPr lang="en-US" dirty="0"/>
          </a:p>
        </p:txBody>
      </p:sp>
      <p:pic>
        <p:nvPicPr>
          <p:cNvPr id="13" name="Content Placeholder 10" descr="DSCN2010.JPG"/>
          <p:cNvPicPr>
            <a:picLocks noChangeAspect="1"/>
          </p:cNvPicPr>
          <p:nvPr/>
        </p:nvPicPr>
        <p:blipFill>
          <a:blip r:embed="rId5" cstate="print"/>
          <a:srcRect l="28302" t="28118" r="16981" b="21567"/>
          <a:stretch>
            <a:fillRect/>
          </a:stretch>
        </p:blipFill>
        <p:spPr>
          <a:xfrm>
            <a:off x="5762920" y="3641889"/>
            <a:ext cx="1219200" cy="840828"/>
          </a:xfrm>
          <a:prstGeom prst="rect">
            <a:avLst/>
          </a:prstGeom>
        </p:spPr>
      </p:pic>
    </p:spTree>
    <p:extLst>
      <p:ext uri="{BB962C8B-B14F-4D97-AF65-F5344CB8AC3E}">
        <p14:creationId xmlns:p14="http://schemas.microsoft.com/office/powerpoint/2010/main" val="355621660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Autofit/>
          </a:bodyPr>
          <a:lstStyle/>
          <a:p>
            <a:r>
              <a:rPr lang="en-US" sz="3600" dirty="0" smtClean="0"/>
              <a:t>Undergraduate Research with Dr. Schulte</a:t>
            </a:r>
            <a:endParaRPr lang="en-US" sz="3600" dirty="0"/>
          </a:p>
        </p:txBody>
      </p:sp>
      <p:sp>
        <p:nvSpPr>
          <p:cNvPr id="4" name="Content Placeholder 3"/>
          <p:cNvSpPr>
            <a:spLocks noGrp="1"/>
          </p:cNvSpPr>
          <p:nvPr>
            <p:ph sz="half" idx="4294967295"/>
          </p:nvPr>
        </p:nvSpPr>
        <p:spPr>
          <a:xfrm>
            <a:off x="0" y="1600200"/>
            <a:ext cx="4419600" cy="4525963"/>
          </a:xfrm>
        </p:spPr>
        <p:txBody>
          <a:bodyPr/>
          <a:lstStyle/>
          <a:p>
            <a:r>
              <a:rPr lang="en-US" dirty="0" smtClean="0"/>
              <a:t>Opportunities exist for undergraduates to work with graduate students locally and abroad</a:t>
            </a:r>
          </a:p>
          <a:p>
            <a:r>
              <a:rPr lang="en-US" dirty="0" smtClean="0"/>
              <a:t>Research also can be conducted independently under tutelage of Dr. Schulte</a:t>
            </a:r>
            <a:endParaRPr lang="en-US" dirty="0"/>
          </a:p>
        </p:txBody>
      </p:sp>
      <p:pic>
        <p:nvPicPr>
          <p:cNvPr id="7" name="Content Placeholder 6" descr="Westwind Mare 3 whilte feet 02.JPG"/>
          <p:cNvPicPr>
            <a:picLocks noGrp="1" noChangeAspect="1"/>
          </p:cNvPicPr>
          <p:nvPr>
            <p:ph sz="half" idx="4294967295"/>
          </p:nvPr>
        </p:nvPicPr>
        <p:blipFill>
          <a:blip r:embed="rId2" cstate="print"/>
          <a:stretch>
            <a:fillRect/>
          </a:stretch>
        </p:blipFill>
        <p:spPr>
          <a:xfrm>
            <a:off x="5105400" y="3657600"/>
            <a:ext cx="4038600" cy="3028950"/>
          </a:xfrm>
        </p:spPr>
      </p:pic>
      <p:pic>
        <p:nvPicPr>
          <p:cNvPr id="6" name="Content Placeholder 12" descr="DSCN1120.JPG"/>
          <p:cNvPicPr>
            <a:picLocks noChangeAspect="1"/>
          </p:cNvPicPr>
          <p:nvPr/>
        </p:nvPicPr>
        <p:blipFill>
          <a:blip r:embed="rId3" cstate="print"/>
          <a:stretch>
            <a:fillRect/>
          </a:stretch>
        </p:blipFill>
        <p:spPr>
          <a:xfrm>
            <a:off x="4876800" y="1219200"/>
            <a:ext cx="3124200" cy="2343150"/>
          </a:xfrm>
          <a:prstGeom prst="rect">
            <a:avLst/>
          </a:prstGeom>
        </p:spPr>
      </p:pic>
    </p:spTree>
    <p:extLst>
      <p:ext uri="{BB962C8B-B14F-4D97-AF65-F5344CB8AC3E}">
        <p14:creationId xmlns:p14="http://schemas.microsoft.com/office/powerpoint/2010/main" val="262962396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85000" lnSpcReduction="20000"/>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109728" indent="0" algn="ctr">
              <a:buNone/>
            </a:pPr>
            <a:r>
              <a:rPr lang="en-US" b="1" u="sng" dirty="0"/>
              <a:t>Bio</a:t>
            </a:r>
          </a:p>
          <a:p>
            <a:r>
              <a:rPr lang="en-US" b="1" dirty="0"/>
              <a:t>Ph.D.</a:t>
            </a:r>
            <a:r>
              <a:rPr lang="en-US" dirty="0"/>
              <a:t> – University of </a:t>
            </a:r>
            <a:r>
              <a:rPr lang="en-US" dirty="0" smtClean="0"/>
              <a:t>Bihar</a:t>
            </a:r>
          </a:p>
          <a:p>
            <a:r>
              <a:rPr lang="en-US" dirty="0"/>
              <a:t>MS - Patna University</a:t>
            </a:r>
          </a:p>
          <a:p>
            <a:r>
              <a:rPr lang="en-US" dirty="0"/>
              <a:t>BS Honors - Patna University</a:t>
            </a:r>
          </a:p>
          <a:p>
            <a:pPr marL="109728" indent="0">
              <a:buNone/>
            </a:pPr>
            <a:endParaRPr lang="en-US" dirty="0"/>
          </a:p>
          <a:p>
            <a:pPr marL="0" indent="0" algn="ctr">
              <a:buNone/>
            </a:pPr>
            <a:endParaRPr lang="en-US" dirty="0"/>
          </a:p>
        </p:txBody>
      </p:sp>
      <p:sp>
        <p:nvSpPr>
          <p:cNvPr id="4" name="Text Placeholder 3"/>
          <p:cNvSpPr>
            <a:spLocks noGrp="1"/>
          </p:cNvSpPr>
          <p:nvPr>
            <p:ph sz="half" idx="2"/>
          </p:nvPr>
        </p:nvSpPr>
        <p:spPr/>
        <p:txBody>
          <a:bodyPr>
            <a:normAutofit fontScale="85000" lnSpcReduction="20000"/>
          </a:bodyPr>
          <a:lstStyle/>
          <a:p>
            <a:endParaRPr lang="en-US" dirty="0" smtClean="0"/>
          </a:p>
          <a:p>
            <a:pPr marL="109728" indent="0" algn="ctr">
              <a:buNone/>
            </a:pPr>
            <a:r>
              <a:rPr lang="en-US" b="1" u="sng" dirty="0" smtClean="0">
                <a:effectLst/>
              </a:rPr>
              <a:t>Courses</a:t>
            </a:r>
          </a:p>
          <a:p>
            <a:r>
              <a:rPr lang="en-US" dirty="0" smtClean="0"/>
              <a:t>BIOL 113 General Biology</a:t>
            </a:r>
          </a:p>
          <a:p>
            <a:r>
              <a:rPr lang="en-US" dirty="0" smtClean="0"/>
              <a:t>BIOL 207/208 General Microbiology</a:t>
            </a:r>
          </a:p>
          <a:p>
            <a:r>
              <a:rPr lang="en-US" dirty="0" smtClean="0"/>
              <a:t>BIOL 490 Plants as Alternate Therapeutics 490</a:t>
            </a:r>
          </a:p>
          <a:p>
            <a:endParaRPr lang="en-US" dirty="0" smtClean="0"/>
          </a:p>
          <a:p>
            <a:pPr marL="109728" indent="0" algn="ctr">
              <a:buNone/>
            </a:pPr>
            <a:r>
              <a:rPr lang="en-US" b="1" u="sng" dirty="0" smtClean="0">
                <a:effectLst/>
              </a:rPr>
              <a:t>Research</a:t>
            </a:r>
          </a:p>
          <a:p>
            <a:r>
              <a:rPr lang="en-US" dirty="0" smtClean="0"/>
              <a:t>Uptake Physiology and Plant Biotechnology</a:t>
            </a:r>
            <a:endParaRPr lang="en-US" dirty="0"/>
          </a:p>
        </p:txBody>
      </p:sp>
      <p:sp>
        <p:nvSpPr>
          <p:cNvPr id="2" name="Title 1"/>
          <p:cNvSpPr>
            <a:spLocks noGrp="1"/>
          </p:cNvSpPr>
          <p:nvPr>
            <p:ph type="title"/>
          </p:nvPr>
        </p:nvSpPr>
        <p:spPr/>
        <p:txBody>
          <a:bodyPr>
            <a:normAutofit fontScale="90000"/>
          </a:bodyPr>
          <a:lstStyle/>
          <a:p>
            <a:pPr algn="r"/>
            <a:r>
              <a:rPr lang="en-US" dirty="0" smtClean="0"/>
              <a:t/>
            </a:r>
            <a:br>
              <a:rPr lang="en-US" dirty="0" smtClean="0"/>
            </a:br>
            <a:r>
              <a:rPr lang="en-US" sz="3600" dirty="0" smtClean="0">
                <a:solidFill>
                  <a:schemeClr val="bg1"/>
                </a:solidFill>
              </a:rPr>
              <a:t>Nilesh </a:t>
            </a:r>
            <a:r>
              <a:rPr lang="en-US" sz="3600" dirty="0">
                <a:solidFill>
                  <a:schemeClr val="bg1"/>
                </a:solidFill>
              </a:rPr>
              <a:t>Sharma, Ph.D.</a:t>
            </a:r>
            <a:br>
              <a:rPr lang="en-US" sz="3600" dirty="0">
                <a:solidFill>
                  <a:schemeClr val="bg1"/>
                </a:solidFill>
              </a:rPr>
            </a:br>
            <a:r>
              <a:rPr lang="en-US" sz="3600" dirty="0">
                <a:solidFill>
                  <a:schemeClr val="bg1"/>
                </a:solidFill>
              </a:rPr>
              <a:t>University of Bihar</a:t>
            </a:r>
            <a:br>
              <a:rPr lang="en-US" sz="3600" dirty="0">
                <a:solidFill>
                  <a:schemeClr val="bg1"/>
                </a:solidFill>
              </a:rPr>
            </a:br>
            <a:r>
              <a:rPr lang="en-US" sz="3600" dirty="0">
                <a:solidFill>
                  <a:schemeClr val="bg1"/>
                </a:solidFill>
              </a:rPr>
              <a:t>Instructor</a:t>
            </a:r>
            <a:br>
              <a:rPr lang="en-US" sz="3600" dirty="0">
                <a:solidFill>
                  <a:schemeClr val="bg1"/>
                </a:solidFill>
              </a:rPr>
            </a:br>
            <a:endParaRPr lang="en-US" sz="3600" dirty="0">
              <a:solidFill>
                <a:schemeClr val="bg1"/>
              </a:solidFill>
            </a:endParaRPr>
          </a:p>
        </p:txBody>
      </p:sp>
      <p:pic>
        <p:nvPicPr>
          <p:cNvPr id="28674" name="Picture 2"/>
          <p:cNvPicPr>
            <a:picLocks noChangeAspect="1" noChangeArrowheads="1"/>
          </p:cNvPicPr>
          <p:nvPr/>
        </p:nvPicPr>
        <p:blipFill>
          <a:blip r:embed="rId2" cstate="print"/>
          <a:srcRect/>
          <a:stretch>
            <a:fillRect/>
          </a:stretch>
        </p:blipFill>
        <p:spPr bwMode="auto">
          <a:xfrm>
            <a:off x="1219200" y="152400"/>
            <a:ext cx="2381250" cy="3000375"/>
          </a:xfrm>
          <a:prstGeom prst="rect">
            <a:avLst/>
          </a:prstGeom>
          <a:noFill/>
          <a:ln w="9525">
            <a:noFill/>
            <a:miter lim="800000"/>
            <a:headEnd/>
            <a:tailEnd/>
          </a:ln>
        </p:spPr>
      </p:pic>
    </p:spTree>
    <p:extLst>
      <p:ext uri="{BB962C8B-B14F-4D97-AF65-F5344CB8AC3E}">
        <p14:creationId xmlns:p14="http://schemas.microsoft.com/office/powerpoint/2010/main" val="222630231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74638"/>
            <a:ext cx="8229600" cy="1143000"/>
          </a:xfrm>
        </p:spPr>
        <p:txBody>
          <a:bodyPr/>
          <a:lstStyle/>
          <a:p>
            <a:r>
              <a:rPr lang="en-US" dirty="0" smtClean="0"/>
              <a:t>Research by Dr. Sharma</a:t>
            </a:r>
            <a:endParaRPr lang="en-US" dirty="0"/>
          </a:p>
        </p:txBody>
      </p:sp>
      <p:sp>
        <p:nvSpPr>
          <p:cNvPr id="6" name="Content Placeholder 5"/>
          <p:cNvSpPr>
            <a:spLocks noGrp="1"/>
          </p:cNvSpPr>
          <p:nvPr>
            <p:ph sz="half" idx="4294967295"/>
          </p:nvPr>
        </p:nvSpPr>
        <p:spPr>
          <a:xfrm>
            <a:off x="0" y="1600200"/>
            <a:ext cx="4038600" cy="4525963"/>
          </a:xfrm>
        </p:spPr>
        <p:txBody>
          <a:bodyPr>
            <a:normAutofit fontScale="77500" lnSpcReduction="20000"/>
          </a:bodyPr>
          <a:lstStyle/>
          <a:p>
            <a:r>
              <a:rPr lang="en-US" dirty="0" smtClean="0">
                <a:latin typeface="Arial" pitchFamily="34" charset="0"/>
                <a:cs typeface="Arial" pitchFamily="34" charset="0"/>
              </a:rPr>
              <a:t>My current research focuses on the effect of phytochemicals on inflammatory colitis in murine models. As the cause of Inflammatory bowel disease in humans is not well-known, the treatment options are limited and thus the exploration of alternative therapy is strongly felt. My lab is interested particularly in the role of plumbagin and medium- chain fatty acids. </a:t>
            </a:r>
          </a:p>
          <a:p>
            <a:endParaRPr lang="en-US" dirty="0"/>
          </a:p>
        </p:txBody>
      </p:sp>
      <p:sp>
        <p:nvSpPr>
          <p:cNvPr id="7" name="Content Placeholder 6"/>
          <p:cNvSpPr>
            <a:spLocks noGrp="1"/>
          </p:cNvSpPr>
          <p:nvPr>
            <p:ph sz="half" idx="4294967295"/>
          </p:nvPr>
        </p:nvSpPr>
        <p:spPr>
          <a:xfrm>
            <a:off x="4800600" y="1600200"/>
            <a:ext cx="4343400" cy="5257800"/>
          </a:xfrm>
        </p:spPr>
        <p:txBody>
          <a:bodyPr>
            <a:normAutofit/>
          </a:bodyPr>
          <a:lstStyle/>
          <a:p>
            <a:r>
              <a:rPr lang="en-US" dirty="0" smtClean="0">
                <a:latin typeface="Arial" pitchFamily="34" charset="0"/>
                <a:cs typeface="Arial" pitchFamily="34" charset="0"/>
              </a:rPr>
              <a:t>My research interests also include study of biosynthesis of metal nanoparticles and effects of these nanoparticles on living systems (lab mouse/ bacteria).</a:t>
            </a:r>
          </a:p>
          <a:p>
            <a:pPr>
              <a:buNone/>
            </a:pPr>
            <a:endParaRPr lang="en-US" dirty="0"/>
          </a:p>
        </p:txBody>
      </p:sp>
      <p:pic>
        <p:nvPicPr>
          <p:cNvPr id="8" name="Content Placeholder 6" descr="DSCF1278.JPG"/>
          <p:cNvPicPr>
            <a:picLocks noChangeAspect="1"/>
          </p:cNvPicPr>
          <p:nvPr/>
        </p:nvPicPr>
        <p:blipFill>
          <a:blip r:embed="rId3" cstate="print"/>
          <a:stretch>
            <a:fillRect/>
          </a:stretch>
        </p:blipFill>
        <p:spPr>
          <a:xfrm>
            <a:off x="6172200" y="4629150"/>
            <a:ext cx="2971800" cy="2228850"/>
          </a:xfrm>
          <a:prstGeom prst="rect">
            <a:avLst/>
          </a:prstGeom>
        </p:spPr>
      </p:pic>
      <p:pic>
        <p:nvPicPr>
          <p:cNvPr id="2052" name="Picture 4"/>
          <p:cNvPicPr>
            <a:picLocks noChangeAspect="1" noChangeArrowheads="1"/>
          </p:cNvPicPr>
          <p:nvPr/>
        </p:nvPicPr>
        <p:blipFill>
          <a:blip r:embed="rId4" cstate="print"/>
          <a:srcRect/>
          <a:stretch>
            <a:fillRect/>
          </a:stretch>
        </p:blipFill>
        <p:spPr bwMode="auto">
          <a:xfrm>
            <a:off x="4343400" y="3429000"/>
            <a:ext cx="2667000" cy="1447800"/>
          </a:xfrm>
          <a:prstGeom prst="rect">
            <a:avLst/>
          </a:prstGeom>
          <a:noFill/>
          <a:ln w="9525">
            <a:noFill/>
            <a:miter lim="800000"/>
            <a:headEnd/>
            <a:tailEnd/>
          </a:ln>
          <a:effectLst/>
        </p:spPr>
      </p:pic>
      <p:sp>
        <p:nvSpPr>
          <p:cNvPr id="9" name="TextBox 8"/>
          <p:cNvSpPr txBox="1"/>
          <p:nvPr/>
        </p:nvSpPr>
        <p:spPr>
          <a:xfrm>
            <a:off x="6934200" y="3733800"/>
            <a:ext cx="2209800" cy="369332"/>
          </a:xfrm>
          <a:prstGeom prst="rect">
            <a:avLst/>
          </a:prstGeom>
          <a:noFill/>
        </p:spPr>
        <p:txBody>
          <a:bodyPr wrap="square" rtlCol="0">
            <a:spAutoFit/>
          </a:bodyPr>
          <a:lstStyle/>
          <a:p>
            <a:r>
              <a:rPr lang="en-US" dirty="0" smtClean="0">
                <a:sym typeface="Wingdings" pitchFamily="2" charset="2"/>
              </a:rPr>
              <a:t></a:t>
            </a:r>
            <a:r>
              <a:rPr lang="en-US" dirty="0" smtClean="0"/>
              <a:t>Au-Nanospheres</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fontScale="90000"/>
          </a:bodyPr>
          <a:lstStyle/>
          <a:p>
            <a:r>
              <a:rPr lang="en-US" dirty="0" smtClean="0"/>
              <a:t>Graduate Research with Dr. Sharma</a:t>
            </a:r>
            <a:endParaRPr lang="en-US" dirty="0"/>
          </a:p>
        </p:txBody>
      </p:sp>
      <p:sp>
        <p:nvSpPr>
          <p:cNvPr id="3" name="Content Placeholder 2"/>
          <p:cNvSpPr>
            <a:spLocks noGrp="1"/>
          </p:cNvSpPr>
          <p:nvPr>
            <p:ph sz="half" idx="4294967295"/>
          </p:nvPr>
        </p:nvSpPr>
        <p:spPr>
          <a:xfrm>
            <a:off x="0" y="1371600"/>
            <a:ext cx="4114800" cy="4876800"/>
          </a:xfrm>
        </p:spPr>
        <p:txBody>
          <a:bodyPr>
            <a:normAutofit/>
          </a:bodyPr>
          <a:lstStyle/>
          <a:p>
            <a:r>
              <a:rPr lang="en-US" sz="2000" dirty="0" smtClean="0">
                <a:latin typeface="Arial" pitchFamily="34" charset="0"/>
                <a:cs typeface="Arial" pitchFamily="34" charset="0"/>
              </a:rPr>
              <a:t>Pranav, Chandra:  working for his thesis - on ulcerative colitis in mice: </a:t>
            </a:r>
          </a:p>
          <a:p>
            <a:pPr>
              <a:buNone/>
            </a:pPr>
            <a:r>
              <a:rPr lang="en-US" sz="2000" dirty="0" smtClean="0">
                <a:latin typeface="Arial" pitchFamily="34" charset="0"/>
                <a:cs typeface="Arial" pitchFamily="34" charset="0"/>
              </a:rPr>
              <a:t>         </a:t>
            </a:r>
          </a:p>
          <a:p>
            <a:pPr>
              <a:buNone/>
            </a:pP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i</a:t>
            </a:r>
            <a:r>
              <a:rPr lang="en-US" sz="2000" dirty="0" smtClean="0">
                <a:latin typeface="Arial" pitchFamily="34" charset="0"/>
                <a:cs typeface="Arial" pitchFamily="34" charset="0"/>
              </a:rPr>
              <a:t>) Acute model</a:t>
            </a:r>
          </a:p>
          <a:p>
            <a:pPr>
              <a:buNone/>
            </a:pPr>
            <a:r>
              <a:rPr lang="en-US" sz="2000" dirty="0" smtClean="0">
                <a:latin typeface="Arial" pitchFamily="34" charset="0"/>
                <a:cs typeface="Arial" pitchFamily="34" charset="0"/>
              </a:rPr>
              <a:t>     (ii) Chronic model</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Testing the effect                            of medium-chain                             fatty acids present                               in coconut oil</a:t>
            </a:r>
          </a:p>
          <a:p>
            <a:endParaRPr lang="en-US" sz="2000" dirty="0" smtClean="0">
              <a:latin typeface="Arial" pitchFamily="34" charset="0"/>
              <a:cs typeface="Arial" pitchFamily="34" charset="0"/>
            </a:endParaRPr>
          </a:p>
          <a:p>
            <a:pPr>
              <a:buNone/>
            </a:pPr>
            <a:endParaRPr lang="en-US" dirty="0"/>
          </a:p>
        </p:txBody>
      </p:sp>
      <p:sp>
        <p:nvSpPr>
          <p:cNvPr id="9" name="Content Placeholder 8"/>
          <p:cNvSpPr>
            <a:spLocks noGrp="1"/>
          </p:cNvSpPr>
          <p:nvPr>
            <p:ph sz="half" idx="4294967295"/>
          </p:nvPr>
        </p:nvSpPr>
        <p:spPr>
          <a:xfrm>
            <a:off x="5257800" y="1371600"/>
            <a:ext cx="3886200" cy="4419600"/>
          </a:xfrm>
        </p:spPr>
        <p:txBody>
          <a:bodyPr>
            <a:normAutofit/>
          </a:bodyPr>
          <a:lstStyle/>
          <a:p>
            <a:r>
              <a:rPr lang="en-US" sz="2000" dirty="0" smtClean="0">
                <a:latin typeface="Arial" pitchFamily="34" charset="0"/>
                <a:cs typeface="Arial" pitchFamily="34" charset="0"/>
              </a:rPr>
              <a:t>Alice Shaughnessy-Begay, R.N. BSM (Department of Folk Studies) – Completed 2010 - Graduate internship research project:</a:t>
            </a:r>
          </a:p>
          <a:p>
            <a:r>
              <a:rPr lang="en-US" sz="2000" dirty="0" smtClean="0">
                <a:latin typeface="Arial" pitchFamily="34" charset="0"/>
                <a:cs typeface="Arial" pitchFamily="34" charset="0"/>
              </a:rPr>
              <a:t>Use of</a:t>
            </a:r>
            <a:r>
              <a:rPr lang="en-US" sz="2000" i="1" dirty="0" smtClean="0">
                <a:latin typeface="Arial" pitchFamily="34" charset="0"/>
                <a:cs typeface="Arial" pitchFamily="34" charset="0"/>
              </a:rPr>
              <a:t> </a:t>
            </a:r>
            <a:r>
              <a:rPr lang="en-US" sz="2000" dirty="0" smtClean="0">
                <a:latin typeface="Arial" pitchFamily="34" charset="0"/>
                <a:cs typeface="Arial" pitchFamily="34" charset="0"/>
              </a:rPr>
              <a:t>Burdock</a:t>
            </a:r>
            <a:r>
              <a:rPr lang="en-US" sz="2000" i="1" dirty="0" smtClean="0">
                <a:latin typeface="Arial" pitchFamily="34" charset="0"/>
                <a:cs typeface="Arial" pitchFamily="34" charset="0"/>
              </a:rPr>
              <a:t> </a:t>
            </a:r>
            <a:r>
              <a:rPr lang="en-US" sz="2000" dirty="0" smtClean="0">
                <a:latin typeface="Arial" pitchFamily="34" charset="0"/>
                <a:cs typeface="Arial" pitchFamily="34" charset="0"/>
              </a:rPr>
              <a:t>(</a:t>
            </a:r>
            <a:r>
              <a:rPr lang="en-US" sz="2000" i="1" dirty="0" smtClean="0">
                <a:latin typeface="Arial" pitchFamily="34" charset="0"/>
                <a:cs typeface="Arial" pitchFamily="34" charset="0"/>
              </a:rPr>
              <a:t>Arctium</a:t>
            </a:r>
            <a:r>
              <a:rPr lang="en-US" sz="2000" dirty="0" smtClean="0">
                <a:latin typeface="Arial" pitchFamily="34" charset="0"/>
                <a:cs typeface="Arial" pitchFamily="34" charset="0"/>
              </a:rPr>
              <a:t> </a:t>
            </a:r>
            <a:r>
              <a:rPr lang="en-US" sz="2000" i="1" dirty="0" smtClean="0">
                <a:latin typeface="Arial" pitchFamily="34" charset="0"/>
                <a:cs typeface="Arial" pitchFamily="34" charset="0"/>
              </a:rPr>
              <a:t>minus</a:t>
            </a:r>
            <a:r>
              <a:rPr lang="en-US" sz="2000" dirty="0" smtClean="0">
                <a:latin typeface="Arial" pitchFamily="34" charset="0"/>
                <a:cs typeface="Arial" pitchFamily="34" charset="0"/>
              </a:rPr>
              <a:t>) and Plantain</a:t>
            </a:r>
            <a:r>
              <a:rPr lang="en-US" sz="2000" i="1" dirty="0" smtClean="0">
                <a:latin typeface="Arial" pitchFamily="34" charset="0"/>
                <a:cs typeface="Arial" pitchFamily="34" charset="0"/>
              </a:rPr>
              <a:t> </a:t>
            </a:r>
            <a:r>
              <a:rPr lang="en-US" sz="2000" dirty="0" smtClean="0">
                <a:latin typeface="Arial" pitchFamily="34" charset="0"/>
                <a:cs typeface="Arial" pitchFamily="34" charset="0"/>
              </a:rPr>
              <a:t>(</a:t>
            </a:r>
            <a:r>
              <a:rPr lang="en-US" sz="2000" i="1" dirty="0" smtClean="0">
                <a:latin typeface="Arial" pitchFamily="34" charset="0"/>
                <a:cs typeface="Arial" pitchFamily="34" charset="0"/>
              </a:rPr>
              <a:t>Plantago major</a:t>
            </a:r>
            <a:r>
              <a:rPr lang="en-US" sz="2000" dirty="0" smtClean="0">
                <a:latin typeface="Arial" pitchFamily="34" charset="0"/>
                <a:cs typeface="Arial" pitchFamily="34" charset="0"/>
              </a:rPr>
              <a:t>) leaves in the healing of burn wound injury by Amish and Mennonite populations: An Evaluation for the Antimicrobial Efficacy.</a:t>
            </a:r>
          </a:p>
          <a:p>
            <a:endParaRPr lang="en-US" dirty="0"/>
          </a:p>
        </p:txBody>
      </p:sp>
      <p:pic>
        <p:nvPicPr>
          <p:cNvPr id="5" name="Picture 5" descr="http://upload.wikimedia.org/wikipedia/commons/thumb/d/de/Koeh-187.jpg/220px-Koeh-187.jpg">
            <a:hlinkClick r:id="rId2"/>
          </p:cNvPr>
          <p:cNvPicPr>
            <a:picLocks noChangeAspect="1" noChangeArrowheads="1"/>
          </p:cNvPicPr>
          <p:nvPr/>
        </p:nvPicPr>
        <p:blipFill>
          <a:blip r:embed="rId3" cstate="print"/>
          <a:srcRect/>
          <a:stretch>
            <a:fillRect/>
          </a:stretch>
        </p:blipFill>
        <p:spPr bwMode="auto">
          <a:xfrm>
            <a:off x="2895600" y="3276600"/>
            <a:ext cx="2514600" cy="3200400"/>
          </a:xfrm>
          <a:prstGeom prst="rect">
            <a:avLst/>
          </a:prstGeom>
          <a:noFill/>
          <a:ln w="9525">
            <a:noFill/>
            <a:miter lim="800000"/>
            <a:headEnd/>
            <a:tailEnd/>
          </a:ln>
        </p:spPr>
      </p:pic>
    </p:spTree>
    <p:extLst>
      <p:ext uri="{BB962C8B-B14F-4D97-AF65-F5344CB8AC3E}">
        <p14:creationId xmlns:p14="http://schemas.microsoft.com/office/powerpoint/2010/main" val="355621660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fontScale="90000"/>
          </a:bodyPr>
          <a:lstStyle/>
          <a:p>
            <a:r>
              <a:rPr lang="en-US" sz="3600" dirty="0" smtClean="0"/>
              <a:t>Undergraduate Research with Dr. Sharma</a:t>
            </a:r>
            <a:endParaRPr lang="en-US" sz="3600" dirty="0"/>
          </a:p>
        </p:txBody>
      </p:sp>
      <p:sp>
        <p:nvSpPr>
          <p:cNvPr id="3" name="Content Placeholder 2"/>
          <p:cNvSpPr>
            <a:spLocks noGrp="1"/>
          </p:cNvSpPr>
          <p:nvPr>
            <p:ph sz="half" idx="4294967295"/>
          </p:nvPr>
        </p:nvSpPr>
        <p:spPr>
          <a:xfrm>
            <a:off x="0" y="1371600"/>
            <a:ext cx="4038600" cy="5105400"/>
          </a:xfrm>
        </p:spPr>
        <p:txBody>
          <a:bodyPr>
            <a:normAutofit fontScale="92500" lnSpcReduction="10000"/>
          </a:bodyPr>
          <a:lstStyle/>
          <a:p>
            <a:r>
              <a:rPr lang="en-US" sz="2400" dirty="0" smtClean="0"/>
              <a:t>Pile, Justin: Working on Honors thesis</a:t>
            </a:r>
          </a:p>
          <a:p>
            <a:r>
              <a:rPr lang="en-US" sz="2400" dirty="0" smtClean="0"/>
              <a:t>Testing the effect of plumbagin on ulcerative colitis</a:t>
            </a:r>
          </a:p>
          <a:p>
            <a:r>
              <a:rPr lang="en-US" sz="2400" dirty="0" smtClean="0"/>
              <a:t>Completed projects: Genetic Transformation in </a:t>
            </a:r>
            <a:r>
              <a:rPr lang="en-US" sz="2400" i="1" dirty="0" smtClean="0"/>
              <a:t>Sesbania </a:t>
            </a:r>
            <a:r>
              <a:rPr lang="en-US" sz="2400" dirty="0" smtClean="0"/>
              <a:t>(Annesia Lamb);                     Somatic Embryogenesis in </a:t>
            </a:r>
            <a:r>
              <a:rPr lang="en-US" sz="2400" i="1" dirty="0" smtClean="0"/>
              <a:t>Sesbania </a:t>
            </a:r>
            <a:r>
              <a:rPr lang="en-US" sz="2400" dirty="0" smtClean="0"/>
              <a:t>(Reyes Quintero; Jennifer Morr</a:t>
            </a:r>
            <a:r>
              <a:rPr lang="en-US" sz="2000" dirty="0" smtClean="0"/>
              <a:t>is</a:t>
            </a:r>
            <a:r>
              <a:rPr lang="en-US" sz="2400" dirty="0" smtClean="0"/>
              <a:t>);                          Regeneration in alfalfa (Christa Gaskill) </a:t>
            </a:r>
            <a:endParaRPr lang="en-US" sz="2000" dirty="0"/>
          </a:p>
        </p:txBody>
      </p:sp>
      <p:pic>
        <p:nvPicPr>
          <p:cNvPr id="6" name="Content Placeholder 5" descr="Histology image-1.JPG"/>
          <p:cNvPicPr>
            <a:picLocks noGrp="1" noChangeAspect="1"/>
          </p:cNvPicPr>
          <p:nvPr>
            <p:ph sz="half" idx="4294967295"/>
          </p:nvPr>
        </p:nvPicPr>
        <p:blipFill>
          <a:blip r:embed="rId2" cstate="print"/>
          <a:stretch>
            <a:fillRect/>
          </a:stretch>
        </p:blipFill>
        <p:spPr>
          <a:xfrm>
            <a:off x="5432425" y="4572000"/>
            <a:ext cx="3711575" cy="2133600"/>
          </a:xfrm>
        </p:spPr>
      </p:pic>
      <p:sp>
        <p:nvSpPr>
          <p:cNvPr id="8" name="TextBox 7"/>
          <p:cNvSpPr txBox="1"/>
          <p:nvPr/>
        </p:nvSpPr>
        <p:spPr>
          <a:xfrm>
            <a:off x="4724400" y="4191000"/>
            <a:ext cx="4038600" cy="369332"/>
          </a:xfrm>
          <a:prstGeom prst="rect">
            <a:avLst/>
          </a:prstGeom>
          <a:noFill/>
        </p:spPr>
        <p:txBody>
          <a:bodyPr wrap="square" rtlCol="0">
            <a:spAutoFit/>
          </a:bodyPr>
          <a:lstStyle/>
          <a:p>
            <a:endParaRPr lang="en-US" dirty="0"/>
          </a:p>
        </p:txBody>
      </p:sp>
      <p:pic>
        <p:nvPicPr>
          <p:cNvPr id="10" name="Picture 2"/>
          <p:cNvPicPr>
            <a:picLocks noChangeAspect="1" noChangeArrowheads="1"/>
          </p:cNvPicPr>
          <p:nvPr/>
        </p:nvPicPr>
        <p:blipFill>
          <a:blip r:embed="rId3" cstate="print"/>
          <a:srcRect/>
          <a:stretch>
            <a:fillRect/>
          </a:stretch>
        </p:blipFill>
        <p:spPr bwMode="auto">
          <a:xfrm>
            <a:off x="3886200" y="1143000"/>
            <a:ext cx="3585368" cy="2133600"/>
          </a:xfrm>
          <a:prstGeom prst="rect">
            <a:avLst/>
          </a:prstGeom>
          <a:noFill/>
          <a:ln w="9525">
            <a:noFill/>
            <a:miter lim="800000"/>
            <a:headEnd/>
            <a:tailEnd/>
          </a:ln>
        </p:spPr>
      </p:pic>
      <p:graphicFrame>
        <p:nvGraphicFramePr>
          <p:cNvPr id="12" name="Content Placeholder 6"/>
          <p:cNvGraphicFramePr>
            <a:graphicFrameLocks/>
          </p:cNvGraphicFramePr>
          <p:nvPr/>
        </p:nvGraphicFramePr>
        <p:xfrm>
          <a:off x="4876800" y="3048000"/>
          <a:ext cx="4114800" cy="1905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296239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0" y="0"/>
            <a:ext cx="5334000" cy="6858000"/>
          </a:xfrm>
        </p:spPr>
        <p:txBody>
          <a:bodyPr>
            <a:normAutofit fontScale="92500" lnSpcReduction="10000"/>
          </a:bodyPr>
          <a:lstStyle/>
          <a:p>
            <a:pPr marL="0" indent="0" algn="r">
              <a:buNone/>
            </a:pPr>
            <a:r>
              <a:rPr lang="en-US" sz="3600" b="1" dirty="0" err="1" smtClean="0">
                <a:solidFill>
                  <a:schemeClr val="bg1"/>
                </a:solidFill>
                <a:latin typeface="+mj-lt"/>
              </a:rPr>
              <a:t>Cangliang</a:t>
            </a:r>
            <a:r>
              <a:rPr lang="en-US" sz="3600" b="1" dirty="0" smtClean="0">
                <a:solidFill>
                  <a:schemeClr val="bg1"/>
                </a:solidFill>
                <a:latin typeface="+mj-lt"/>
              </a:rPr>
              <a:t> </a:t>
            </a:r>
            <a:r>
              <a:rPr lang="en-US" sz="3600" b="1" dirty="0" err="1" smtClean="0">
                <a:solidFill>
                  <a:schemeClr val="bg1"/>
                </a:solidFill>
                <a:latin typeface="+mj-lt"/>
              </a:rPr>
              <a:t>Shen</a:t>
            </a:r>
            <a:r>
              <a:rPr lang="en-US" sz="3600" b="1" dirty="0" smtClean="0">
                <a:solidFill>
                  <a:schemeClr val="bg1"/>
                </a:solidFill>
                <a:latin typeface="+mj-lt"/>
              </a:rPr>
              <a:t>, Ph.D.</a:t>
            </a:r>
            <a:r>
              <a:rPr lang="en-US" sz="3200" b="1" dirty="0" smtClean="0">
                <a:solidFill>
                  <a:schemeClr val="bg1"/>
                </a:solidFill>
                <a:latin typeface="+mj-lt"/>
              </a:rPr>
              <a:t/>
            </a:r>
            <a:br>
              <a:rPr lang="en-US" sz="3200" b="1" dirty="0" smtClean="0">
                <a:solidFill>
                  <a:schemeClr val="bg1"/>
                </a:solidFill>
                <a:latin typeface="+mj-lt"/>
              </a:rPr>
            </a:br>
            <a:r>
              <a:rPr lang="en-US" sz="3200" b="1" dirty="0" smtClean="0">
                <a:solidFill>
                  <a:schemeClr val="bg1"/>
                </a:solidFill>
                <a:latin typeface="+mj-lt"/>
              </a:rPr>
              <a:t>Colorado State University</a:t>
            </a:r>
            <a:br>
              <a:rPr lang="en-US" sz="3200" b="1" dirty="0" smtClean="0">
                <a:solidFill>
                  <a:schemeClr val="bg1"/>
                </a:solidFill>
                <a:latin typeface="+mj-lt"/>
              </a:rPr>
            </a:br>
            <a:r>
              <a:rPr lang="en-US" sz="3200" b="1" dirty="0" smtClean="0">
                <a:solidFill>
                  <a:schemeClr val="bg1"/>
                </a:solidFill>
                <a:latin typeface="+mj-lt"/>
              </a:rPr>
              <a:t>Assistant Professor</a:t>
            </a:r>
            <a:endParaRPr lang="en-US" sz="2400" b="1" dirty="0" smtClean="0">
              <a:solidFill>
                <a:schemeClr val="bg1"/>
              </a:solidFill>
              <a:latin typeface="+mj-lt"/>
            </a:endParaRPr>
          </a:p>
          <a:p>
            <a:pPr marL="0" indent="0" algn="r">
              <a:buNone/>
            </a:pPr>
            <a:endParaRPr lang="en-US" b="1" dirty="0">
              <a:solidFill>
                <a:schemeClr val="bg1"/>
              </a:solidFill>
            </a:endParaRPr>
          </a:p>
          <a:p>
            <a:pPr marL="0" indent="0" algn="r">
              <a:buNone/>
            </a:pPr>
            <a:endParaRPr lang="en-US" b="1" dirty="0" smtClean="0">
              <a:solidFill>
                <a:schemeClr val="bg1"/>
              </a:solidFill>
            </a:endParaRPr>
          </a:p>
          <a:p>
            <a:pPr marL="0" indent="0" algn="r">
              <a:buNone/>
            </a:pPr>
            <a:endParaRPr lang="en-US" b="1" dirty="0">
              <a:solidFill>
                <a:schemeClr val="bg1"/>
              </a:solidFill>
            </a:endParaRPr>
          </a:p>
          <a:p>
            <a:pPr marL="0" indent="0" algn="r">
              <a:buNone/>
            </a:pPr>
            <a:endParaRPr lang="en-US" b="1" dirty="0" smtClean="0">
              <a:solidFill>
                <a:schemeClr val="bg1"/>
              </a:solidFill>
            </a:endParaRPr>
          </a:p>
          <a:p>
            <a:pPr marL="0" indent="0" algn="r">
              <a:buNone/>
            </a:pPr>
            <a:endParaRPr lang="en-US" b="1" dirty="0">
              <a:solidFill>
                <a:schemeClr val="bg1"/>
              </a:solidFill>
            </a:endParaRPr>
          </a:p>
          <a:p>
            <a:pPr marL="0" indent="0" algn="r">
              <a:buNone/>
            </a:pPr>
            <a:endParaRPr lang="en-US" b="1" dirty="0">
              <a:solidFill>
                <a:schemeClr val="bg1"/>
              </a:solidFill>
            </a:endParaRPr>
          </a:p>
          <a:p>
            <a:pPr marL="109728" indent="0" algn="ctr">
              <a:buNone/>
            </a:pPr>
            <a:endParaRPr lang="en-US" sz="2400" b="1" u="sng" dirty="0" smtClean="0"/>
          </a:p>
          <a:p>
            <a:pPr marL="109728" indent="0" algn="ctr">
              <a:buNone/>
            </a:pPr>
            <a:endParaRPr lang="en-US" sz="2400" b="1" u="sng" dirty="0" smtClean="0"/>
          </a:p>
          <a:p>
            <a:pPr marL="109728" indent="0" algn="ctr">
              <a:buNone/>
            </a:pPr>
            <a:r>
              <a:rPr lang="en-US" sz="2400" b="1" u="sng" dirty="0" smtClean="0"/>
              <a:t>Bio</a:t>
            </a:r>
            <a:endParaRPr lang="en-US" sz="2400" b="1" u="sng" dirty="0"/>
          </a:p>
          <a:p>
            <a:r>
              <a:rPr lang="en-US" sz="2400" dirty="0"/>
              <a:t>Ph.D. </a:t>
            </a:r>
            <a:r>
              <a:rPr lang="en-US" sz="2400" dirty="0" smtClean="0"/>
              <a:t>Colorado </a:t>
            </a:r>
            <a:r>
              <a:rPr lang="en-US" sz="2400" dirty="0"/>
              <a:t>State University  </a:t>
            </a:r>
          </a:p>
          <a:p>
            <a:r>
              <a:rPr lang="en-US" sz="2400" dirty="0"/>
              <a:t>M.S. </a:t>
            </a:r>
            <a:r>
              <a:rPr lang="en-US" sz="2400" dirty="0" smtClean="0"/>
              <a:t>Theoretical </a:t>
            </a:r>
            <a:r>
              <a:rPr lang="en-US" sz="2400" dirty="0"/>
              <a:t>Veterinary Medicine, </a:t>
            </a:r>
            <a:r>
              <a:rPr lang="en-US" sz="2400" dirty="0" smtClean="0"/>
              <a:t>Nanjing </a:t>
            </a:r>
            <a:r>
              <a:rPr lang="en-US" sz="2400" dirty="0"/>
              <a:t>Agricultural University, China</a:t>
            </a:r>
          </a:p>
          <a:p>
            <a:r>
              <a:rPr lang="en-US" sz="2400" dirty="0" smtClean="0"/>
              <a:t>B.S. </a:t>
            </a:r>
            <a:r>
              <a:rPr lang="en-US" sz="2400" dirty="0"/>
              <a:t>Veterinary Medicine </a:t>
            </a:r>
            <a:r>
              <a:rPr lang="en-US" sz="2400" dirty="0" smtClean="0"/>
              <a:t>Nanjing </a:t>
            </a:r>
            <a:r>
              <a:rPr lang="en-US" sz="2400" dirty="0"/>
              <a:t>Agricultural University, China</a:t>
            </a:r>
          </a:p>
          <a:p>
            <a:pPr marL="0" indent="0" algn="r">
              <a:buNone/>
            </a:pPr>
            <a:endParaRPr lang="en-US" b="1" dirty="0">
              <a:solidFill>
                <a:schemeClr val="bg1"/>
              </a:solidFill>
            </a:endParaRPr>
          </a:p>
        </p:txBody>
      </p:sp>
      <p:sp>
        <p:nvSpPr>
          <p:cNvPr id="4" name="Text Placeholder 3"/>
          <p:cNvSpPr>
            <a:spLocks noGrp="1"/>
          </p:cNvSpPr>
          <p:nvPr>
            <p:ph type="body" sz="half" idx="4294967295"/>
          </p:nvPr>
        </p:nvSpPr>
        <p:spPr>
          <a:xfrm>
            <a:off x="0" y="533400"/>
            <a:ext cx="4572000" cy="6324600"/>
          </a:xfrm>
        </p:spPr>
        <p:txBody>
          <a:bodyPr>
            <a:noAutofit/>
          </a:bodyPr>
          <a:lstStyle/>
          <a:p>
            <a:pPr marL="109728" indent="0" algn="ctr">
              <a:buNone/>
            </a:pPr>
            <a:endParaRPr lang="en-US" sz="2000" b="1" u="sng" dirty="0" smtClean="0">
              <a:effectLst/>
            </a:endParaRPr>
          </a:p>
          <a:p>
            <a:pPr marL="109728" indent="0" algn="ctr">
              <a:buNone/>
            </a:pPr>
            <a:r>
              <a:rPr lang="en-US" sz="2000" b="1" u="sng" dirty="0" smtClean="0">
                <a:effectLst/>
              </a:rPr>
              <a:t>Courses</a:t>
            </a:r>
          </a:p>
          <a:p>
            <a:r>
              <a:rPr lang="en-US" sz="2000" dirty="0"/>
              <a:t>BIOL 226 Microbial Biology &amp; Diversity  </a:t>
            </a:r>
          </a:p>
          <a:p>
            <a:r>
              <a:rPr lang="en-US" sz="2000" dirty="0"/>
              <a:t>BIOL 227 Lab Microbial Biology &amp; Diversity </a:t>
            </a:r>
          </a:p>
          <a:p>
            <a:r>
              <a:rPr lang="en-US" sz="2000" dirty="0"/>
              <a:t>BIOL 208 Lab General Microbiology</a:t>
            </a:r>
          </a:p>
          <a:p>
            <a:pPr>
              <a:buNone/>
            </a:pPr>
            <a:endParaRPr lang="en-US" sz="2000" dirty="0" smtClean="0"/>
          </a:p>
          <a:p>
            <a:pPr>
              <a:buNone/>
            </a:pPr>
            <a:endParaRPr lang="en-US" sz="2000" dirty="0" smtClean="0"/>
          </a:p>
          <a:p>
            <a:pPr marL="109728" indent="0" algn="ctr">
              <a:buNone/>
            </a:pPr>
            <a:r>
              <a:rPr lang="en-US" sz="2000" b="1" u="sng" dirty="0" smtClean="0">
                <a:effectLst/>
              </a:rPr>
              <a:t>Research</a:t>
            </a:r>
          </a:p>
          <a:p>
            <a:pPr>
              <a:buNone/>
            </a:pPr>
            <a:r>
              <a:rPr lang="en-US" sz="2000" dirty="0" smtClean="0"/>
              <a:t>Food microbiology:</a:t>
            </a:r>
          </a:p>
          <a:p>
            <a:pPr>
              <a:buNone/>
            </a:pPr>
            <a:r>
              <a:rPr lang="en-US" sz="2000" dirty="0" smtClean="0"/>
              <a:t>Meat Safety</a:t>
            </a:r>
          </a:p>
          <a:p>
            <a:pPr>
              <a:buNone/>
            </a:pPr>
            <a:r>
              <a:rPr lang="en-US" sz="2000" dirty="0" smtClean="0"/>
              <a:t>Fresh Produce Safety</a:t>
            </a:r>
          </a:p>
          <a:p>
            <a:pPr>
              <a:buNone/>
            </a:pPr>
            <a:r>
              <a:rPr lang="en-US" sz="2000" dirty="0" smtClean="0"/>
              <a:t>Biofilm control</a:t>
            </a:r>
          </a:p>
        </p:txBody>
      </p:sp>
      <p:pic>
        <p:nvPicPr>
          <p:cNvPr id="22530" name="Picture 2" descr="Cangliang Shen, Ph.D. Colorado State Un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714" y="1371600"/>
            <a:ext cx="2381250"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9664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90600" y="152400"/>
            <a:ext cx="8229600" cy="1295400"/>
          </a:xfrm>
        </p:spPr>
        <p:txBody>
          <a:bodyPr>
            <a:normAutofit fontScale="90000"/>
          </a:bodyPr>
          <a:lstStyle/>
          <a:p>
            <a:pPr algn="r"/>
            <a:r>
              <a:rPr lang="en-US" sz="3600" dirty="0" smtClean="0">
                <a:solidFill>
                  <a:schemeClr val="bg2"/>
                </a:solidFill>
              </a:rPr>
              <a:t/>
            </a:r>
            <a:br>
              <a:rPr lang="en-US" sz="3600" dirty="0" smtClean="0">
                <a:solidFill>
                  <a:schemeClr val="bg2"/>
                </a:solidFill>
              </a:rPr>
            </a:br>
            <a:r>
              <a:rPr lang="en-US" sz="3600" dirty="0" smtClean="0">
                <a:solidFill>
                  <a:schemeClr val="bg1"/>
                </a:solidFill>
              </a:rPr>
              <a:t>Michael </a:t>
            </a:r>
            <a:r>
              <a:rPr lang="en-US" sz="3600" dirty="0">
                <a:solidFill>
                  <a:schemeClr val="bg1"/>
                </a:solidFill>
              </a:rPr>
              <a:t>Collyer, Ph.D.</a:t>
            </a:r>
            <a:br>
              <a:rPr lang="en-US" sz="3600" dirty="0">
                <a:solidFill>
                  <a:schemeClr val="bg1"/>
                </a:solidFill>
              </a:rPr>
            </a:br>
            <a:r>
              <a:rPr lang="en-US" sz="3600" dirty="0">
                <a:solidFill>
                  <a:schemeClr val="bg1"/>
                </a:solidFill>
              </a:rPr>
              <a:t>North Dakota State University</a:t>
            </a:r>
            <a:br>
              <a:rPr lang="en-US" sz="3600" dirty="0">
                <a:solidFill>
                  <a:schemeClr val="bg1"/>
                </a:solidFill>
              </a:rPr>
            </a:br>
            <a:r>
              <a:rPr lang="en-US" sz="3600" dirty="0">
                <a:solidFill>
                  <a:schemeClr val="bg1"/>
                </a:solidFill>
              </a:rPr>
              <a:t>Assistant Professor</a:t>
            </a:r>
            <a:r>
              <a:rPr lang="en-US" dirty="0"/>
              <a:t/>
            </a:r>
            <a:br>
              <a:rPr lang="en-US" dirty="0"/>
            </a:br>
            <a:endParaRPr lang="en-US" dirty="0"/>
          </a:p>
        </p:txBody>
      </p:sp>
      <p:sp>
        <p:nvSpPr>
          <p:cNvPr id="3" name="Content Placeholder 2"/>
          <p:cNvSpPr>
            <a:spLocks noGrp="1"/>
          </p:cNvSpPr>
          <p:nvPr>
            <p:ph sz="half" idx="4294967295"/>
          </p:nvPr>
        </p:nvSpPr>
        <p:spPr>
          <a:xfrm>
            <a:off x="0" y="1481138"/>
            <a:ext cx="4038600" cy="4525962"/>
          </a:xfrm>
        </p:spPr>
        <p:txBody>
          <a:bodyPr>
            <a:normAutofit fontScale="62500" lnSpcReduction="20000"/>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109728" indent="0" algn="ctr">
              <a:buNone/>
            </a:pPr>
            <a:r>
              <a:rPr lang="en-US" b="1" u="sng" dirty="0"/>
              <a:t>Bio</a:t>
            </a:r>
          </a:p>
          <a:p>
            <a:r>
              <a:rPr lang="en-US" b="1" dirty="0"/>
              <a:t>Post-Doc </a:t>
            </a:r>
            <a:r>
              <a:rPr lang="en-US" dirty="0"/>
              <a:t>- 2003-2007 – Iowa State University, Ecology, Evolution, and Organismal Biology &amp; Statistics</a:t>
            </a:r>
            <a:br>
              <a:rPr lang="en-US" dirty="0"/>
            </a:br>
            <a:r>
              <a:rPr lang="en-US" b="1" dirty="0"/>
              <a:t>Ph.D.</a:t>
            </a:r>
            <a:r>
              <a:rPr lang="en-US" dirty="0"/>
              <a:t>. – 2003 - North Dakota State University, Zoology</a:t>
            </a:r>
            <a:br>
              <a:rPr lang="en-US" dirty="0"/>
            </a:br>
            <a:r>
              <a:rPr lang="en-US" b="1" dirty="0"/>
              <a:t>M.A. </a:t>
            </a:r>
            <a:r>
              <a:rPr lang="en-US" dirty="0"/>
              <a:t>- 2000 – North Dakota State University, Zoology</a:t>
            </a:r>
          </a:p>
          <a:p>
            <a:pPr marL="0" indent="0" algn="ctr">
              <a:buNone/>
            </a:pPr>
            <a:endParaRPr lang="en-US" dirty="0"/>
          </a:p>
        </p:txBody>
      </p:sp>
      <p:sp>
        <p:nvSpPr>
          <p:cNvPr id="4" name="Text Placeholder 3"/>
          <p:cNvSpPr>
            <a:spLocks noGrp="1"/>
          </p:cNvSpPr>
          <p:nvPr>
            <p:ph sz="half" idx="4294967295"/>
          </p:nvPr>
        </p:nvSpPr>
        <p:spPr>
          <a:xfrm>
            <a:off x="5105400" y="1481138"/>
            <a:ext cx="4038600" cy="4525962"/>
          </a:xfrm>
        </p:spPr>
        <p:txBody>
          <a:bodyPr>
            <a:normAutofit fontScale="55000" lnSpcReduction="20000"/>
          </a:bodyPr>
          <a:lstStyle/>
          <a:p>
            <a:endParaRPr lang="en-US" dirty="0" smtClean="0"/>
          </a:p>
          <a:p>
            <a:endParaRPr lang="en-US" dirty="0" smtClean="0"/>
          </a:p>
          <a:p>
            <a:pPr marL="109728" indent="0" algn="ctr">
              <a:buNone/>
            </a:pPr>
            <a:r>
              <a:rPr lang="en-US" b="1" u="sng" dirty="0" smtClean="0">
                <a:effectLst/>
              </a:rPr>
              <a:t>Courses</a:t>
            </a:r>
          </a:p>
          <a:p>
            <a:r>
              <a:rPr lang="en-US" dirty="0" smtClean="0"/>
              <a:t>BIOL 501 - Biometry</a:t>
            </a:r>
          </a:p>
          <a:p>
            <a:endParaRPr lang="en-US" dirty="0" smtClean="0"/>
          </a:p>
          <a:p>
            <a:pPr marL="109728" indent="0" algn="ctr">
              <a:buNone/>
            </a:pPr>
            <a:r>
              <a:rPr lang="en-US" b="1" u="sng" dirty="0" smtClean="0">
                <a:effectLst/>
              </a:rPr>
              <a:t>Research</a:t>
            </a:r>
          </a:p>
          <a:p>
            <a:r>
              <a:rPr lang="en-US" dirty="0" smtClean="0"/>
              <a:t>Research in my lab focuses on the ecological and evolutionary morphology of vertebrates, and development of quantitative methods for analyzing phenotypic change.  We are especially interested in understanding how often human-influenced – local ecological changes affect the phenotypic evolution of organisms.  My students typically work on research projects that have implications for the management and conservation of rare or endangered species.</a:t>
            </a:r>
            <a:br>
              <a:rPr lang="en-US" dirty="0" smtClean="0"/>
            </a:br>
            <a:endParaRPr lang="en-US" dirty="0" smtClean="0"/>
          </a:p>
          <a:p>
            <a:endParaRPr lang="en-US" dirty="0"/>
          </a:p>
          <a:p>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304800" y="152400"/>
            <a:ext cx="2381250" cy="3000375"/>
          </a:xfrm>
          <a:prstGeom prst="rect">
            <a:avLst/>
          </a:prstGeom>
          <a:noFill/>
          <a:ln w="9525">
            <a:noFill/>
            <a:miter lim="800000"/>
            <a:headEnd/>
            <a:tailEnd/>
          </a:ln>
        </p:spPr>
      </p:pic>
    </p:spTree>
    <p:extLst>
      <p:ext uri="{BB962C8B-B14F-4D97-AF65-F5344CB8AC3E}">
        <p14:creationId xmlns:p14="http://schemas.microsoft.com/office/powerpoint/2010/main" val="22263023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52400" y="152400"/>
            <a:ext cx="8229600" cy="914400"/>
          </a:xfrm>
        </p:spPr>
        <p:txBody>
          <a:bodyPr/>
          <a:lstStyle/>
          <a:p>
            <a:r>
              <a:rPr lang="en-US" dirty="0" smtClean="0"/>
              <a:t>Research by Dr. </a:t>
            </a:r>
            <a:r>
              <a:rPr lang="en-US" dirty="0" err="1" smtClean="0"/>
              <a:t>Shen</a:t>
            </a:r>
            <a:endParaRPr lang="en-US" dirty="0"/>
          </a:p>
        </p:txBody>
      </p:sp>
      <p:sp>
        <p:nvSpPr>
          <p:cNvPr id="2" name="Rectangle 1"/>
          <p:cNvSpPr/>
          <p:nvPr/>
        </p:nvSpPr>
        <p:spPr>
          <a:xfrm>
            <a:off x="152400" y="1104214"/>
            <a:ext cx="5029200" cy="1754326"/>
          </a:xfrm>
          <a:prstGeom prst="rect">
            <a:avLst/>
          </a:prstGeom>
        </p:spPr>
        <p:txBody>
          <a:bodyPr wrap="square">
            <a:spAutoFit/>
          </a:bodyPr>
          <a:lstStyle/>
          <a:p>
            <a:r>
              <a:rPr lang="en-US" b="1" dirty="0"/>
              <a:t>Research Interests</a:t>
            </a:r>
            <a:r>
              <a:rPr lang="en-US" dirty="0"/>
              <a:t>:  </a:t>
            </a:r>
          </a:p>
          <a:p>
            <a:r>
              <a:rPr lang="en-US" b="1" dirty="0"/>
              <a:t>D</a:t>
            </a:r>
            <a:r>
              <a:rPr lang="en-US" dirty="0" smtClean="0"/>
              <a:t>eveloping sanitizing procedures </a:t>
            </a:r>
            <a:r>
              <a:rPr lang="en-US" dirty="0"/>
              <a:t>to control foodborne pathogens </a:t>
            </a:r>
            <a:r>
              <a:rPr lang="en-US" dirty="0" smtClean="0"/>
              <a:t>including biofilms during </a:t>
            </a:r>
            <a:r>
              <a:rPr lang="en-US" dirty="0"/>
              <a:t>meat or poultry </a:t>
            </a:r>
            <a:r>
              <a:rPr lang="en-US" dirty="0" smtClean="0"/>
              <a:t>products, and fresh produce processing.</a:t>
            </a:r>
            <a:endParaRPr lang="en-US" b="1" dirty="0" smtClean="0"/>
          </a:p>
          <a:p>
            <a:endParaRPr lang="en-US" b="1" dirty="0" smtClean="0"/>
          </a:p>
        </p:txBody>
      </p:sp>
      <p:pic>
        <p:nvPicPr>
          <p:cNvPr id="18" name="Picture 10" descr="http://www.vollwerth.com/images/WienerShow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1" y="5231215"/>
            <a:ext cx="1752600" cy="155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4958835" y="5628686"/>
            <a:ext cx="1969530" cy="646331"/>
          </a:xfrm>
          <a:prstGeom prst="rect">
            <a:avLst/>
          </a:prstGeom>
          <a:solidFill>
            <a:srgbClr val="FFFFFF">
              <a:alpha val="80000"/>
            </a:srgbClr>
          </a:solidFill>
        </p:spPr>
        <p:txBody>
          <a:bodyPr wrap="square">
            <a:spAutoFit/>
          </a:bodyPr>
          <a:lstStyle/>
          <a:p>
            <a:r>
              <a:rPr lang="en-US" dirty="0" smtClean="0"/>
              <a:t>Ready –to-Eat </a:t>
            </a:r>
          </a:p>
          <a:p>
            <a:r>
              <a:rPr lang="en-US" dirty="0" smtClean="0"/>
              <a:t>Meat Safety</a:t>
            </a:r>
            <a:endParaRPr lang="en-US" dirty="0"/>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2428" y="2859964"/>
            <a:ext cx="1940975" cy="232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6329" y="2859965"/>
            <a:ext cx="1992871" cy="11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7726" y="3967117"/>
            <a:ext cx="1981474" cy="120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5992552" y="2497961"/>
            <a:ext cx="2857330" cy="369332"/>
          </a:xfrm>
          <a:prstGeom prst="rect">
            <a:avLst/>
          </a:prstGeom>
          <a:solidFill>
            <a:srgbClr val="FFFFFF">
              <a:alpha val="80000"/>
            </a:srgbClr>
          </a:solidFill>
        </p:spPr>
        <p:txBody>
          <a:bodyPr wrap="square">
            <a:spAutoFit/>
          </a:bodyPr>
          <a:lstStyle/>
          <a:p>
            <a:r>
              <a:rPr lang="en-US" dirty="0" err="1" smtClean="0"/>
              <a:t>Nonintact</a:t>
            </a:r>
            <a:r>
              <a:rPr lang="en-US" dirty="0" smtClean="0"/>
              <a:t> beefs Safety</a:t>
            </a:r>
            <a:endParaRPr lang="en-US" dirty="0"/>
          </a:p>
        </p:txBody>
      </p:sp>
      <p:pic>
        <p:nvPicPr>
          <p:cNvPr id="24" name="Picture 2" descr="C:\Users\Cangliang.Shen\Desktop\AEM revision\Figure 8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457200"/>
            <a:ext cx="2895600" cy="190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64" y="3413541"/>
            <a:ext cx="4786287" cy="221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5841681" y="64016"/>
            <a:ext cx="3178762" cy="369332"/>
          </a:xfrm>
          <a:prstGeom prst="rect">
            <a:avLst/>
          </a:prstGeom>
          <a:solidFill>
            <a:srgbClr val="FFFFFF">
              <a:alpha val="80000"/>
            </a:srgbClr>
          </a:solidFill>
        </p:spPr>
        <p:txBody>
          <a:bodyPr wrap="square">
            <a:spAutoFit/>
          </a:bodyPr>
          <a:lstStyle/>
          <a:p>
            <a:r>
              <a:rPr lang="en-US" dirty="0" smtClean="0"/>
              <a:t>Pathogen Biofilm Control</a:t>
            </a:r>
            <a:endParaRPr lang="en-US" dirty="0"/>
          </a:p>
        </p:txBody>
      </p:sp>
      <p:sp>
        <p:nvSpPr>
          <p:cNvPr id="27" name="Rectangle 26"/>
          <p:cNvSpPr/>
          <p:nvPr/>
        </p:nvSpPr>
        <p:spPr>
          <a:xfrm>
            <a:off x="1066800" y="2971800"/>
            <a:ext cx="2057400" cy="369332"/>
          </a:xfrm>
          <a:prstGeom prst="rect">
            <a:avLst/>
          </a:prstGeom>
          <a:solidFill>
            <a:srgbClr val="FFFFFF">
              <a:alpha val="80000"/>
            </a:srgbClr>
          </a:solidFill>
        </p:spPr>
        <p:txBody>
          <a:bodyPr wrap="square">
            <a:spAutoFit/>
          </a:bodyPr>
          <a:lstStyle/>
          <a:p>
            <a:r>
              <a:rPr lang="en-US" dirty="0" smtClean="0"/>
              <a:t>Produce Wash </a:t>
            </a:r>
            <a:endParaRPr lang="en-US" dirty="0"/>
          </a:p>
        </p:txBody>
      </p:sp>
    </p:spTree>
    <p:extLst>
      <p:ext uri="{BB962C8B-B14F-4D97-AF65-F5344CB8AC3E}">
        <p14:creationId xmlns:p14="http://schemas.microsoft.com/office/powerpoint/2010/main" val="202332809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28600"/>
            <a:ext cx="8229600" cy="1143000"/>
          </a:xfrm>
        </p:spPr>
        <p:txBody>
          <a:bodyPr>
            <a:normAutofit fontScale="90000"/>
          </a:bodyPr>
          <a:lstStyle/>
          <a:p>
            <a:r>
              <a:rPr lang="en-US" dirty="0" smtClean="0"/>
              <a:t>Undergraduate/Graduate Research Opportunities with Dr. </a:t>
            </a:r>
            <a:r>
              <a:rPr lang="en-US" dirty="0" err="1" smtClean="0"/>
              <a:t>Shen</a:t>
            </a:r>
            <a:endParaRPr lang="en-US" dirty="0"/>
          </a:p>
        </p:txBody>
      </p:sp>
      <p:sp>
        <p:nvSpPr>
          <p:cNvPr id="4" name="Content Placeholder 3"/>
          <p:cNvSpPr>
            <a:spLocks noGrp="1"/>
          </p:cNvSpPr>
          <p:nvPr>
            <p:ph idx="4294967295"/>
          </p:nvPr>
        </p:nvSpPr>
        <p:spPr>
          <a:xfrm>
            <a:off x="228600" y="1219200"/>
            <a:ext cx="8458200" cy="4724400"/>
          </a:xfrm>
        </p:spPr>
        <p:txBody>
          <a:bodyPr>
            <a:normAutofit fontScale="92500"/>
          </a:bodyPr>
          <a:lstStyle/>
          <a:p>
            <a:pPr marL="109728" indent="0">
              <a:buNone/>
            </a:pPr>
            <a:endParaRPr lang="en-US" sz="3200" dirty="0" smtClean="0"/>
          </a:p>
          <a:p>
            <a:r>
              <a:rPr lang="en-US" sz="3200" dirty="0" smtClean="0"/>
              <a:t>M.S. THESIS GRAD STUDENTS NEEDED!</a:t>
            </a:r>
          </a:p>
          <a:p>
            <a:r>
              <a:rPr lang="en-US" sz="3200" dirty="0" smtClean="0"/>
              <a:t>Brand new Food Science Lab will be located in WKU south campus R&amp;D Center </a:t>
            </a:r>
          </a:p>
          <a:p>
            <a:r>
              <a:rPr lang="en-US" sz="3200" dirty="0" smtClean="0"/>
              <a:t>Strength in Microbiology required</a:t>
            </a:r>
          </a:p>
          <a:p>
            <a:r>
              <a:rPr lang="en-US" sz="3200" dirty="0" smtClean="0"/>
              <a:t>Starts Spring or Fall 2013</a:t>
            </a:r>
          </a:p>
          <a:p>
            <a:r>
              <a:rPr lang="en-US" sz="3200" dirty="0" smtClean="0"/>
              <a:t>Undergraduates welcome to join my lab as research training starts summer 2013. </a:t>
            </a:r>
          </a:p>
          <a:p>
            <a:r>
              <a:rPr lang="en-US" sz="3200" dirty="0" smtClean="0">
                <a:hlinkClick r:id="rId2"/>
              </a:rPr>
              <a:t>Contact </a:t>
            </a:r>
            <a:r>
              <a:rPr lang="en-US" sz="3200" dirty="0">
                <a:hlinkClick r:id="rId2"/>
              </a:rPr>
              <a:t>me </a:t>
            </a:r>
            <a:r>
              <a:rPr lang="en-US" sz="3200" dirty="0"/>
              <a:t>if you are interested</a:t>
            </a:r>
          </a:p>
          <a:p>
            <a:endParaRPr lang="en-US" sz="3600" dirty="0" smtClean="0"/>
          </a:p>
          <a:p>
            <a:endParaRPr lang="en-US" sz="3600" dirty="0"/>
          </a:p>
        </p:txBody>
      </p:sp>
    </p:spTree>
    <p:extLst>
      <p:ext uri="{BB962C8B-B14F-4D97-AF65-F5344CB8AC3E}">
        <p14:creationId xmlns:p14="http://schemas.microsoft.com/office/powerpoint/2010/main" val="31238758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sz="half" idx="1"/>
          </p:nvPr>
        </p:nvSpPr>
        <p:spPr/>
        <p:txBody>
          <a:bodyPr>
            <a:normAutofit fontScale="92500" lnSpcReduction="20000"/>
          </a:bodyPr>
          <a:lstStyle/>
          <a:p>
            <a:pPr marL="0" indent="0" algn="ctr" eaLnBrk="1" hangingPunct="1">
              <a:buFontTx/>
              <a:buNone/>
            </a:pPr>
            <a:endParaRPr lang="en-US" dirty="0" smtClean="0">
              <a:solidFill>
                <a:schemeClr val="bg1"/>
              </a:solidFill>
            </a:endParaRPr>
          </a:p>
          <a:p>
            <a:pPr marL="0" indent="0" algn="ctr" eaLnBrk="1" hangingPunct="1">
              <a:buFontTx/>
              <a:buNone/>
            </a:pPr>
            <a:endParaRPr lang="en-US" dirty="0">
              <a:solidFill>
                <a:schemeClr val="bg1"/>
              </a:solidFill>
            </a:endParaRPr>
          </a:p>
          <a:p>
            <a:pPr marL="0" indent="0" algn="ctr" eaLnBrk="1" hangingPunct="1">
              <a:buFontTx/>
              <a:buNone/>
            </a:pPr>
            <a:endParaRPr lang="en-US" dirty="0" smtClean="0">
              <a:solidFill>
                <a:schemeClr val="bg1"/>
              </a:solidFill>
            </a:endParaRPr>
          </a:p>
          <a:p>
            <a:pPr marL="0" indent="0" algn="ctr" eaLnBrk="1" hangingPunct="1">
              <a:buFontTx/>
              <a:buNone/>
            </a:pPr>
            <a:endParaRPr lang="en-US" dirty="0">
              <a:solidFill>
                <a:schemeClr val="bg1"/>
              </a:solidFill>
            </a:endParaRPr>
          </a:p>
          <a:p>
            <a:pPr marL="0" indent="0" algn="ctr" eaLnBrk="1" hangingPunct="1">
              <a:buFontTx/>
              <a:buNone/>
            </a:pPr>
            <a:endParaRPr lang="en-US" dirty="0" smtClean="0">
              <a:solidFill>
                <a:schemeClr val="bg1"/>
              </a:solidFill>
            </a:endParaRPr>
          </a:p>
          <a:p>
            <a:pPr marL="0" indent="0" algn="ctr">
              <a:lnSpc>
                <a:spcPct val="80000"/>
              </a:lnSpc>
              <a:buNone/>
            </a:pPr>
            <a:r>
              <a:rPr lang="en-US" b="1" u="sng" dirty="0"/>
              <a:t>Bio</a:t>
            </a:r>
          </a:p>
          <a:p>
            <a:r>
              <a:rPr lang="en-US" dirty="0"/>
              <a:t>Ph.D. 2001 Marine Science, The University of Texas at Austin</a:t>
            </a:r>
          </a:p>
          <a:p>
            <a:r>
              <a:rPr lang="en-US" dirty="0"/>
              <a:t>B.S., M.S. 1994, 1996 Zoology, Brigham Young University</a:t>
            </a:r>
          </a:p>
          <a:p>
            <a:pPr marL="0" indent="0" algn="ctr" eaLnBrk="1" hangingPunct="1">
              <a:buFontTx/>
              <a:buNone/>
            </a:pPr>
            <a:endParaRPr lang="en-US" dirty="0" smtClean="0">
              <a:solidFill>
                <a:schemeClr val="bg1"/>
              </a:solidFill>
            </a:endParaRPr>
          </a:p>
        </p:txBody>
      </p:sp>
      <p:sp>
        <p:nvSpPr>
          <p:cNvPr id="3075" name="Text Placeholder 3"/>
          <p:cNvSpPr>
            <a:spLocks noGrp="1"/>
          </p:cNvSpPr>
          <p:nvPr>
            <p:ph sz="half" idx="2"/>
          </p:nvPr>
        </p:nvSpPr>
        <p:spPr/>
        <p:txBody>
          <a:bodyPr>
            <a:normAutofit fontScale="92500" lnSpcReduction="20000"/>
          </a:bodyPr>
          <a:lstStyle/>
          <a:p>
            <a:pPr marL="0" indent="0" eaLnBrk="1" hangingPunct="1">
              <a:lnSpc>
                <a:spcPct val="80000"/>
              </a:lnSpc>
              <a:buFontTx/>
              <a:buNone/>
            </a:pPr>
            <a:endParaRPr lang="en-US" sz="1800" dirty="0" smtClean="0">
              <a:solidFill>
                <a:schemeClr val="bg1"/>
              </a:solidFill>
            </a:endParaRPr>
          </a:p>
          <a:p>
            <a:pPr marL="0" indent="0" eaLnBrk="1" hangingPunct="1">
              <a:lnSpc>
                <a:spcPct val="80000"/>
              </a:lnSpc>
              <a:buFontTx/>
              <a:buNone/>
            </a:pPr>
            <a:endParaRPr lang="en-US" sz="1800" dirty="0" smtClean="0">
              <a:solidFill>
                <a:schemeClr val="bg1"/>
              </a:solidFill>
            </a:endParaRPr>
          </a:p>
          <a:p>
            <a:pPr marL="0" indent="0" algn="ctr" eaLnBrk="1" hangingPunct="1">
              <a:lnSpc>
                <a:spcPct val="80000"/>
              </a:lnSpc>
              <a:buFontTx/>
              <a:buNone/>
            </a:pPr>
            <a:r>
              <a:rPr lang="en-US" sz="1800" b="1" u="sng" dirty="0" smtClean="0"/>
              <a:t>Courses</a:t>
            </a:r>
          </a:p>
          <a:p>
            <a:pPr marL="285750" indent="-285750">
              <a:lnSpc>
                <a:spcPct val="80000"/>
              </a:lnSpc>
            </a:pPr>
            <a:r>
              <a:rPr lang="en-US" sz="1800" dirty="0" smtClean="0"/>
              <a:t>BIOL 120 Introductory Biology</a:t>
            </a:r>
          </a:p>
          <a:p>
            <a:pPr marL="285750" indent="-285750">
              <a:lnSpc>
                <a:spcPct val="80000"/>
              </a:lnSpc>
            </a:pPr>
            <a:r>
              <a:rPr lang="en-US" sz="1800" dirty="0" smtClean="0"/>
              <a:t>BIOL 335 Neurobiology</a:t>
            </a:r>
          </a:p>
          <a:p>
            <a:pPr marL="285750" indent="-285750">
              <a:lnSpc>
                <a:spcPct val="80000"/>
              </a:lnSpc>
            </a:pPr>
            <a:r>
              <a:rPr lang="en-US" sz="1800" dirty="0" smtClean="0"/>
              <a:t>BIOL 545 Animal Communication</a:t>
            </a:r>
          </a:p>
          <a:p>
            <a:pPr marL="0" indent="0" eaLnBrk="1" hangingPunct="1">
              <a:lnSpc>
                <a:spcPct val="80000"/>
              </a:lnSpc>
              <a:buFontTx/>
              <a:buNone/>
            </a:pPr>
            <a:endParaRPr lang="en-US" sz="1800" dirty="0" smtClean="0">
              <a:solidFill>
                <a:schemeClr val="bg1"/>
              </a:solidFill>
            </a:endParaRPr>
          </a:p>
          <a:p>
            <a:pPr marL="0" indent="0" eaLnBrk="1" hangingPunct="1">
              <a:lnSpc>
                <a:spcPct val="80000"/>
              </a:lnSpc>
              <a:buFontTx/>
              <a:buNone/>
            </a:pPr>
            <a:endParaRPr lang="en-US" sz="1800" dirty="0" smtClean="0">
              <a:solidFill>
                <a:schemeClr val="bg1"/>
              </a:solidFill>
            </a:endParaRPr>
          </a:p>
          <a:p>
            <a:pPr marL="0" indent="0" algn="ctr" eaLnBrk="1" hangingPunct="1">
              <a:lnSpc>
                <a:spcPct val="80000"/>
              </a:lnSpc>
              <a:buFontTx/>
              <a:buNone/>
            </a:pPr>
            <a:r>
              <a:rPr lang="en-US" sz="1800" b="1" u="sng" dirty="0" smtClean="0"/>
              <a:t>Research</a:t>
            </a:r>
          </a:p>
          <a:p>
            <a:pPr marL="0" indent="0" algn="ctr" eaLnBrk="1" hangingPunct="1">
              <a:lnSpc>
                <a:spcPct val="80000"/>
              </a:lnSpc>
              <a:buFontTx/>
              <a:buNone/>
            </a:pPr>
            <a:r>
              <a:rPr lang="en-US" sz="1800" b="1" dirty="0" smtClean="0"/>
              <a:t>Auditory Neurobiology and Bioacoustics of Fishes</a:t>
            </a:r>
          </a:p>
          <a:p>
            <a:pPr marL="0" indent="0" eaLnBrk="1" hangingPunct="1">
              <a:lnSpc>
                <a:spcPct val="80000"/>
              </a:lnSpc>
              <a:buFontTx/>
              <a:buNone/>
            </a:pPr>
            <a:endParaRPr lang="en-US" sz="1800" b="1" dirty="0" smtClean="0">
              <a:solidFill>
                <a:schemeClr val="bg1"/>
              </a:solidFill>
            </a:endParaRPr>
          </a:p>
          <a:p>
            <a:pPr marL="0" indent="0" eaLnBrk="1" hangingPunct="1">
              <a:lnSpc>
                <a:spcPct val="80000"/>
              </a:lnSpc>
              <a:buFontTx/>
              <a:buNone/>
            </a:pPr>
            <a:r>
              <a:rPr lang="en-US" sz="1800" dirty="0" smtClean="0"/>
              <a:t>Research in my lab uses electrophysiological, behavioral, molecular, and morphological analysis to understand processes related to hearing in teleost fishes. </a:t>
            </a:r>
          </a:p>
        </p:txBody>
      </p:sp>
      <p:sp>
        <p:nvSpPr>
          <p:cNvPr id="2" name="Title 1"/>
          <p:cNvSpPr>
            <a:spLocks noGrp="1"/>
          </p:cNvSpPr>
          <p:nvPr>
            <p:ph type="title"/>
          </p:nvPr>
        </p:nvSpPr>
        <p:spPr/>
        <p:txBody>
          <a:bodyPr>
            <a:normAutofit fontScale="90000"/>
          </a:bodyPr>
          <a:lstStyle/>
          <a:p>
            <a:pPr algn="r"/>
            <a:r>
              <a:rPr lang="en-US" dirty="0" smtClean="0">
                <a:solidFill>
                  <a:schemeClr val="bg1"/>
                </a:solidFill>
              </a:rPr>
              <a:t/>
            </a:r>
            <a:br>
              <a:rPr lang="en-US" dirty="0" smtClean="0">
                <a:solidFill>
                  <a:schemeClr val="bg1"/>
                </a:solidFill>
              </a:rPr>
            </a:br>
            <a:r>
              <a:rPr lang="en-US" sz="3600" dirty="0" smtClean="0">
                <a:solidFill>
                  <a:schemeClr val="bg1"/>
                </a:solidFill>
              </a:rPr>
              <a:t>Michael Smith, Ph.D.</a:t>
            </a:r>
            <a:br>
              <a:rPr lang="en-US" sz="3600" dirty="0" smtClean="0">
                <a:solidFill>
                  <a:schemeClr val="bg1"/>
                </a:solidFill>
              </a:rPr>
            </a:br>
            <a:r>
              <a:rPr lang="en-US" sz="3600" dirty="0" smtClean="0">
                <a:solidFill>
                  <a:schemeClr val="bg1"/>
                </a:solidFill>
              </a:rPr>
              <a:t>University of Texas</a:t>
            </a:r>
            <a:br>
              <a:rPr lang="en-US" sz="3600" dirty="0" smtClean="0">
                <a:solidFill>
                  <a:schemeClr val="bg1"/>
                </a:solidFill>
              </a:rPr>
            </a:br>
            <a:r>
              <a:rPr lang="en-US" sz="3600" dirty="0" smtClean="0">
                <a:solidFill>
                  <a:schemeClr val="bg1"/>
                </a:solidFill>
              </a:rPr>
              <a:t>Associate Professor</a:t>
            </a:r>
            <a:br>
              <a:rPr lang="en-US" sz="3600" dirty="0" smtClean="0">
                <a:solidFill>
                  <a:schemeClr val="bg1"/>
                </a:solidFill>
              </a:rPr>
            </a:br>
            <a:endParaRPr lang="en-US" sz="3600" dirty="0"/>
          </a:p>
        </p:txBody>
      </p:sp>
      <p:pic>
        <p:nvPicPr>
          <p:cNvPr id="3076" name="Picture 6" descr="C:\Documents and Settings\wkuuser\My Documents\My Pictures\Pics for Lab Web Page\aMichaelSmith-52.jpg"/>
          <p:cNvPicPr>
            <a:picLocks noChangeAspect="1" noChangeArrowheads="1"/>
          </p:cNvPicPr>
          <p:nvPr/>
        </p:nvPicPr>
        <p:blipFill>
          <a:blip r:embed="rId2" cstate="print"/>
          <a:srcRect/>
          <a:stretch>
            <a:fillRect/>
          </a:stretch>
        </p:blipFill>
        <p:spPr bwMode="auto">
          <a:xfrm>
            <a:off x="1143000" y="152400"/>
            <a:ext cx="2119313" cy="282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4"/>
          <p:cNvSpPr>
            <a:spLocks noGrp="1"/>
          </p:cNvSpPr>
          <p:nvPr>
            <p:ph type="title" idx="4294967295"/>
          </p:nvPr>
        </p:nvSpPr>
        <p:spPr>
          <a:xfrm>
            <a:off x="0" y="0"/>
            <a:ext cx="8229600" cy="762000"/>
          </a:xfrm>
        </p:spPr>
        <p:txBody>
          <a:bodyPr/>
          <a:lstStyle/>
          <a:p>
            <a:pPr eaLnBrk="1" hangingPunct="1"/>
            <a:r>
              <a:rPr lang="en-US" dirty="0" smtClean="0">
                <a:solidFill>
                  <a:schemeClr val="tx1"/>
                </a:solidFill>
              </a:rPr>
              <a:t>Research in the Smith Lab</a:t>
            </a:r>
          </a:p>
        </p:txBody>
      </p:sp>
      <p:pic>
        <p:nvPicPr>
          <p:cNvPr id="1028" name="Picture 8"/>
          <p:cNvPicPr>
            <a:picLocks noChangeAspect="1" noChangeArrowheads="1"/>
          </p:cNvPicPr>
          <p:nvPr/>
        </p:nvPicPr>
        <p:blipFill>
          <a:blip r:embed="rId3" cstate="print"/>
          <a:srcRect/>
          <a:stretch>
            <a:fillRect/>
          </a:stretch>
        </p:blipFill>
        <p:spPr bwMode="auto">
          <a:xfrm>
            <a:off x="152400" y="3657600"/>
            <a:ext cx="3733800" cy="2987675"/>
          </a:xfrm>
          <a:prstGeom prst="rect">
            <a:avLst/>
          </a:prstGeom>
          <a:noFill/>
          <a:ln w="9525">
            <a:noFill/>
            <a:miter lim="800000"/>
            <a:headEnd/>
            <a:tailEnd/>
          </a:ln>
        </p:spPr>
      </p:pic>
      <p:grpSp>
        <p:nvGrpSpPr>
          <p:cNvPr id="2" name="Group 8"/>
          <p:cNvGrpSpPr>
            <a:grpSpLocks/>
          </p:cNvGrpSpPr>
          <p:nvPr/>
        </p:nvGrpSpPr>
        <p:grpSpPr bwMode="auto">
          <a:xfrm>
            <a:off x="5562600" y="990600"/>
            <a:ext cx="3352800" cy="2590800"/>
            <a:chOff x="685800" y="1752600"/>
            <a:chExt cx="2895600" cy="2170113"/>
          </a:xfrm>
        </p:grpSpPr>
        <p:pic>
          <p:nvPicPr>
            <p:cNvPr id="1033" name="Picture 2" descr="background saccule3"/>
            <p:cNvPicPr>
              <a:picLocks noChangeAspect="1" noChangeArrowheads="1"/>
            </p:cNvPicPr>
            <p:nvPr/>
          </p:nvPicPr>
          <p:blipFill>
            <a:blip r:embed="rId4" cstate="print"/>
            <a:srcRect/>
            <a:stretch>
              <a:fillRect/>
            </a:stretch>
          </p:blipFill>
          <p:spPr bwMode="auto">
            <a:xfrm>
              <a:off x="685800" y="1752600"/>
              <a:ext cx="2895600" cy="2170113"/>
            </a:xfrm>
            <a:prstGeom prst="rect">
              <a:avLst/>
            </a:prstGeom>
            <a:noFill/>
            <a:ln w="9525">
              <a:noFill/>
              <a:miter lim="800000"/>
              <a:headEnd/>
              <a:tailEnd/>
            </a:ln>
          </p:spPr>
        </p:pic>
        <p:pic>
          <p:nvPicPr>
            <p:cNvPr id="1034" name="Picture 3"/>
            <p:cNvPicPr>
              <a:picLocks noChangeAspect="1" noChangeArrowheads="1"/>
            </p:cNvPicPr>
            <p:nvPr/>
          </p:nvPicPr>
          <p:blipFill>
            <a:blip r:embed="rId5" cstate="print"/>
            <a:srcRect/>
            <a:stretch>
              <a:fillRect/>
            </a:stretch>
          </p:blipFill>
          <p:spPr bwMode="auto">
            <a:xfrm>
              <a:off x="685800" y="1752600"/>
              <a:ext cx="1522754" cy="685800"/>
            </a:xfrm>
            <a:prstGeom prst="rect">
              <a:avLst/>
            </a:prstGeom>
            <a:noFill/>
            <a:ln w="9525">
              <a:noFill/>
              <a:miter lim="800000"/>
              <a:headEnd/>
              <a:tailEnd/>
            </a:ln>
          </p:spPr>
        </p:pic>
        <p:graphicFrame>
          <p:nvGraphicFramePr>
            <p:cNvPr id="1026" name="Object 9"/>
            <p:cNvGraphicFramePr>
              <a:graphicFrameLocks noChangeAspect="1"/>
            </p:cNvGraphicFramePr>
            <p:nvPr/>
          </p:nvGraphicFramePr>
          <p:xfrm>
            <a:off x="2438400" y="3054350"/>
            <a:ext cx="1143000" cy="865188"/>
          </p:xfrm>
          <a:graphic>
            <a:graphicData uri="http://schemas.openxmlformats.org/presentationml/2006/ole">
              <mc:AlternateContent xmlns:mc="http://schemas.openxmlformats.org/markup-compatibility/2006">
                <mc:Choice xmlns:v="urn:schemas-microsoft-com:vml" Requires="v">
                  <p:oleObj spid="_x0000_s3115" name="Image" r:id="rId6" imgW="6241788" imgH="4681341" progId="">
                    <p:embed/>
                  </p:oleObj>
                </mc:Choice>
                <mc:Fallback>
                  <p:oleObj name="Image" r:id="rId6" imgW="6241788" imgH="4681341" progId="">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3054350"/>
                          <a:ext cx="1143000"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30" name="TextBox 12"/>
          <p:cNvSpPr txBox="1">
            <a:spLocks noChangeArrowheads="1"/>
          </p:cNvSpPr>
          <p:nvPr/>
        </p:nvSpPr>
        <p:spPr bwMode="auto">
          <a:xfrm>
            <a:off x="228600" y="914400"/>
            <a:ext cx="5638800" cy="2723823"/>
          </a:xfrm>
          <a:prstGeom prst="rect">
            <a:avLst/>
          </a:prstGeom>
          <a:noFill/>
          <a:ln w="9525">
            <a:noFill/>
            <a:miter lim="800000"/>
            <a:headEnd/>
            <a:tailEnd/>
          </a:ln>
        </p:spPr>
        <p:txBody>
          <a:bodyPr>
            <a:spAutoFit/>
          </a:bodyPr>
          <a:lstStyle/>
          <a:p>
            <a:pPr>
              <a:buFont typeface="Arial" pitchFamily="34" charset="0"/>
              <a:buChar char="•"/>
            </a:pPr>
            <a:r>
              <a:rPr lang="en-US" sz="1900" dirty="0">
                <a:solidFill>
                  <a:schemeClr val="bg1"/>
                </a:solidFill>
              </a:rPr>
              <a:t> </a:t>
            </a:r>
            <a:r>
              <a:rPr lang="en-US" sz="1900" dirty="0"/>
              <a:t>Auditory hair cell regeneration in </a:t>
            </a:r>
            <a:r>
              <a:rPr lang="en-US" sz="1900" dirty="0" err="1"/>
              <a:t>zebrafish</a:t>
            </a:r>
            <a:endParaRPr lang="en-US" sz="1900" dirty="0"/>
          </a:p>
          <a:p>
            <a:pPr>
              <a:buFont typeface="Arial" pitchFamily="34" charset="0"/>
              <a:buChar char="•"/>
            </a:pPr>
            <a:endParaRPr lang="en-US" sz="1900" dirty="0"/>
          </a:p>
          <a:p>
            <a:pPr>
              <a:buFont typeface="Arial" pitchFamily="34" charset="0"/>
              <a:buChar char="•"/>
            </a:pPr>
            <a:r>
              <a:rPr lang="en-US" sz="1900" dirty="0"/>
              <a:t> </a:t>
            </a:r>
            <a:r>
              <a:rPr lang="en-US" sz="1900" dirty="0" err="1"/>
              <a:t>Tonotopic</a:t>
            </a:r>
            <a:r>
              <a:rPr lang="en-US" sz="1900" dirty="0"/>
              <a:t> organization of the fish ear</a:t>
            </a:r>
          </a:p>
          <a:p>
            <a:pPr>
              <a:buFont typeface="Arial" pitchFamily="34" charset="0"/>
              <a:buChar char="•"/>
            </a:pPr>
            <a:endParaRPr lang="en-US" sz="1900" dirty="0"/>
          </a:p>
          <a:p>
            <a:pPr>
              <a:buFont typeface="Arial" pitchFamily="34" charset="0"/>
              <a:buChar char="•"/>
            </a:pPr>
            <a:r>
              <a:rPr lang="en-US" sz="1900" dirty="0"/>
              <a:t> Electrophysiology to examine fish hearing loss</a:t>
            </a:r>
          </a:p>
          <a:p>
            <a:pPr>
              <a:buFont typeface="Arial" pitchFamily="34" charset="0"/>
              <a:buChar char="•"/>
            </a:pPr>
            <a:endParaRPr lang="en-US" sz="1900" dirty="0"/>
          </a:p>
          <a:p>
            <a:pPr>
              <a:buFont typeface="Arial" pitchFamily="34" charset="0"/>
              <a:buChar char="•"/>
            </a:pPr>
            <a:r>
              <a:rPr lang="en-US" sz="1900" dirty="0"/>
              <a:t> Sound production and hearing in </a:t>
            </a:r>
            <a:r>
              <a:rPr lang="en-US" sz="1900" dirty="0" err="1"/>
              <a:t>suckermouth</a:t>
            </a:r>
            <a:r>
              <a:rPr lang="en-US" sz="1900" dirty="0"/>
              <a:t>             	catfishes</a:t>
            </a:r>
          </a:p>
        </p:txBody>
      </p:sp>
      <p:pic>
        <p:nvPicPr>
          <p:cNvPr id="1031" name="Picture 10" descr="C:\Documents and Settings\wkuuser\My Documents\My Pictures\Pics for Lab Web Page\Otocinclus fenestrae.jpg"/>
          <p:cNvPicPr>
            <a:picLocks noChangeAspect="1" noChangeArrowheads="1"/>
          </p:cNvPicPr>
          <p:nvPr/>
        </p:nvPicPr>
        <p:blipFill>
          <a:blip r:embed="rId8" cstate="print"/>
          <a:srcRect/>
          <a:stretch>
            <a:fillRect/>
          </a:stretch>
        </p:blipFill>
        <p:spPr bwMode="auto">
          <a:xfrm>
            <a:off x="5791200" y="4419600"/>
            <a:ext cx="3200400" cy="2193925"/>
          </a:xfrm>
          <a:prstGeom prst="rect">
            <a:avLst/>
          </a:prstGeom>
          <a:noFill/>
          <a:ln w="9525">
            <a:noFill/>
            <a:miter lim="800000"/>
            <a:headEnd/>
            <a:tailEnd/>
          </a:ln>
        </p:spPr>
      </p:pic>
      <p:pic>
        <p:nvPicPr>
          <p:cNvPr id="1032" name="Picture 11" descr="C:\Documents and Settings\wkuuser\My Documents\My Pictures\Pics for Lab Web Page\Plecostomus spine copy.jpg"/>
          <p:cNvPicPr>
            <a:picLocks noChangeAspect="1" noChangeArrowheads="1"/>
          </p:cNvPicPr>
          <p:nvPr/>
        </p:nvPicPr>
        <p:blipFill>
          <a:blip r:embed="rId9" cstate="print"/>
          <a:srcRect/>
          <a:stretch>
            <a:fillRect/>
          </a:stretch>
        </p:blipFill>
        <p:spPr bwMode="auto">
          <a:xfrm>
            <a:off x="4038600" y="4038600"/>
            <a:ext cx="1984375"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0" y="152400"/>
            <a:ext cx="9144000" cy="639763"/>
          </a:xfrm>
        </p:spPr>
        <p:txBody>
          <a:bodyPr>
            <a:normAutofit fontScale="90000"/>
          </a:bodyPr>
          <a:lstStyle/>
          <a:p>
            <a:pPr eaLnBrk="1" hangingPunct="1"/>
            <a:r>
              <a:rPr lang="en-US" dirty="0" smtClean="0">
                <a:solidFill>
                  <a:schemeClr val="tx1"/>
                </a:solidFill>
              </a:rPr>
              <a:t>Graduate Research with Dr. Smith</a:t>
            </a:r>
          </a:p>
        </p:txBody>
      </p:sp>
      <p:pic>
        <p:nvPicPr>
          <p:cNvPr id="4099" name="Picture 5" descr="zebrafish"/>
          <p:cNvPicPr>
            <a:picLocks noChangeAspect="1" noChangeArrowheads="1"/>
          </p:cNvPicPr>
          <p:nvPr/>
        </p:nvPicPr>
        <p:blipFill>
          <a:blip r:embed="rId2" cstate="print"/>
          <a:srcRect/>
          <a:stretch>
            <a:fillRect/>
          </a:stretch>
        </p:blipFill>
        <p:spPr bwMode="auto">
          <a:xfrm>
            <a:off x="6705600" y="4495800"/>
            <a:ext cx="2154238" cy="1828800"/>
          </a:xfrm>
          <a:prstGeom prst="rect">
            <a:avLst/>
          </a:prstGeom>
          <a:noFill/>
          <a:ln w="9525">
            <a:noFill/>
            <a:miter lim="800000"/>
            <a:headEnd/>
            <a:tailEnd/>
          </a:ln>
        </p:spPr>
      </p:pic>
      <p:pic>
        <p:nvPicPr>
          <p:cNvPr id="4100" name="Picture 4" descr="Julie at Axioplan"/>
          <p:cNvPicPr>
            <a:picLocks noChangeAspect="1" noChangeArrowheads="1"/>
          </p:cNvPicPr>
          <p:nvPr/>
        </p:nvPicPr>
        <p:blipFill>
          <a:blip r:embed="rId3" cstate="print"/>
          <a:srcRect/>
          <a:stretch>
            <a:fillRect/>
          </a:stretch>
        </p:blipFill>
        <p:spPr bwMode="auto">
          <a:xfrm>
            <a:off x="685800" y="838200"/>
            <a:ext cx="2109788" cy="2849563"/>
          </a:xfrm>
          <a:prstGeom prst="rect">
            <a:avLst/>
          </a:prstGeom>
          <a:noFill/>
          <a:ln w="9525">
            <a:noFill/>
            <a:miter lim="800000"/>
            <a:headEnd/>
            <a:tailEnd/>
          </a:ln>
        </p:spPr>
      </p:pic>
      <p:pic>
        <p:nvPicPr>
          <p:cNvPr id="4101" name="Picture 2" descr="C:\Documents and Settings\wkuuser\My Documents\Michael E. Smith\My Documents\My Pictures\3_3_2007\DCP_5419.JPG"/>
          <p:cNvPicPr>
            <a:picLocks noChangeAspect="1" noChangeArrowheads="1"/>
          </p:cNvPicPr>
          <p:nvPr/>
        </p:nvPicPr>
        <p:blipFill>
          <a:blip r:embed="rId4" cstate="print"/>
          <a:srcRect/>
          <a:stretch>
            <a:fillRect/>
          </a:stretch>
        </p:blipFill>
        <p:spPr bwMode="auto">
          <a:xfrm>
            <a:off x="4600575" y="844550"/>
            <a:ext cx="4297363" cy="2865438"/>
          </a:xfrm>
          <a:prstGeom prst="rect">
            <a:avLst/>
          </a:prstGeom>
          <a:noFill/>
          <a:ln w="9525">
            <a:noFill/>
            <a:miter lim="800000"/>
            <a:headEnd/>
            <a:tailEnd/>
          </a:ln>
        </p:spPr>
      </p:pic>
      <p:pic>
        <p:nvPicPr>
          <p:cNvPr id="4102" name="Picture 103" descr="Schuck and Smith Figure 4"/>
          <p:cNvPicPr>
            <a:picLocks noChangeAspect="1" noChangeArrowheads="1"/>
          </p:cNvPicPr>
          <p:nvPr/>
        </p:nvPicPr>
        <p:blipFill>
          <a:blip r:embed="rId5" cstate="print"/>
          <a:srcRect/>
          <a:stretch>
            <a:fillRect/>
          </a:stretch>
        </p:blipFill>
        <p:spPr bwMode="auto">
          <a:xfrm>
            <a:off x="2886075" y="820738"/>
            <a:ext cx="1587500" cy="2865437"/>
          </a:xfrm>
          <a:prstGeom prst="rect">
            <a:avLst/>
          </a:prstGeom>
          <a:noFill/>
          <a:ln w="9525">
            <a:noFill/>
            <a:miter lim="800000"/>
            <a:headEnd/>
            <a:tailEnd/>
          </a:ln>
        </p:spPr>
      </p:pic>
      <p:pic>
        <p:nvPicPr>
          <p:cNvPr id="4103" name="Picture 8" descr="Gopi at IDEA meeting 2011.JPG"/>
          <p:cNvPicPr>
            <a:picLocks noChangeAspect="1"/>
          </p:cNvPicPr>
          <p:nvPr/>
        </p:nvPicPr>
        <p:blipFill>
          <a:blip r:embed="rId6" cstate="print"/>
          <a:srcRect/>
          <a:stretch>
            <a:fillRect/>
          </a:stretch>
        </p:blipFill>
        <p:spPr bwMode="auto">
          <a:xfrm>
            <a:off x="228600" y="4114800"/>
            <a:ext cx="3352800" cy="2514600"/>
          </a:xfrm>
          <a:prstGeom prst="rect">
            <a:avLst/>
          </a:prstGeom>
          <a:noFill/>
          <a:ln w="9525">
            <a:noFill/>
            <a:miter lim="800000"/>
            <a:headEnd/>
            <a:tailEnd/>
          </a:ln>
        </p:spPr>
      </p:pic>
      <p:sp>
        <p:nvSpPr>
          <p:cNvPr id="4104" name="TextBox 9"/>
          <p:cNvSpPr txBox="1">
            <a:spLocks noChangeArrowheads="1"/>
          </p:cNvSpPr>
          <p:nvPr/>
        </p:nvSpPr>
        <p:spPr bwMode="auto">
          <a:xfrm>
            <a:off x="144463" y="3676650"/>
            <a:ext cx="8610600" cy="523220"/>
          </a:xfrm>
          <a:prstGeom prst="rect">
            <a:avLst/>
          </a:prstGeom>
          <a:noFill/>
          <a:ln w="9525">
            <a:noFill/>
            <a:miter lim="800000"/>
            <a:headEnd/>
            <a:tailEnd/>
          </a:ln>
        </p:spPr>
        <p:txBody>
          <a:bodyPr>
            <a:spAutoFit/>
          </a:bodyPr>
          <a:lstStyle/>
          <a:p>
            <a:r>
              <a:rPr lang="en-US" sz="1400" i="1" dirty="0"/>
              <a:t>Julie </a:t>
            </a:r>
            <a:r>
              <a:rPr lang="en-US" sz="1400" i="1" dirty="0" err="1"/>
              <a:t>Schuck</a:t>
            </a:r>
            <a:r>
              <a:rPr lang="en-US" sz="1400" i="1" dirty="0"/>
              <a:t> examining hair cells under a fluorescent microscope and at a scientific conference in Denver.</a:t>
            </a:r>
          </a:p>
        </p:txBody>
      </p:sp>
      <p:sp>
        <p:nvSpPr>
          <p:cNvPr id="4105" name="TextBox 11"/>
          <p:cNvSpPr txBox="1">
            <a:spLocks noChangeArrowheads="1"/>
          </p:cNvSpPr>
          <p:nvPr/>
        </p:nvSpPr>
        <p:spPr bwMode="auto">
          <a:xfrm>
            <a:off x="3733800" y="4953000"/>
            <a:ext cx="2895600" cy="1384995"/>
          </a:xfrm>
          <a:prstGeom prst="rect">
            <a:avLst/>
          </a:prstGeom>
          <a:noFill/>
          <a:ln w="9525">
            <a:noFill/>
            <a:miter lim="800000"/>
            <a:headEnd/>
            <a:tailEnd/>
          </a:ln>
        </p:spPr>
        <p:txBody>
          <a:bodyPr>
            <a:spAutoFit/>
          </a:bodyPr>
          <a:lstStyle/>
          <a:p>
            <a:r>
              <a:rPr lang="en-US" sz="1400" i="1" dirty="0"/>
              <a:t>Gopinath Rajadinakaran presenting his research on gene expression during auditory hair cell regeneration at a scientific conference in New Orleans.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chemeClr val="bg1">
                <a:tint val="55000"/>
                <a:satMod val="300000"/>
              </a:schemeClr>
            </a:gs>
            <a:gs pos="5000">
              <a:srgbClr val="FFFFFF"/>
            </a:gs>
            <a:gs pos="100000">
              <a:schemeClr val="bg1">
                <a:tint val="65000"/>
                <a:satMod val="300000"/>
              </a:schemeClr>
            </a:gs>
            <a:gs pos="100000">
              <a:schemeClr val="bg1">
                <a:shade val="65000"/>
                <a:satMod val="300000"/>
              </a:schemeClr>
            </a:gs>
          </a:gsLst>
          <a:path path="circle">
            <a:fillToRect l="65000" b="98000"/>
          </a:path>
        </a:gradFill>
        <a:effectLst/>
      </p:bgPr>
    </p:bg>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0" y="152400"/>
            <a:ext cx="8686800" cy="639763"/>
          </a:xfrm>
        </p:spPr>
        <p:txBody>
          <a:bodyPr>
            <a:normAutofit fontScale="90000"/>
          </a:bodyPr>
          <a:lstStyle/>
          <a:p>
            <a:pPr eaLnBrk="1" hangingPunct="1"/>
            <a:r>
              <a:rPr lang="en-US" sz="3600" dirty="0" smtClean="0">
                <a:solidFill>
                  <a:schemeClr val="tx1"/>
                </a:solidFill>
              </a:rPr>
              <a:t>Undergraduate Research with Dr. Smith</a:t>
            </a:r>
          </a:p>
        </p:txBody>
      </p:sp>
      <p:pic>
        <p:nvPicPr>
          <p:cNvPr id="5123" name="Picture 6" descr="DSCN0257.JPG"/>
          <p:cNvPicPr>
            <a:picLocks noChangeAspect="1"/>
          </p:cNvPicPr>
          <p:nvPr/>
        </p:nvPicPr>
        <p:blipFill>
          <a:blip r:embed="rId2" cstate="print"/>
          <a:srcRect/>
          <a:stretch>
            <a:fillRect/>
          </a:stretch>
        </p:blipFill>
        <p:spPr bwMode="auto">
          <a:xfrm>
            <a:off x="5848350" y="995363"/>
            <a:ext cx="3136900" cy="2351087"/>
          </a:xfrm>
          <a:prstGeom prst="rect">
            <a:avLst/>
          </a:prstGeom>
          <a:noFill/>
          <a:ln w="9525">
            <a:noFill/>
            <a:miter lim="800000"/>
            <a:headEnd/>
            <a:tailEnd/>
          </a:ln>
        </p:spPr>
      </p:pic>
      <p:pic>
        <p:nvPicPr>
          <p:cNvPr id="5124" name="Picture 7" descr="Brian and Pleco ear dissection.tif"/>
          <p:cNvPicPr>
            <a:picLocks noChangeAspect="1"/>
          </p:cNvPicPr>
          <p:nvPr/>
        </p:nvPicPr>
        <p:blipFill>
          <a:blip r:embed="rId3" cstate="print"/>
          <a:srcRect t="3262" r="851" b="1912"/>
          <a:stretch>
            <a:fillRect/>
          </a:stretch>
        </p:blipFill>
        <p:spPr bwMode="auto">
          <a:xfrm>
            <a:off x="180975" y="990600"/>
            <a:ext cx="5614988" cy="2352675"/>
          </a:xfrm>
          <a:prstGeom prst="rect">
            <a:avLst/>
          </a:prstGeom>
          <a:noFill/>
          <a:ln w="9525">
            <a:noFill/>
            <a:miter lim="800000"/>
            <a:headEnd/>
            <a:tailEnd/>
          </a:ln>
        </p:spPr>
      </p:pic>
      <p:grpSp>
        <p:nvGrpSpPr>
          <p:cNvPr id="2" name="Group 10"/>
          <p:cNvGrpSpPr>
            <a:grpSpLocks/>
          </p:cNvGrpSpPr>
          <p:nvPr/>
        </p:nvGrpSpPr>
        <p:grpSpPr bwMode="auto">
          <a:xfrm>
            <a:off x="196850" y="3698875"/>
            <a:ext cx="8796338" cy="2971800"/>
            <a:chOff x="332232" y="3385718"/>
            <a:chExt cx="8797137" cy="2973019"/>
          </a:xfrm>
        </p:grpSpPr>
        <p:pic>
          <p:nvPicPr>
            <p:cNvPr id="5129" name="Picture 27" descr="C:\Documents and Settings\wkuuser\My Documents\CV &amp; Reports\Promotion and Tenure\Pics\DSC060572.jpg"/>
            <p:cNvPicPr>
              <a:picLocks noChangeAspect="1" noChangeArrowheads="1"/>
            </p:cNvPicPr>
            <p:nvPr/>
          </p:nvPicPr>
          <p:blipFill>
            <a:blip r:embed="rId4" cstate="print"/>
            <a:srcRect/>
            <a:stretch>
              <a:fillRect/>
            </a:stretch>
          </p:blipFill>
          <p:spPr bwMode="auto">
            <a:xfrm>
              <a:off x="6900519" y="3386937"/>
              <a:ext cx="2228850" cy="2971800"/>
            </a:xfrm>
            <a:prstGeom prst="rect">
              <a:avLst/>
            </a:prstGeom>
            <a:noFill/>
            <a:ln w="9525">
              <a:noFill/>
              <a:miter lim="800000"/>
              <a:headEnd/>
              <a:tailEnd/>
            </a:ln>
          </p:spPr>
        </p:pic>
        <p:pic>
          <p:nvPicPr>
            <p:cNvPr id="5130" name="Picture 7" descr="DSCN0386.JPG"/>
            <p:cNvPicPr>
              <a:picLocks noChangeAspect="1"/>
            </p:cNvPicPr>
            <p:nvPr/>
          </p:nvPicPr>
          <p:blipFill>
            <a:blip r:embed="rId5" cstate="print"/>
            <a:srcRect/>
            <a:stretch>
              <a:fillRect/>
            </a:stretch>
          </p:blipFill>
          <p:spPr bwMode="auto">
            <a:xfrm>
              <a:off x="332232" y="3388766"/>
              <a:ext cx="3244850" cy="2433638"/>
            </a:xfrm>
            <a:prstGeom prst="rect">
              <a:avLst/>
            </a:prstGeom>
            <a:noFill/>
            <a:ln w="9525">
              <a:noFill/>
              <a:miter lim="800000"/>
              <a:headEnd/>
              <a:tailEnd/>
            </a:ln>
          </p:spPr>
        </p:pic>
        <p:pic>
          <p:nvPicPr>
            <p:cNvPr id="5131" name="Picture 7" descr="DSCN0041.JPG"/>
            <p:cNvPicPr>
              <a:picLocks noChangeAspect="1"/>
            </p:cNvPicPr>
            <p:nvPr/>
          </p:nvPicPr>
          <p:blipFill>
            <a:blip r:embed="rId6" cstate="print"/>
            <a:srcRect/>
            <a:stretch>
              <a:fillRect/>
            </a:stretch>
          </p:blipFill>
          <p:spPr bwMode="auto">
            <a:xfrm>
              <a:off x="3608222" y="3385718"/>
              <a:ext cx="3244850" cy="2433638"/>
            </a:xfrm>
            <a:prstGeom prst="rect">
              <a:avLst/>
            </a:prstGeom>
            <a:noFill/>
            <a:ln w="9525">
              <a:noFill/>
              <a:miter lim="800000"/>
              <a:headEnd/>
              <a:tailEnd/>
            </a:ln>
          </p:spPr>
        </p:pic>
      </p:grpSp>
      <p:sp>
        <p:nvSpPr>
          <p:cNvPr id="5126" name="TextBox 9"/>
          <p:cNvSpPr txBox="1">
            <a:spLocks noChangeArrowheads="1"/>
          </p:cNvSpPr>
          <p:nvPr/>
        </p:nvSpPr>
        <p:spPr bwMode="auto">
          <a:xfrm>
            <a:off x="180827" y="1219200"/>
            <a:ext cx="3276600" cy="2585323"/>
          </a:xfrm>
          <a:prstGeom prst="rect">
            <a:avLst/>
          </a:prstGeom>
          <a:noFill/>
          <a:ln w="9525">
            <a:noFill/>
            <a:miter lim="800000"/>
            <a:headEnd/>
            <a:tailEnd/>
          </a:ln>
        </p:spPr>
        <p:txBody>
          <a:bodyPr wrap="square">
            <a:spAutoFit/>
          </a:bodyPr>
          <a:lstStyle/>
          <a:p>
            <a:r>
              <a:rPr lang="en-US" dirty="0">
                <a:solidFill>
                  <a:schemeClr val="bg1"/>
                </a:solidFill>
              </a:rPr>
              <a:t>Dissection of the inner ear</a:t>
            </a: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a:p>
            <a:r>
              <a:rPr lang="en-US" dirty="0">
                <a:solidFill>
                  <a:schemeClr val="bg1"/>
                </a:solidFill>
              </a:rPr>
              <a:t>Auditory brainstem response hearing tests</a:t>
            </a:r>
          </a:p>
          <a:p>
            <a:endParaRPr lang="en-US" dirty="0">
              <a:solidFill>
                <a:schemeClr val="bg1"/>
              </a:solidFill>
            </a:endParaRPr>
          </a:p>
          <a:p>
            <a:endParaRPr lang="en-US" dirty="0">
              <a:solidFill>
                <a:schemeClr val="bg1"/>
              </a:solidFill>
            </a:endParaRPr>
          </a:p>
        </p:txBody>
      </p:sp>
      <p:sp>
        <p:nvSpPr>
          <p:cNvPr id="5127" name="TextBox 11"/>
          <p:cNvSpPr txBox="1">
            <a:spLocks noChangeArrowheads="1"/>
          </p:cNvSpPr>
          <p:nvPr/>
        </p:nvSpPr>
        <p:spPr bwMode="auto">
          <a:xfrm>
            <a:off x="1981200" y="3352800"/>
            <a:ext cx="5931432" cy="307777"/>
          </a:xfrm>
          <a:prstGeom prst="rect">
            <a:avLst/>
          </a:prstGeom>
          <a:noFill/>
          <a:ln w="9525">
            <a:noFill/>
            <a:miter lim="800000"/>
            <a:headEnd/>
            <a:tailEnd/>
          </a:ln>
        </p:spPr>
        <p:txBody>
          <a:bodyPr wrap="none">
            <a:spAutoFit/>
          </a:bodyPr>
          <a:lstStyle/>
          <a:p>
            <a:r>
              <a:rPr lang="en-US" sz="1400" i="1" dirty="0"/>
              <a:t>Brian Rogers examining the inner ear of a South American catfish.</a:t>
            </a:r>
          </a:p>
        </p:txBody>
      </p:sp>
      <p:sp>
        <p:nvSpPr>
          <p:cNvPr id="5128" name="TextBox 12"/>
          <p:cNvSpPr txBox="1">
            <a:spLocks noChangeArrowheads="1"/>
          </p:cNvSpPr>
          <p:nvPr/>
        </p:nvSpPr>
        <p:spPr bwMode="auto">
          <a:xfrm>
            <a:off x="381000" y="6172200"/>
            <a:ext cx="6473247" cy="523220"/>
          </a:xfrm>
          <a:prstGeom prst="rect">
            <a:avLst/>
          </a:prstGeom>
          <a:noFill/>
          <a:ln w="9525">
            <a:noFill/>
            <a:miter lim="800000"/>
            <a:headEnd/>
            <a:tailEnd/>
          </a:ln>
        </p:spPr>
        <p:txBody>
          <a:bodyPr wrap="none">
            <a:spAutoFit/>
          </a:bodyPr>
          <a:lstStyle/>
          <a:p>
            <a:r>
              <a:rPr lang="en-US" sz="1400" b="1" i="1" dirty="0"/>
              <a:t>Reagan Gilley performed hearing tests by measuring brain wave activity.</a:t>
            </a:r>
          </a:p>
          <a:p>
            <a:r>
              <a:rPr lang="en-US" sz="1400" b="1" i="1" dirty="0" err="1"/>
              <a:t>Mannie</a:t>
            </a:r>
            <a:r>
              <a:rPr lang="en-US" sz="1400" b="1" i="1" dirty="0"/>
              <a:t> Webb in Hawaii at an Acoustical Society of America meeting</a:t>
            </a:r>
            <a:r>
              <a:rPr lang="en-US" sz="1400" i="1" dirty="0">
                <a:solidFill>
                  <a:schemeClr val="bg1"/>
                </a:solidFill>
              </a:rPr>
              <a:t>.</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0" y="0"/>
            <a:ext cx="9144000" cy="838200"/>
          </a:xfrm>
          <a:noFill/>
          <a:ln>
            <a:noFill/>
          </a:ln>
        </p:spPr>
        <p:txBody>
          <a:bodyPr>
            <a:noAutofit/>
          </a:bodyPr>
          <a:lstStyle/>
          <a:p>
            <a:pPr marL="0" indent="0" algn="r">
              <a:buNone/>
            </a:pPr>
            <a:r>
              <a:rPr lang="en-US" sz="3200" b="1" dirty="0" smtClean="0">
                <a:solidFill>
                  <a:schemeClr val="bg1"/>
                </a:solidFill>
              </a:rPr>
              <a:t>Ajay Srivastava, Ph.D.</a:t>
            </a:r>
            <a:br>
              <a:rPr lang="en-US" sz="3200" b="1" dirty="0" smtClean="0">
                <a:solidFill>
                  <a:schemeClr val="bg1"/>
                </a:solidFill>
              </a:rPr>
            </a:br>
            <a:r>
              <a:rPr lang="en-US" sz="3200" b="1" dirty="0" smtClean="0">
                <a:solidFill>
                  <a:schemeClr val="bg1"/>
                </a:solidFill>
              </a:rPr>
              <a:t>Assistant Professor</a:t>
            </a:r>
            <a:endParaRPr lang="en-US" sz="3200" b="1" dirty="0">
              <a:solidFill>
                <a:schemeClr val="bg1"/>
              </a:solidFill>
            </a:endParaRPr>
          </a:p>
        </p:txBody>
      </p:sp>
      <p:pic>
        <p:nvPicPr>
          <p:cNvPr id="2050" name="Picture 2"/>
          <p:cNvPicPr>
            <a:picLocks noChangeAspect="1" noChangeArrowheads="1"/>
          </p:cNvPicPr>
          <p:nvPr/>
        </p:nvPicPr>
        <p:blipFill>
          <a:blip r:embed="rId3" cstate="print"/>
          <a:srcRect l="4952" r="1248"/>
          <a:stretch>
            <a:fillRect/>
          </a:stretch>
        </p:blipFill>
        <p:spPr bwMode="auto">
          <a:xfrm>
            <a:off x="5269584" y="914400"/>
            <a:ext cx="3673404" cy="4934376"/>
          </a:xfrm>
          <a:prstGeom prst="rect">
            <a:avLst/>
          </a:prstGeom>
          <a:noFill/>
          <a:ln w="9525">
            <a:noFill/>
            <a:miter lim="800000"/>
            <a:headEnd/>
            <a:tailEnd/>
          </a:ln>
        </p:spPr>
      </p:pic>
      <p:sp>
        <p:nvSpPr>
          <p:cNvPr id="7" name="TextBox 6"/>
          <p:cNvSpPr txBox="1"/>
          <p:nvPr/>
        </p:nvSpPr>
        <p:spPr>
          <a:xfrm>
            <a:off x="4770402" y="5870905"/>
            <a:ext cx="4648200" cy="830997"/>
          </a:xfrm>
          <a:prstGeom prst="rect">
            <a:avLst/>
          </a:prstGeom>
          <a:noFill/>
          <a:ln>
            <a:noFill/>
          </a:ln>
        </p:spPr>
        <p:txBody>
          <a:bodyPr wrap="square" rtlCol="0">
            <a:spAutoFit/>
          </a:bodyPr>
          <a:lstStyle/>
          <a:p>
            <a:pPr algn="ctr"/>
            <a:r>
              <a:rPr lang="en-US" sz="1600" b="1" u="sng" dirty="0" smtClean="0"/>
              <a:t>Bio</a:t>
            </a:r>
            <a:endParaRPr lang="en-US" sz="1600" dirty="0" smtClean="0"/>
          </a:p>
          <a:p>
            <a:pPr algn="ctr"/>
            <a:r>
              <a:rPr lang="en-US" sz="1600" dirty="0" smtClean="0">
                <a:solidFill>
                  <a:schemeClr val="bg1"/>
                </a:solidFill>
              </a:rPr>
              <a:t>Postdoctoral: Yale University</a:t>
            </a:r>
          </a:p>
          <a:p>
            <a:pPr algn="ctr"/>
            <a:r>
              <a:rPr lang="en-US" sz="1600" dirty="0" smtClean="0">
                <a:solidFill>
                  <a:schemeClr val="bg1"/>
                </a:solidFill>
              </a:rPr>
              <a:t>Ph.D.: University of Alberta</a:t>
            </a:r>
            <a:endParaRPr lang="en-US" sz="1600" dirty="0">
              <a:solidFill>
                <a:schemeClr val="bg1"/>
              </a:solidFill>
            </a:endParaRPr>
          </a:p>
        </p:txBody>
      </p:sp>
      <p:sp>
        <p:nvSpPr>
          <p:cNvPr id="10" name="Rectangle 9"/>
          <p:cNvSpPr/>
          <p:nvPr/>
        </p:nvSpPr>
        <p:spPr>
          <a:xfrm>
            <a:off x="122202" y="228600"/>
            <a:ext cx="4648200" cy="1077218"/>
          </a:xfrm>
          <a:prstGeom prst="rect">
            <a:avLst/>
          </a:prstGeom>
          <a:noFill/>
          <a:ln>
            <a:noFill/>
          </a:ln>
        </p:spPr>
        <p:txBody>
          <a:bodyPr wrap="square">
            <a:spAutoFit/>
          </a:bodyPr>
          <a:lstStyle/>
          <a:p>
            <a:pPr algn="ctr"/>
            <a:r>
              <a:rPr lang="en-US" sz="1600" b="1" u="sng" dirty="0" smtClean="0"/>
              <a:t>Courses</a:t>
            </a:r>
          </a:p>
          <a:p>
            <a:r>
              <a:rPr lang="en-US" sz="1600" dirty="0" smtClean="0">
                <a:solidFill>
                  <a:schemeClr val="bg1"/>
                </a:solidFill>
              </a:rPr>
              <a:t>BIOL 120 Introductory Biology</a:t>
            </a:r>
          </a:p>
          <a:p>
            <a:r>
              <a:rPr lang="en-US" sz="1600" dirty="0" smtClean="0">
                <a:solidFill>
                  <a:schemeClr val="bg1"/>
                </a:solidFill>
              </a:rPr>
              <a:t>BIOL 327 Genetics</a:t>
            </a:r>
          </a:p>
          <a:p>
            <a:r>
              <a:rPr lang="en-US" sz="1600" dirty="0" smtClean="0">
                <a:solidFill>
                  <a:schemeClr val="bg1"/>
                </a:solidFill>
              </a:rPr>
              <a:t>BIOL 440 Developmental Genetics</a:t>
            </a:r>
          </a:p>
        </p:txBody>
      </p:sp>
      <p:sp>
        <p:nvSpPr>
          <p:cNvPr id="11" name="Rectangle 10"/>
          <p:cNvSpPr/>
          <p:nvPr/>
        </p:nvSpPr>
        <p:spPr>
          <a:xfrm>
            <a:off x="158338" y="1305818"/>
            <a:ext cx="4648200" cy="4524315"/>
          </a:xfrm>
          <a:prstGeom prst="rect">
            <a:avLst/>
          </a:prstGeom>
          <a:noFill/>
          <a:ln>
            <a:noFill/>
          </a:ln>
        </p:spPr>
        <p:txBody>
          <a:bodyPr wrap="square">
            <a:spAutoFit/>
          </a:bodyPr>
          <a:lstStyle/>
          <a:p>
            <a:pPr algn="ctr"/>
            <a:r>
              <a:rPr lang="en-US" sz="1600" b="1" u="sng" dirty="0" smtClean="0"/>
              <a:t>Research</a:t>
            </a:r>
            <a:endParaRPr lang="en-US" sz="1400" dirty="0" smtClean="0"/>
          </a:p>
          <a:p>
            <a:pPr>
              <a:buFont typeface="Wingdings" pitchFamily="2" charset="2"/>
              <a:buChar char="Ø"/>
            </a:pPr>
            <a:r>
              <a:rPr lang="en-US" sz="1600" dirty="0" smtClean="0">
                <a:solidFill>
                  <a:schemeClr val="bg1"/>
                </a:solidFill>
              </a:rPr>
              <a:t> We use genetic tools available in the model organism </a:t>
            </a:r>
            <a:r>
              <a:rPr lang="en-US" sz="1600" i="1" dirty="0" smtClean="0">
                <a:solidFill>
                  <a:schemeClr val="bg1"/>
                </a:solidFill>
              </a:rPr>
              <a:t>Drosophila</a:t>
            </a:r>
            <a:r>
              <a:rPr lang="en-US" sz="1600" dirty="0" smtClean="0">
                <a:solidFill>
                  <a:schemeClr val="bg1"/>
                </a:solidFill>
              </a:rPr>
              <a:t> to better understand and dissect the underlying mechanisms of normal development and disease. </a:t>
            </a:r>
          </a:p>
          <a:p>
            <a:pPr>
              <a:buFont typeface="Wingdings" pitchFamily="2" charset="2"/>
              <a:buChar char="Ø"/>
            </a:pPr>
            <a:r>
              <a:rPr lang="en-US" sz="1600" dirty="0" smtClean="0">
                <a:solidFill>
                  <a:schemeClr val="bg1"/>
                </a:solidFill>
              </a:rPr>
              <a:t>We are particularly interested in understanding the contributions of Extracellular Matrix to normal development and </a:t>
            </a:r>
            <a:r>
              <a:rPr lang="en-US" sz="1600" dirty="0" err="1" smtClean="0">
                <a:solidFill>
                  <a:schemeClr val="bg1"/>
                </a:solidFill>
              </a:rPr>
              <a:t>tumorigenesis</a:t>
            </a:r>
            <a:r>
              <a:rPr lang="en-US" sz="1600" dirty="0" smtClean="0">
                <a:solidFill>
                  <a:schemeClr val="bg1"/>
                </a:solidFill>
              </a:rPr>
              <a:t>. </a:t>
            </a:r>
          </a:p>
          <a:p>
            <a:pPr>
              <a:buFont typeface="Wingdings" pitchFamily="2" charset="2"/>
              <a:buChar char="Ø"/>
            </a:pPr>
            <a:r>
              <a:rPr lang="en-US" sz="1600" dirty="0" smtClean="0">
                <a:solidFill>
                  <a:schemeClr val="bg1"/>
                </a:solidFill>
              </a:rPr>
              <a:t>Development of Drosophila wing is another area of my labs’ interest as this is an excellent model for organogenesis where various events that give rise to an adult structure can be studied.  </a:t>
            </a:r>
          </a:p>
          <a:p>
            <a:pPr>
              <a:buFont typeface="Wingdings" pitchFamily="2" charset="2"/>
              <a:buChar char="Ø"/>
            </a:pPr>
            <a:r>
              <a:rPr lang="en-US" sz="1600" dirty="0" smtClean="0">
                <a:solidFill>
                  <a:schemeClr val="bg1"/>
                </a:solidFill>
              </a:rPr>
              <a:t>Several projects spanning the domain of our interest are available for motivated students. I welcome enquiries!</a:t>
            </a:r>
            <a:endParaRPr lang="en-US" sz="1600" dirty="0">
              <a:solidFill>
                <a:schemeClr val="bg1"/>
              </a:solidFill>
            </a:endParaRPr>
          </a:p>
        </p:txBody>
      </p:sp>
    </p:spTree>
    <p:extLst>
      <p:ext uri="{BB962C8B-B14F-4D97-AF65-F5344CB8AC3E}">
        <p14:creationId xmlns:p14="http://schemas.microsoft.com/office/powerpoint/2010/main" val="22263023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0"/>
            <a:ext cx="9144000" cy="1524000"/>
          </a:xfrm>
          <a:noFill/>
        </p:spPr>
        <p:txBody>
          <a:bodyPr rtlCol="0">
            <a:normAutofit/>
          </a:bodyPr>
          <a:lstStyle/>
          <a:p>
            <a:pPr eaLnBrk="1" fontAlgn="auto" hangingPunct="1">
              <a:spcAft>
                <a:spcPts val="0"/>
              </a:spcAft>
              <a:defRPr/>
            </a:pPr>
            <a:r>
              <a:rPr lang="en-US" dirty="0" smtClean="0"/>
              <a:t>RESEARCH IN THE SRIVASTAVA LAB</a:t>
            </a:r>
          </a:p>
        </p:txBody>
      </p:sp>
      <p:sp>
        <p:nvSpPr>
          <p:cNvPr id="2055" name="TextBox 7"/>
          <p:cNvSpPr txBox="1">
            <a:spLocks noChangeArrowheads="1"/>
          </p:cNvSpPr>
          <p:nvPr/>
        </p:nvSpPr>
        <p:spPr bwMode="auto">
          <a:xfrm>
            <a:off x="0" y="5868475"/>
            <a:ext cx="9144000" cy="954107"/>
          </a:xfrm>
          <a:prstGeom prst="rect">
            <a:avLst/>
          </a:prstGeom>
          <a:noFill/>
          <a:ln w="9525">
            <a:noFill/>
            <a:miter lim="800000"/>
            <a:headEnd/>
            <a:tailEnd/>
          </a:ln>
        </p:spPr>
        <p:txBody>
          <a:bodyPr wrap="square">
            <a:spAutoFit/>
          </a:bodyPr>
          <a:lstStyle/>
          <a:p>
            <a:pPr algn="ctr"/>
            <a:r>
              <a:rPr lang="en-US" sz="2800" dirty="0" smtClean="0">
                <a:solidFill>
                  <a:srgbClr val="FF0000"/>
                </a:solidFill>
                <a:latin typeface="Calibri" pitchFamily="34" charset="0"/>
              </a:rPr>
              <a:t>We use </a:t>
            </a:r>
            <a:r>
              <a:rPr lang="en-US" sz="2800" i="1" dirty="0" smtClean="0">
                <a:solidFill>
                  <a:srgbClr val="FF0000"/>
                </a:solidFill>
                <a:latin typeface="Calibri" pitchFamily="34" charset="0"/>
              </a:rPr>
              <a:t>Drosophila</a:t>
            </a:r>
            <a:r>
              <a:rPr lang="en-US" sz="2800" dirty="0" smtClean="0">
                <a:solidFill>
                  <a:srgbClr val="FF0000"/>
                </a:solidFill>
                <a:latin typeface="Calibri" pitchFamily="34" charset="0"/>
              </a:rPr>
              <a:t> to address problems in development and disease</a:t>
            </a:r>
            <a:endParaRPr lang="en-US" sz="2800" dirty="0">
              <a:solidFill>
                <a:srgbClr val="FF0000"/>
              </a:solidFill>
              <a:latin typeface="Calibri" pitchFamily="34" charset="0"/>
            </a:endParaRPr>
          </a:p>
        </p:txBody>
      </p:sp>
      <p:pic>
        <p:nvPicPr>
          <p:cNvPr id="2057" name="Picture 10" descr="life_cycle.jpg"/>
          <p:cNvPicPr>
            <a:picLocks noChangeAspect="1"/>
          </p:cNvPicPr>
          <p:nvPr/>
        </p:nvPicPr>
        <p:blipFill>
          <a:blip r:embed="rId3" cstate="print"/>
          <a:srcRect/>
          <a:stretch>
            <a:fillRect/>
          </a:stretch>
        </p:blipFill>
        <p:spPr bwMode="auto">
          <a:xfrm>
            <a:off x="12879" y="1530864"/>
            <a:ext cx="3816350" cy="4335462"/>
          </a:xfrm>
          <a:prstGeom prst="rect">
            <a:avLst/>
          </a:prstGeom>
          <a:noFill/>
          <a:ln w="9525">
            <a:noFill/>
            <a:miter lim="800000"/>
            <a:headEnd/>
            <a:tailEnd/>
          </a:ln>
        </p:spPr>
      </p:pic>
      <p:pic>
        <p:nvPicPr>
          <p:cNvPr id="2058" name="Picture 11" descr="R+S82BRTMW D8 VNC 63X closeup.gif"/>
          <p:cNvPicPr>
            <a:picLocks noChangeAspect="1"/>
          </p:cNvPicPr>
          <p:nvPr/>
        </p:nvPicPr>
        <p:blipFill>
          <a:blip r:embed="rId4" cstate="print"/>
          <a:srcRect/>
          <a:stretch>
            <a:fillRect/>
          </a:stretch>
        </p:blipFill>
        <p:spPr bwMode="auto">
          <a:xfrm>
            <a:off x="3822879" y="1530864"/>
            <a:ext cx="4579937" cy="4321175"/>
          </a:xfrm>
          <a:prstGeom prst="rect">
            <a:avLst/>
          </a:prstGeom>
          <a:noFill/>
          <a:ln w="9525">
            <a:noFill/>
            <a:miter lim="800000"/>
            <a:headEnd/>
            <a:tailEnd/>
          </a:ln>
        </p:spPr>
      </p:pic>
      <p:sp>
        <p:nvSpPr>
          <p:cNvPr id="11" name="TextBox 10"/>
          <p:cNvSpPr txBox="1"/>
          <p:nvPr/>
        </p:nvSpPr>
        <p:spPr>
          <a:xfrm>
            <a:off x="8405336" y="1524000"/>
            <a:ext cx="738664" cy="4343400"/>
          </a:xfrm>
          <a:prstGeom prst="rect">
            <a:avLst/>
          </a:prstGeom>
          <a:solidFill>
            <a:srgbClr val="0070C0"/>
          </a:solidFill>
        </p:spPr>
        <p:txBody>
          <a:bodyPr vert="vert" wrap="square" rtlCol="0">
            <a:spAutoFit/>
          </a:bodyPr>
          <a:lstStyle/>
          <a:p>
            <a:pPr algn="ctr"/>
            <a:r>
              <a:rPr lang="en-US" dirty="0" smtClean="0"/>
              <a:t>A novel protein (green) being expressed by invasive tumor (red) cells</a:t>
            </a:r>
            <a:endParaRPr lang="en-US" dirty="0"/>
          </a:p>
        </p:txBody>
      </p:sp>
      <p:sp>
        <p:nvSpPr>
          <p:cNvPr id="7" name="TextBox 6"/>
          <p:cNvSpPr txBox="1"/>
          <p:nvPr/>
        </p:nvSpPr>
        <p:spPr>
          <a:xfrm>
            <a:off x="6762750" y="5676896"/>
            <a:ext cx="1752600" cy="215444"/>
          </a:xfrm>
          <a:prstGeom prst="rect">
            <a:avLst/>
          </a:prstGeom>
          <a:noFill/>
        </p:spPr>
        <p:txBody>
          <a:bodyPr wrap="square" rtlCol="0">
            <a:spAutoFit/>
          </a:bodyPr>
          <a:lstStyle/>
          <a:p>
            <a:pPr algn="ctr"/>
            <a:r>
              <a:rPr lang="en-US" sz="800" dirty="0" err="1" smtClean="0">
                <a:solidFill>
                  <a:schemeClr val="tx2">
                    <a:lumMod val="60000"/>
                    <a:lumOff val="40000"/>
                  </a:schemeClr>
                </a:solidFill>
              </a:rPr>
              <a:t>Srivastava</a:t>
            </a:r>
            <a:r>
              <a:rPr lang="en-US" sz="800" dirty="0" smtClean="0">
                <a:solidFill>
                  <a:schemeClr val="tx2">
                    <a:lumMod val="60000"/>
                    <a:lumOff val="40000"/>
                  </a:schemeClr>
                </a:solidFill>
              </a:rPr>
              <a:t> and </a:t>
            </a:r>
            <a:r>
              <a:rPr lang="en-US" sz="800" dirty="0" err="1" smtClean="0">
                <a:solidFill>
                  <a:schemeClr val="tx2">
                    <a:lumMod val="60000"/>
                    <a:lumOff val="40000"/>
                  </a:schemeClr>
                </a:solidFill>
              </a:rPr>
              <a:t>Xu</a:t>
            </a:r>
            <a:r>
              <a:rPr lang="en-US" sz="800" dirty="0" smtClean="0">
                <a:solidFill>
                  <a:schemeClr val="tx2">
                    <a:lumMod val="60000"/>
                    <a:lumOff val="40000"/>
                  </a:schemeClr>
                </a:solidFill>
              </a:rPr>
              <a:t> (Unpublished)</a:t>
            </a:r>
            <a:endParaRPr lang="en-US" sz="8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533400"/>
          </a:xfrm>
          <a:noFill/>
        </p:spPr>
        <p:txBody>
          <a:bodyPr>
            <a:normAutofit fontScale="90000"/>
          </a:bodyPr>
          <a:lstStyle/>
          <a:p>
            <a:r>
              <a:rPr lang="en-US" sz="3600" dirty="0" smtClean="0">
                <a:solidFill>
                  <a:schemeClr val="tx1"/>
                </a:solidFill>
              </a:rPr>
              <a:t>Graduate Research in the Srivastava Lab</a:t>
            </a:r>
            <a:endParaRPr lang="en-US" sz="3600" dirty="0">
              <a:solidFill>
                <a:schemeClr val="tx1"/>
              </a:solidFill>
            </a:endParaRPr>
          </a:p>
        </p:txBody>
      </p:sp>
      <p:sp>
        <p:nvSpPr>
          <p:cNvPr id="6" name="TextBox 5"/>
          <p:cNvSpPr txBox="1"/>
          <p:nvPr/>
        </p:nvSpPr>
        <p:spPr>
          <a:xfrm>
            <a:off x="0" y="1295400"/>
            <a:ext cx="9144000" cy="2308324"/>
          </a:xfrm>
          <a:prstGeom prst="rect">
            <a:avLst/>
          </a:prstGeom>
          <a:noFill/>
        </p:spPr>
        <p:txBody>
          <a:bodyPr wrap="square" rtlCol="0">
            <a:spAutoFit/>
          </a:bodyPr>
          <a:lstStyle/>
          <a:p>
            <a:pPr>
              <a:buFont typeface="Arial" pitchFamily="34" charset="0"/>
              <a:buChar char="•"/>
            </a:pPr>
            <a:r>
              <a:rPr lang="en-US" dirty="0" smtClean="0"/>
              <a:t> I currently have two Graduate Students and I am constantly looking for motivated students to work on challenging biological problems.</a:t>
            </a:r>
          </a:p>
          <a:p>
            <a:pPr>
              <a:buFont typeface="Arial" pitchFamily="34" charset="0"/>
              <a:buChar char="•"/>
            </a:pPr>
            <a:endParaRPr lang="en-US" dirty="0" smtClean="0"/>
          </a:p>
          <a:p>
            <a:pPr>
              <a:buFont typeface="Arial" pitchFamily="34" charset="0"/>
              <a:buChar char="•"/>
            </a:pPr>
            <a:r>
              <a:rPr lang="en-US" dirty="0" smtClean="0"/>
              <a:t>The projects in the lab utilize molecular and genetic techniques to understand the mechanisms of development and disease.</a:t>
            </a:r>
          </a:p>
          <a:p>
            <a:pPr>
              <a:buFont typeface="Arial" pitchFamily="34" charset="0"/>
              <a:buChar char="•"/>
            </a:pPr>
            <a:endParaRPr lang="en-US" dirty="0" smtClean="0"/>
          </a:p>
          <a:p>
            <a:pPr>
              <a:buFont typeface="Arial" pitchFamily="34" charset="0"/>
              <a:buChar char="•"/>
            </a:pPr>
            <a:r>
              <a:rPr lang="en-US" dirty="0" smtClean="0"/>
              <a:t>We are specially interested in the contributions that the Extra Cellular Matrix (ECM) makes to normal development and tumor progression.</a:t>
            </a:r>
            <a:endParaRPr lang="en-US" dirty="0"/>
          </a:p>
        </p:txBody>
      </p:sp>
    </p:spTree>
    <p:extLst>
      <p:ext uri="{BB962C8B-B14F-4D97-AF65-F5344CB8AC3E}">
        <p14:creationId xmlns:p14="http://schemas.microsoft.com/office/powerpoint/2010/main" val="355621660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563563"/>
          </a:xfrm>
          <a:noFill/>
        </p:spPr>
        <p:txBody>
          <a:bodyPr>
            <a:noAutofit/>
          </a:bodyPr>
          <a:lstStyle/>
          <a:p>
            <a:r>
              <a:rPr lang="en-US" sz="2800" dirty="0" smtClean="0">
                <a:solidFill>
                  <a:schemeClr val="tx1"/>
                </a:solidFill>
              </a:rPr>
              <a:t>Undergraduate Research in the Srivastava Lab</a:t>
            </a:r>
            <a:endParaRPr lang="en-US" sz="2800" dirty="0">
              <a:solidFill>
                <a:schemeClr val="tx1"/>
              </a:solidFill>
            </a:endParaRPr>
          </a:p>
        </p:txBody>
      </p:sp>
      <p:pic>
        <p:nvPicPr>
          <p:cNvPr id="7" name="Picture 6" descr="402r.jpg"/>
          <p:cNvPicPr>
            <a:picLocks noChangeAspect="1"/>
          </p:cNvPicPr>
          <p:nvPr/>
        </p:nvPicPr>
        <p:blipFill>
          <a:blip r:embed="rId2" cstate="print"/>
          <a:stretch>
            <a:fillRect/>
          </a:stretch>
        </p:blipFill>
        <p:spPr>
          <a:xfrm>
            <a:off x="-11906" y="762000"/>
            <a:ext cx="9167812" cy="5029200"/>
          </a:xfrm>
          <a:prstGeom prst="rect">
            <a:avLst/>
          </a:prstGeom>
        </p:spPr>
      </p:pic>
      <p:sp>
        <p:nvSpPr>
          <p:cNvPr id="8" name="TextBox 7"/>
          <p:cNvSpPr txBox="1"/>
          <p:nvPr/>
        </p:nvSpPr>
        <p:spPr>
          <a:xfrm>
            <a:off x="2438400" y="5334000"/>
            <a:ext cx="4343400" cy="307777"/>
          </a:xfrm>
          <a:prstGeom prst="rect">
            <a:avLst/>
          </a:prstGeom>
          <a:noFill/>
        </p:spPr>
        <p:txBody>
          <a:bodyPr wrap="square" rtlCol="0">
            <a:spAutoFit/>
          </a:bodyPr>
          <a:lstStyle/>
          <a:p>
            <a:pPr algn="ctr"/>
            <a:r>
              <a:rPr lang="en-US" sz="1400" b="1" dirty="0" smtClean="0"/>
              <a:t>Srivastava lab in the Spring of 2011</a:t>
            </a:r>
            <a:endParaRPr lang="en-US" sz="1400" b="1" dirty="0"/>
          </a:p>
        </p:txBody>
      </p:sp>
      <p:sp>
        <p:nvSpPr>
          <p:cNvPr id="9" name="TextBox 8"/>
          <p:cNvSpPr txBox="1"/>
          <p:nvPr/>
        </p:nvSpPr>
        <p:spPr>
          <a:xfrm>
            <a:off x="0" y="5943600"/>
            <a:ext cx="9144000" cy="646331"/>
          </a:xfrm>
          <a:prstGeom prst="rect">
            <a:avLst/>
          </a:prstGeom>
          <a:noFill/>
          <a:ln>
            <a:noFill/>
          </a:ln>
        </p:spPr>
        <p:txBody>
          <a:bodyPr wrap="square" rtlCol="0">
            <a:spAutoFit/>
          </a:bodyPr>
          <a:lstStyle/>
          <a:p>
            <a:pPr algn="ctr"/>
            <a:r>
              <a:rPr lang="en-US" b="1" dirty="0" smtClean="0"/>
              <a:t> We are always looking for talented and motivated students to join the lab and experience the thrill of discovery first hand!! Come join us!!! </a:t>
            </a:r>
            <a:endParaRPr lang="en-US" b="1" dirty="0"/>
          </a:p>
        </p:txBody>
      </p:sp>
    </p:spTree>
    <p:extLst>
      <p:ext uri="{BB962C8B-B14F-4D97-AF65-F5344CB8AC3E}">
        <p14:creationId xmlns:p14="http://schemas.microsoft.com/office/powerpoint/2010/main" val="262962396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WI" val="51"/>
  <p:tag name="BSN" val="51"/>
  <p:tag name="SVT" val="FALSE"/>
  <p:tag name="NBP" val="1"/>
  <p:tag name="CVB" val="51"/>
  <p:tag name="SPT" val="FALSE"/>
  <p:tag name="CII" val="51"/>
</p:tagLst>
</file>

<file path=ppt/tags/tag2.xml><?xml version="1.0" encoding="utf-8"?>
<p:tagLst xmlns:a="http://schemas.openxmlformats.org/drawingml/2006/main" xmlns:r="http://schemas.openxmlformats.org/officeDocument/2006/relationships" xmlns:p="http://schemas.openxmlformats.org/presentationml/2006/main">
  <p:tag name="SWI" val="52"/>
  <p:tag name="BSN" val="52"/>
  <p:tag name="SVT" val="FALSE"/>
  <p:tag name="NBP" val="1"/>
  <p:tag name="CVB" val="52"/>
  <p:tag name="SPT" val="FALSE"/>
  <p:tag name="CII" val="52"/>
</p:tagLst>
</file>

<file path=ppt/tags/tag3.xml><?xml version="1.0" encoding="utf-8"?>
<p:tagLst xmlns:a="http://schemas.openxmlformats.org/drawingml/2006/main" xmlns:r="http://schemas.openxmlformats.org/officeDocument/2006/relationships" xmlns:p="http://schemas.openxmlformats.org/presentationml/2006/main">
  <p:tag name="SWI" val="53"/>
  <p:tag name="BSN" val="53"/>
  <p:tag name="SVT" val="FALSE"/>
  <p:tag name="NBP" val="1"/>
  <p:tag name="CVB" val="53"/>
  <p:tag name="SPT" val="FALSE"/>
  <p:tag name="CII" val="53"/>
</p:tagLst>
</file>

<file path=ppt/tags/tag4.xml><?xml version="1.0" encoding="utf-8"?>
<p:tagLst xmlns:a="http://schemas.openxmlformats.org/drawingml/2006/main" xmlns:r="http://schemas.openxmlformats.org/officeDocument/2006/relationships" xmlns:p="http://schemas.openxmlformats.org/presentationml/2006/main">
  <p:tag name="SWI" val="54"/>
  <p:tag name="BSN" val="54"/>
  <p:tag name="SVT" val="FALSE"/>
  <p:tag name="NBP" val="1"/>
  <p:tag name="CVB" val="54"/>
  <p:tag name="SPT" val="FALSE"/>
  <p:tag name="CII" val="54"/>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1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2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3_Concourse">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themeOverride>
</file>

<file path=ppt/theme/themeOverride3.xml><?xml version="1.0" encoding="utf-8"?>
<a:themeOverride xmlns:a="http://schemas.openxmlformats.org/drawingml/2006/main">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themeOverride>
</file>

<file path=ppt/theme/themeOverride4.xml><?xml version="1.0" encoding="utf-8"?>
<a:themeOverride xmlns:a="http://schemas.openxmlformats.org/drawingml/2006/main">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themeOverride>
</file>

<file path=ppt/theme/themeOverride5.xml><?xml version="1.0" encoding="utf-8"?>
<a:themeOverride xmlns:a="http://schemas.openxmlformats.org/drawingml/2006/main">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themeOverride>
</file>

<file path=docProps/app.xml><?xml version="1.0" encoding="utf-8"?>
<Properties xmlns="http://schemas.openxmlformats.org/officeDocument/2006/extended-properties" xmlns:vt="http://schemas.openxmlformats.org/officeDocument/2006/docPropsVTypes">
  <Template/>
  <TotalTime>951</TotalTime>
  <Words>5803</Words>
  <Application>Microsoft Office PowerPoint</Application>
  <PresentationFormat>On-screen Show (4:3)</PresentationFormat>
  <Paragraphs>1181</Paragraphs>
  <Slides>108</Slides>
  <Notes>7</Notes>
  <HiddenSlides>0</HiddenSlides>
  <MMClips>0</MMClips>
  <ScaleCrop>false</ScaleCrop>
  <HeadingPairs>
    <vt:vector size="8" baseType="variant">
      <vt:variant>
        <vt:lpstr>Fonts Used</vt:lpstr>
      </vt:variant>
      <vt:variant>
        <vt:i4>11</vt:i4>
      </vt:variant>
      <vt:variant>
        <vt:lpstr>Theme</vt:lpstr>
      </vt:variant>
      <vt:variant>
        <vt:i4>6</vt:i4>
      </vt:variant>
      <vt:variant>
        <vt:lpstr>Embedded OLE Servers</vt:lpstr>
      </vt:variant>
      <vt:variant>
        <vt:i4>3</vt:i4>
      </vt:variant>
      <vt:variant>
        <vt:lpstr>Slide Titles</vt:lpstr>
      </vt:variant>
      <vt:variant>
        <vt:i4>108</vt:i4>
      </vt:variant>
    </vt:vector>
  </HeadingPairs>
  <TitlesOfParts>
    <vt:vector size="128" baseType="lpstr">
      <vt:lpstr>Arial</vt:lpstr>
      <vt:lpstr>Bradley Hand ITC TT-Bold</vt:lpstr>
      <vt:lpstr>Calibri</vt:lpstr>
      <vt:lpstr>Elephant</vt:lpstr>
      <vt:lpstr>Lucida Sans Unicode</vt:lpstr>
      <vt:lpstr>Times</vt:lpstr>
      <vt:lpstr>Times New Roman</vt:lpstr>
      <vt:lpstr>Verdana</vt:lpstr>
      <vt:lpstr>Wingdings</vt:lpstr>
      <vt:lpstr>Wingdings 2</vt:lpstr>
      <vt:lpstr>Wingdings 3</vt:lpstr>
      <vt:lpstr>Office Theme</vt:lpstr>
      <vt:lpstr>Concourse</vt:lpstr>
      <vt:lpstr>1_Concourse</vt:lpstr>
      <vt:lpstr>2_Concourse</vt:lpstr>
      <vt:lpstr>3_Concourse</vt:lpstr>
      <vt:lpstr>1_Office Theme</vt:lpstr>
      <vt:lpstr>Equation</vt:lpstr>
      <vt:lpstr>SPW 9.0 Graph</vt:lpstr>
      <vt:lpstr>Image</vt:lpstr>
      <vt:lpstr>     Department of Biology  Faculty  Slideshow </vt:lpstr>
      <vt:lpstr> Lawrence Alice, Ph.D. University of Maine  Associate Professor </vt:lpstr>
      <vt:lpstr>Research by Dr. Alice</vt:lpstr>
      <vt:lpstr>Graduate Research with Dr. Alice</vt:lpstr>
      <vt:lpstr> Noah Ashley, Ph.D. University of Washington Assistant Professor </vt:lpstr>
      <vt:lpstr>Current Research in Ashley Lab</vt:lpstr>
      <vt:lpstr>Graduate Students</vt:lpstr>
      <vt:lpstr>Undergraduate Students</vt:lpstr>
      <vt:lpstr> Michael Collyer, Ph.D. North Dakota State University Assistant Professor </vt:lpstr>
      <vt:lpstr>Research by Dr. Collyer</vt:lpstr>
      <vt:lpstr>Graduate Research with Dr. Collyer</vt:lpstr>
      <vt:lpstr>Undergraduate Research with Dr. Collyer</vt:lpstr>
      <vt:lpstr>PowerPoint Presentation</vt:lpstr>
      <vt:lpstr>PowerPoint Presentation</vt:lpstr>
      <vt:lpstr>PowerPoint Presentation</vt:lpstr>
      <vt:lpstr>PowerPoint Presentation</vt:lpstr>
      <vt:lpstr> Cheryl Davis, Ph.D. Wake Forest University Professor </vt:lpstr>
      <vt:lpstr>Research by Dr. Davis</vt:lpstr>
      <vt:lpstr>Research Students</vt:lpstr>
      <vt:lpstr>PowerPoint Presentation</vt:lpstr>
      <vt:lpstr>Research by Dr. Dick</vt:lpstr>
      <vt:lpstr>Graduate Research with Dr. Dick contact me if you are interested in research</vt:lpstr>
      <vt:lpstr>Undergraduate Research with Dr. Dick contact me if you are interested in research</vt:lpstr>
      <vt:lpstr>PowerPoint Presentation</vt:lpstr>
      <vt:lpstr>Research by Dr. Emani</vt:lpstr>
      <vt:lpstr>Graduate Research with Dr. Emani</vt:lpstr>
      <vt:lpstr>Undergraduate Research with Dr. Emani</vt:lpstr>
      <vt:lpstr>PowerPoint Presentation</vt:lpstr>
      <vt:lpstr>PowerPoint Presentation</vt:lpstr>
      <vt:lpstr>Research by Dr. Grubbs</vt:lpstr>
      <vt:lpstr>Graduate Research with Dr. Grubbs</vt:lpstr>
      <vt:lpstr>Undergraduate Research with Dr. Grubbs</vt:lpstr>
      <vt:lpstr>PowerPoint Presentation</vt:lpstr>
      <vt:lpstr>Research by Dr. Huskey</vt:lpstr>
      <vt:lpstr>Graduate Research with Dr. Huskey</vt:lpstr>
      <vt:lpstr>Undergraduate Research with Dr. Huskey</vt:lpstr>
      <vt:lpstr>PowerPoint Presentation</vt:lpstr>
      <vt:lpstr>Research by Dr. Jacobshagen</vt:lpstr>
      <vt:lpstr>Graduate Research with  Dr. Jacobshagen</vt:lpstr>
      <vt:lpstr>Undergraduate Research with Dr. Jacobshagen</vt:lpstr>
      <vt:lpstr>PowerPoint Presentation</vt:lpstr>
      <vt:lpstr>Research by Dr. Johnson</vt:lpstr>
      <vt:lpstr>Graduate Research with Dr. Johnson</vt:lpstr>
      <vt:lpstr>Undergraduate Research with Dr. Johnson</vt:lpstr>
      <vt:lpstr>PowerPoint Presentation</vt:lpstr>
      <vt:lpstr>Research by Dr. King</vt:lpstr>
      <vt:lpstr>Graduate Research with Dr. King</vt:lpstr>
      <vt:lpstr>Undergraduate Research with Dr. King</vt:lpstr>
      <vt:lpstr>PowerPoint Presentation</vt:lpstr>
      <vt:lpstr>Research in the Lienesch Lab</vt:lpstr>
      <vt:lpstr>Graduate Research with Dr. Lienesch</vt:lpstr>
      <vt:lpstr>Undergraduate research assistants get hands on experience with field and laboratory techniques.</vt:lpstr>
      <vt:lpstr>Hajara Mahmood, Ed.D. Western Kentucky University Glasgow Instructor  </vt:lpstr>
      <vt:lpstr>PowerPoint Presentation</vt:lpstr>
      <vt:lpstr>PowerPoint Presentation</vt:lpstr>
      <vt:lpstr>Kerrie McDaniel, Ph.D Instructor</vt:lpstr>
      <vt:lpstr>PowerPoint Presentation</vt:lpstr>
      <vt:lpstr>Doug McElroy, Ph.D. University of Maine Professor and Associate Vice President for Academic Affairs</vt:lpstr>
      <vt:lpstr> Albert Meier, Ph.D. University of Georgia Professor </vt:lpstr>
      <vt:lpstr>Research by Dr. Meier</vt:lpstr>
      <vt:lpstr>Graduate Research with Dr. Meier</vt:lpstr>
      <vt:lpstr>Undergraduate Research with Dr. Meier</vt:lpstr>
      <vt:lpstr> Keith Philips, Ph.D. Ohio State University Professor </vt:lpstr>
      <vt:lpstr>Research by Dr. Philips</vt:lpstr>
      <vt:lpstr>Graduate Research with Dr. Philips</vt:lpstr>
      <vt:lpstr>Undergraduate Research with Dr. Philips</vt:lpstr>
      <vt:lpstr>Nancy Rice, Ph.D. University of Tennessee, Health Science Center Associate Professor</vt:lpstr>
      <vt:lpstr>Research by Dr. Rice</vt:lpstr>
      <vt:lpstr>Current Students working with Dr. Rice</vt:lpstr>
      <vt:lpstr>Opportunities to Study or Research Abroad with Dr. Rice</vt:lpstr>
      <vt:lpstr> Claire Rinehart, Ph.D. University of Georgia Professor </vt:lpstr>
      <vt:lpstr>Research by Dr. Rinehart</vt:lpstr>
      <vt:lpstr>Graduate Research with  Dr. Rinehart</vt:lpstr>
      <vt:lpstr>Undergraduate Research with  Dr. Rinehart</vt:lpstr>
      <vt:lpstr>PowerPoint Presentation</vt:lpstr>
      <vt:lpstr>PowerPoint Presentation</vt:lpstr>
      <vt:lpstr>PowerPoint Presentation</vt:lpstr>
      <vt:lpstr>Gene Expression in Plants in Response to Excess Phosphorus and Remediation</vt:lpstr>
      <vt:lpstr>Phytoremediation of Heavy Metals</vt:lpstr>
      <vt:lpstr> Mass Production of Algae for Biofuel</vt:lpstr>
      <vt:lpstr>PowerPoint Presentation</vt:lpstr>
      <vt:lpstr>Research by Dr. Schulte</vt:lpstr>
      <vt:lpstr>Graduate Research with Dr. Schulte</vt:lpstr>
      <vt:lpstr>Undergraduate Research with Dr. Schulte</vt:lpstr>
      <vt:lpstr> Nilesh Sharma, Ph.D. University of Bihar Instructor </vt:lpstr>
      <vt:lpstr>Research by Dr. Sharma</vt:lpstr>
      <vt:lpstr>Graduate Research with Dr. Sharma</vt:lpstr>
      <vt:lpstr>Undergraduate Research with Dr. Sharma</vt:lpstr>
      <vt:lpstr>PowerPoint Presentation</vt:lpstr>
      <vt:lpstr>Research by Dr. Shen</vt:lpstr>
      <vt:lpstr>Undergraduate/Graduate Research Opportunities with Dr. Shen</vt:lpstr>
      <vt:lpstr> Michael Smith, Ph.D. University of Texas Associate Professor </vt:lpstr>
      <vt:lpstr>Research in the Smith Lab</vt:lpstr>
      <vt:lpstr>Graduate Research with Dr. Smith</vt:lpstr>
      <vt:lpstr>Undergraduate Research with Dr. Smith</vt:lpstr>
      <vt:lpstr>PowerPoint Presentation</vt:lpstr>
      <vt:lpstr>RESEARCH IN THE SRIVASTAVA LAB</vt:lpstr>
      <vt:lpstr>Graduate Research in the Srivastava Lab</vt:lpstr>
      <vt:lpstr>Undergraduate Research in the Srivastava Lab</vt:lpstr>
      <vt:lpstr>PowerPoint Presentation</vt:lpstr>
      <vt:lpstr>My life is fun, Part I--Graduate Research</vt:lpstr>
      <vt:lpstr>My life is fun, Part II – undergraduate research</vt:lpstr>
      <vt:lpstr>My life is fun, Part III—teaching </vt:lpstr>
      <vt:lpstr>PowerPoint Presentation</vt:lpstr>
      <vt:lpstr>JOHN MARK CLAUSON MICROBIOLOGY LABORATORY COORDINATOR / INSTRUCTOR</vt:lpstr>
      <vt:lpstr>JOHN MARK CLAUSON MICROBIOLOGY LABORATORY COORDINATOR / INSTRUCTOR</vt:lpstr>
      <vt:lpstr>JOHN MARK CLAUSON</vt:lpstr>
      <vt:lpstr>PowerPoint Presentation</vt:lpstr>
    </vt:vector>
  </TitlesOfParts>
  <Company>Western Kentucky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Faculty  Slideshow</dc:title>
  <dc:creator>Leptinsky, Jennifer</dc:creator>
  <cp:lastModifiedBy>Schulte, Donna</cp:lastModifiedBy>
  <cp:revision>97</cp:revision>
  <dcterms:created xsi:type="dcterms:W3CDTF">2011-09-21T14:46:33Z</dcterms:created>
  <dcterms:modified xsi:type="dcterms:W3CDTF">2014-07-18T21:09:10Z</dcterms:modified>
</cp:coreProperties>
</file>