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8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83" r:id="rId16"/>
    <p:sldId id="274" r:id="rId17"/>
    <p:sldId id="285" r:id="rId18"/>
    <p:sldId id="28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36800"/>
            <a:ext cx="3313355" cy="2090769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Developing Potential in Primary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Young Scholars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nder-referral of ELL students and students of color by teachers</a:t>
            </a:r>
          </a:p>
          <a:p>
            <a:r>
              <a:rPr lang="en-US" dirty="0" smtClean="0"/>
              <a:t>Lack of awareness that students can be twice exceptional</a:t>
            </a:r>
          </a:p>
          <a:p>
            <a:r>
              <a:rPr lang="en-US" dirty="0" smtClean="0"/>
              <a:t>Lack of parental awareness of gifted programming options or lack of language skills necessary to refer their children</a:t>
            </a:r>
          </a:p>
          <a:p>
            <a:r>
              <a:rPr lang="en-US" dirty="0" smtClean="0"/>
              <a:t>Standardized verbal IQ test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3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all children.</a:t>
            </a:r>
          </a:p>
          <a:p>
            <a:r>
              <a:rPr lang="en-US" dirty="0" smtClean="0"/>
              <a:t>Use a nonverbal test.</a:t>
            </a:r>
          </a:p>
          <a:p>
            <a:r>
              <a:rPr lang="en-US" dirty="0" smtClean="0"/>
              <a:t>Utilize a multi-dimensional approach.</a:t>
            </a:r>
          </a:p>
          <a:p>
            <a:r>
              <a:rPr lang="en-US" dirty="0" smtClean="0"/>
              <a:t>Curriculum becomes the identifier of talent.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0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Naglieri Nonverbal Ability Test</a:t>
            </a:r>
            <a:endParaRPr lang="en-US" dirty="0"/>
          </a:p>
        </p:txBody>
      </p:sp>
      <p:pic>
        <p:nvPicPr>
          <p:cNvPr id="2" name="Picture Placeholder 1" descr="110515-jcps-javits-13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292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30 minutes on-line</a:t>
            </a:r>
          </a:p>
          <a:p>
            <a:r>
              <a:rPr lang="en-US" dirty="0" smtClean="0"/>
              <a:t>Given to all first graders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5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Achievement Test – MAP – Reading and Math – F,W,S</a:t>
            </a:r>
          </a:p>
          <a:p>
            <a:r>
              <a:rPr lang="en-US" dirty="0" smtClean="0"/>
              <a:t>Classroom observations</a:t>
            </a:r>
          </a:p>
          <a:p>
            <a:r>
              <a:rPr lang="en-US" dirty="0" smtClean="0"/>
              <a:t>Work Samples</a:t>
            </a:r>
          </a:p>
          <a:p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Progress Reports</a:t>
            </a:r>
          </a:p>
          <a:p>
            <a:r>
              <a:rPr lang="en-US" dirty="0" smtClean="0"/>
              <a:t>Response Lessons</a:t>
            </a:r>
          </a:p>
          <a:p>
            <a:r>
              <a:rPr lang="en-US" dirty="0" smtClean="0"/>
              <a:t>GBRS</a:t>
            </a:r>
          </a:p>
          <a:p>
            <a:r>
              <a:rPr lang="en-US" dirty="0" smtClean="0"/>
              <a:t>Anecdotal Notes</a:t>
            </a:r>
          </a:p>
          <a:p>
            <a:r>
              <a:rPr lang="en-US" dirty="0" smtClean="0"/>
              <a:t>Portfolios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as the Identifier of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Response Lessons</a:t>
            </a:r>
          </a:p>
          <a:p>
            <a:r>
              <a:rPr lang="en-US" dirty="0" smtClean="0"/>
              <a:t>Teach a lesson.</a:t>
            </a:r>
          </a:p>
          <a:p>
            <a:r>
              <a:rPr lang="en-US" dirty="0" smtClean="0"/>
              <a:t>Classroom teacher observes and takes notes.</a:t>
            </a:r>
          </a:p>
          <a:p>
            <a:r>
              <a:rPr lang="en-US" dirty="0" smtClean="0"/>
              <a:t>Designed to draw out gifted behaviors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Gifted Behavior Rating Scale</a:t>
            </a:r>
          </a:p>
          <a:p>
            <a:r>
              <a:rPr lang="en-US" dirty="0" smtClean="0"/>
              <a:t>Developed by Fairfax Co. Schools</a:t>
            </a:r>
          </a:p>
          <a:p>
            <a:r>
              <a:rPr lang="en-US" dirty="0" smtClean="0"/>
              <a:t>Culturally Responsive Indicators</a:t>
            </a:r>
          </a:p>
          <a:p>
            <a:r>
              <a:rPr lang="en-US" dirty="0" smtClean="0"/>
              <a:t>Not comparing children to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Gifted Behavior Rating Scale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Exceptional Ability to Learn</a:t>
            </a:r>
          </a:p>
          <a:p>
            <a:r>
              <a:rPr lang="en-US" dirty="0" smtClean="0"/>
              <a:t>Exceptional Application of Knowledge</a:t>
            </a:r>
          </a:p>
          <a:p>
            <a:r>
              <a:rPr lang="en-US" dirty="0" smtClean="0"/>
              <a:t>Exceptional Creative/Productive Thinking</a:t>
            </a:r>
          </a:p>
          <a:p>
            <a:r>
              <a:rPr lang="en-US" dirty="0" smtClean="0"/>
              <a:t>Exceptional Motivation to Succeed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4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Interventions, Extensions, Enrichment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Build up basic skills.</a:t>
            </a:r>
          </a:p>
          <a:p>
            <a:r>
              <a:rPr lang="en-US" dirty="0" smtClean="0"/>
              <a:t>Differentiate and scaffold instruction.</a:t>
            </a:r>
          </a:p>
          <a:p>
            <a:r>
              <a:rPr lang="en-US" dirty="0" smtClean="0"/>
              <a:t>Growth Mindset</a:t>
            </a:r>
          </a:p>
          <a:p>
            <a:r>
              <a:rPr lang="en-US" dirty="0" smtClean="0"/>
              <a:t>Jacobs Ladder for Reading Comprehension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Problems Solving in Mathematics</a:t>
            </a:r>
          </a:p>
          <a:p>
            <a:r>
              <a:rPr lang="en-US" dirty="0" smtClean="0"/>
              <a:t>Critical and creative thinking lessons</a:t>
            </a:r>
          </a:p>
          <a:p>
            <a:r>
              <a:rPr lang="en-US" dirty="0" smtClean="0"/>
              <a:t>Cluster Grouping</a:t>
            </a:r>
          </a:p>
          <a:p>
            <a:r>
              <a:rPr lang="en-US" dirty="0" smtClean="0"/>
              <a:t>Summer 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5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Mentoring Young Mathematicians</a:t>
            </a:r>
            <a:endParaRPr lang="en-US" dirty="0"/>
          </a:p>
        </p:txBody>
      </p:sp>
      <p:pic>
        <p:nvPicPr>
          <p:cNvPr id="2" name="Picture 1" descr="060916-javits-sjo-1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9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Increased communication</a:t>
            </a:r>
          </a:p>
          <a:p>
            <a:r>
              <a:rPr lang="en-US" dirty="0" smtClean="0"/>
              <a:t>Computer access</a:t>
            </a:r>
          </a:p>
          <a:p>
            <a:r>
              <a:rPr lang="en-US" dirty="0" smtClean="0"/>
              <a:t>Bilingual books</a:t>
            </a:r>
          </a:p>
          <a:p>
            <a:r>
              <a:rPr lang="en-US" dirty="0" smtClean="0"/>
              <a:t>Parent Advocacy Training</a:t>
            </a:r>
          </a:p>
          <a:p>
            <a:r>
              <a:rPr lang="en-US" dirty="0" smtClean="0"/>
              <a:t>Parent Coffees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7052" r="17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762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RAP – Reaching Academic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at five Jefferson County Public Schools</a:t>
            </a:r>
          </a:p>
          <a:p>
            <a:r>
              <a:rPr lang="en-US" dirty="0" smtClean="0"/>
              <a:t>Range from 72%-89% Free/Reduced Lunch</a:t>
            </a:r>
          </a:p>
          <a:p>
            <a:r>
              <a:rPr lang="en-US" dirty="0" smtClean="0"/>
              <a:t>37%-84% African American</a:t>
            </a:r>
          </a:p>
          <a:p>
            <a:r>
              <a:rPr lang="en-US" dirty="0" smtClean="0"/>
              <a:t>Three have high ESL population.</a:t>
            </a:r>
          </a:p>
          <a:p>
            <a:r>
              <a:rPr lang="en-US" dirty="0" smtClean="0"/>
              <a:t>Three have high special education numbers.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Fairfax County Schools, VA</a:t>
            </a:r>
          </a:p>
          <a:p>
            <a:r>
              <a:rPr lang="en-US" dirty="0" smtClean="0"/>
              <a:t>Started with one Title I School</a:t>
            </a:r>
          </a:p>
          <a:p>
            <a:r>
              <a:rPr lang="en-US" dirty="0" smtClean="0"/>
              <a:t>Grown to 84 Young Scholars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2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Leadership from principals</a:t>
            </a:r>
          </a:p>
          <a:p>
            <a:r>
              <a:rPr lang="en-US" dirty="0" smtClean="0"/>
              <a:t>Collaboration among teachers</a:t>
            </a:r>
          </a:p>
          <a:p>
            <a:r>
              <a:rPr lang="en-US" dirty="0" smtClean="0"/>
              <a:t>Multi-dimensional Identification</a:t>
            </a:r>
          </a:p>
          <a:p>
            <a:r>
              <a:rPr lang="en-US" dirty="0" smtClean="0"/>
              <a:t>Cluster Grouping</a:t>
            </a:r>
          </a:p>
          <a:p>
            <a:r>
              <a:rPr lang="en-US" dirty="0" smtClean="0"/>
              <a:t>On-going PD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G/T Lead Teachers- Gifted Endorsement</a:t>
            </a:r>
          </a:p>
          <a:p>
            <a:r>
              <a:rPr lang="en-US" dirty="0" smtClean="0"/>
              <a:t>Social Emotional Support</a:t>
            </a:r>
          </a:p>
          <a:p>
            <a:r>
              <a:rPr lang="en-US" dirty="0" smtClean="0"/>
              <a:t>Summer Enrichment Camp</a:t>
            </a:r>
          </a:p>
          <a:p>
            <a:r>
              <a:rPr lang="en-US" dirty="0" smtClean="0"/>
              <a:t>Parent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3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474010"/>
              </p:ext>
            </p:extLst>
          </p:nvPr>
        </p:nvGraphicFramePr>
        <p:xfrm>
          <a:off x="1042988" y="2324100"/>
          <a:ext cx="67770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Talent Pool Numbers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Gilmore 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Shacklette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Watson 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Zachary Taylor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schools saying?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“Everything I have learned so far has taught me that having gifted students teach others does nothing for their education.”</a:t>
            </a:r>
          </a:p>
          <a:p>
            <a:r>
              <a:rPr lang="en-US" dirty="0" smtClean="0"/>
              <a:t>“If I would have learned math this way, it would have changed my perspective.”</a:t>
            </a:r>
          </a:p>
          <a:p>
            <a:r>
              <a:rPr lang="en-US" dirty="0" smtClean="0"/>
              <a:t>“Students will be thinking at higher levels, behavior will improve, and students will be more engaged.”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3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learned the importance of letting students know that they need to be making mistakes to learn.  Mistakes show that they are challenging themselves.  I plan to make this a big theme in my classroom this year.”</a:t>
            </a:r>
          </a:p>
          <a:p>
            <a:r>
              <a:rPr lang="en-US" dirty="0" smtClean="0"/>
              <a:t>“Thanks so much for bringing this program to our school.”  (Principal of a participating school)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5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Hoped for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More underrepresented students served as part of Gifted Education Services</a:t>
            </a:r>
          </a:p>
          <a:p>
            <a:r>
              <a:rPr lang="en-US" dirty="0" smtClean="0"/>
              <a:t>Growing cultural competency among staff</a:t>
            </a:r>
          </a:p>
          <a:p>
            <a:r>
              <a:rPr lang="en-US" dirty="0" smtClean="0"/>
              <a:t>Students identified for gifted services begin to mirror district demographics</a:t>
            </a:r>
          </a:p>
          <a:p>
            <a:r>
              <a:rPr lang="en-US" dirty="0" smtClean="0"/>
              <a:t>Equal dedication/commitment to both talent development in high potential learners and talent development in high performing learners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2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Young Scholars?</a:t>
            </a:r>
            <a:endParaRPr lang="en-US" dirty="0"/>
          </a:p>
        </p:txBody>
      </p:sp>
      <p:pic>
        <p:nvPicPr>
          <p:cNvPr id="2" name="Picture Placeholder 1" descr="060916-javits-sjo-51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7" r="3054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with gifted potential who may not be considered for advanced academic programs using traditional methods of identification;  Students less likely to pursue advanced levels of learning on their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9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children with advanced academic potential from poverty as well as from diverse cultural, ethnic, and linguistic backgrounds at an early age.</a:t>
            </a:r>
          </a:p>
          <a:p>
            <a:r>
              <a:rPr lang="en-US" dirty="0" smtClean="0"/>
              <a:t>Provide an educational setting to nurture their potential and prepare them for challenging coursework in upper grades.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7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As</a:t>
            </a:r>
            <a:endParaRPr lang="en-US" dirty="0"/>
          </a:p>
        </p:txBody>
      </p:sp>
      <p:pic>
        <p:nvPicPr>
          <p:cNvPr id="7" name="Picture Placeholder 6" descr="110515-jcps-javits-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882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</a:p>
          <a:p>
            <a:r>
              <a:rPr lang="en-US" dirty="0" smtClean="0"/>
              <a:t>Advocates</a:t>
            </a:r>
          </a:p>
          <a:p>
            <a:r>
              <a:rPr lang="en-US" dirty="0" smtClean="0"/>
              <a:t>Affirmation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3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ack access to high quality preschool</a:t>
            </a:r>
          </a:p>
          <a:p>
            <a:r>
              <a:rPr lang="en-US" dirty="0" smtClean="0"/>
              <a:t>Lack access to enriching resources or activities</a:t>
            </a:r>
          </a:p>
          <a:p>
            <a:r>
              <a:rPr lang="en-US" dirty="0" smtClean="0"/>
              <a:t>Lack access to Advanced Academic Services</a:t>
            </a:r>
          </a:p>
          <a:p>
            <a:r>
              <a:rPr lang="en-US" dirty="0" smtClean="0"/>
              <a:t>Often behind by 3</a:t>
            </a:r>
            <a:r>
              <a:rPr lang="en-US" baseline="30000" dirty="0" smtClean="0"/>
              <a:t>rd</a:t>
            </a:r>
            <a:r>
              <a:rPr lang="en-US" dirty="0" smtClean="0"/>
              <a:t> grade when decisions about gifted services are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advocates for their high potential</a:t>
            </a:r>
          </a:p>
          <a:p>
            <a:r>
              <a:rPr lang="en-US" dirty="0" smtClean="0"/>
              <a:t>Lack guidance as they navigate advanced courses/college prep</a:t>
            </a:r>
          </a:p>
          <a:p>
            <a:r>
              <a:rPr lang="en-US" dirty="0" smtClean="0"/>
              <a:t>Parents who have not experienced this</a:t>
            </a:r>
          </a:p>
          <a:p>
            <a:r>
              <a:rPr lang="en-US" dirty="0" smtClean="0"/>
              <a:t>School as </a:t>
            </a:r>
            <a:r>
              <a:rPr lang="en-US" smtClean="0"/>
              <a:t>their </a:t>
            </a:r>
            <a:r>
              <a:rPr lang="en-US" smtClean="0"/>
              <a:t>advocate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7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affirmation of their advanced abilities</a:t>
            </a:r>
          </a:p>
          <a:p>
            <a:r>
              <a:rPr lang="en-US" dirty="0" smtClean="0"/>
              <a:t>Face pressure from peer groups that stigmatize high achievement</a:t>
            </a:r>
          </a:p>
          <a:p>
            <a:r>
              <a:rPr lang="en-US" dirty="0" smtClean="0"/>
              <a:t>Contend with instability at home</a:t>
            </a:r>
          </a:p>
          <a:p>
            <a:r>
              <a:rPr lang="en-US" dirty="0" smtClean="0"/>
              <a:t>Possible teacher bias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Referral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0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196</TotalTime>
  <Words>711</Words>
  <Application>Microsoft Macintosh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Developing Potential in Primary Students</vt:lpstr>
      <vt:lpstr>Background</vt:lpstr>
      <vt:lpstr>Who are Young Scholars?</vt:lpstr>
      <vt:lpstr>Two Major Goals</vt:lpstr>
      <vt:lpstr>3 As</vt:lpstr>
      <vt:lpstr>Access</vt:lpstr>
      <vt:lpstr>Advocates</vt:lpstr>
      <vt:lpstr>Affirmation</vt:lpstr>
      <vt:lpstr>Identification</vt:lpstr>
      <vt:lpstr>The Problems</vt:lpstr>
      <vt:lpstr>A Better Method</vt:lpstr>
      <vt:lpstr>Naglieri Nonverbal Ability Test</vt:lpstr>
      <vt:lpstr>Multi-dimensional</vt:lpstr>
      <vt:lpstr>Curriculum as the Identifier of Talent</vt:lpstr>
      <vt:lpstr>Gifted Behavior Rating Scale</vt:lpstr>
      <vt:lpstr>Interventions, Extensions, Enrichment</vt:lpstr>
      <vt:lpstr>Mentoring Young Mathematicians</vt:lpstr>
      <vt:lpstr>Empowering Parents</vt:lpstr>
      <vt:lpstr>Project RAP – Reaching Academic Potential</vt:lpstr>
      <vt:lpstr>Our Implementation</vt:lpstr>
      <vt:lpstr>Current Results</vt:lpstr>
      <vt:lpstr>What are the schools saying?</vt:lpstr>
      <vt:lpstr>More Quotes</vt:lpstr>
      <vt:lpstr>Hoped for Results</vt:lpstr>
    </vt:vector>
  </TitlesOfParts>
  <Company>Warren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Scholars Program </dc:title>
  <dc:creator>Administrator</dc:creator>
  <cp:lastModifiedBy>Administrator</cp:lastModifiedBy>
  <cp:revision>23</cp:revision>
  <cp:lastPrinted>2016-10-11T18:30:28Z</cp:lastPrinted>
  <dcterms:created xsi:type="dcterms:W3CDTF">2016-10-04T02:26:16Z</dcterms:created>
  <dcterms:modified xsi:type="dcterms:W3CDTF">2016-10-12T17:26:42Z</dcterms:modified>
</cp:coreProperties>
</file>