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18.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notesSlides/notesSlide19.xml" ContentType="application/vnd.openxmlformats-officedocument.presentationml.notesSlide+xml"/>
  <Override PartName="/ppt/charts/chart19.xml" ContentType="application/vnd.openxmlformats-officedocument.drawingml.chart+xml"/>
  <Override PartName="/ppt/notesSlides/notesSlide20.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notesSlides/notesSlide21.xml" ContentType="application/vnd.openxmlformats-officedocument.presentationml.notesSlide+xml"/>
  <Override PartName="/ppt/charts/chart22.xml" ContentType="application/vnd.openxmlformats-officedocument.drawingml.chart+xml"/>
  <Override PartName="/ppt/drawings/drawing2.xml" ContentType="application/vnd.openxmlformats-officedocument.drawingml.chartshapes+xml"/>
  <Override PartName="/ppt/notesSlides/notesSlide22.xml" ContentType="application/vnd.openxmlformats-officedocument.presentationml.notesSlide+xml"/>
  <Override PartName="/ppt/charts/chart23.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4.xml" ContentType="application/vnd.openxmlformats-officedocument.drawingml.chart+xml"/>
  <Override PartName="/ppt/notesSlides/notesSlide26.xml" ContentType="application/vnd.openxmlformats-officedocument.presentationml.notesSlide+xml"/>
  <Override PartName="/ppt/charts/chart25.xml" ContentType="application/vnd.openxmlformats-officedocument.drawingml.chart+xml"/>
  <Override PartName="/ppt/notesSlides/notesSlide27.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notesSlides/notesSlide28.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drawings/drawing3.xml" ContentType="application/vnd.openxmlformats-officedocument.drawingml.chartshapes+xml"/>
  <Override PartName="/ppt/notesSlides/notesSlide29.xml" ContentType="application/vnd.openxmlformats-officedocument.presentationml.notesSlide+xml"/>
  <Override PartName="/ppt/charts/chart30.xml" ContentType="application/vnd.openxmlformats-officedocument.drawingml.chart+xml"/>
  <Override PartName="/ppt/notesSlides/notesSlide30.xml" ContentType="application/vnd.openxmlformats-officedocument.presentationml.notesSlide+xml"/>
  <Override PartName="/ppt/charts/chart31.xml" ContentType="application/vnd.openxmlformats-officedocument.drawingml.chart+xml"/>
  <Override PartName="/ppt/drawings/drawing4.xml" ContentType="application/vnd.openxmlformats-officedocument.drawingml.chartshapes+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0" r:id="rId3"/>
    <p:sldId id="257" r:id="rId4"/>
    <p:sldId id="260" r:id="rId5"/>
    <p:sldId id="258" r:id="rId6"/>
    <p:sldId id="270" r:id="rId7"/>
    <p:sldId id="291" r:id="rId8"/>
    <p:sldId id="285" r:id="rId9"/>
    <p:sldId id="263" r:id="rId10"/>
    <p:sldId id="284" r:id="rId11"/>
    <p:sldId id="288" r:id="rId12"/>
    <p:sldId id="293" r:id="rId13"/>
    <p:sldId id="268" r:id="rId14"/>
    <p:sldId id="286" r:id="rId15"/>
    <p:sldId id="271" r:id="rId16"/>
    <p:sldId id="292" r:id="rId17"/>
    <p:sldId id="262" r:id="rId18"/>
    <p:sldId id="282" r:id="rId19"/>
    <p:sldId id="277" r:id="rId20"/>
    <p:sldId id="267" r:id="rId21"/>
    <p:sldId id="276" r:id="rId22"/>
    <p:sldId id="295" r:id="rId23"/>
    <p:sldId id="265" r:id="rId24"/>
    <p:sldId id="279" r:id="rId25"/>
    <p:sldId id="298" r:id="rId26"/>
    <p:sldId id="266" r:id="rId27"/>
    <p:sldId id="280" r:id="rId28"/>
    <p:sldId id="274" r:id="rId29"/>
    <p:sldId id="294" r:id="rId30"/>
    <p:sldId id="296" r:id="rId31"/>
    <p:sldId id="297" r:id="rId32"/>
    <p:sldId id="29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530" autoAdjust="0"/>
  </p:normalViewPr>
  <p:slideViewPr>
    <p:cSldViewPr>
      <p:cViewPr>
        <p:scale>
          <a:sx n="45" d="100"/>
          <a:sy n="45" d="100"/>
        </p:scale>
        <p:origin x="-2250" y="-390"/>
      </p:cViewPr>
      <p:guideLst>
        <p:guide orient="horz" pos="2160"/>
        <p:guide pos="2880"/>
      </p:guideLst>
    </p:cSldViewPr>
  </p:slideViewPr>
  <p:notesTextViewPr>
    <p:cViewPr>
      <p:scale>
        <a:sx n="1" d="1"/>
        <a:sy n="1" d="1"/>
      </p:scale>
      <p:origin x="0" y="0"/>
    </p:cViewPr>
  </p:notesTextViewPr>
  <p:sorterViewPr>
    <p:cViewPr>
      <p:scale>
        <a:sx n="100" d="100"/>
        <a:sy n="100" d="100"/>
      </p:scale>
      <p:origin x="0" y="87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presentations\OCSE%20Snapshot%202013\Ogden%20snapshot%202013\honors%20theses%20201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presentations\OCSE%20Snapshot%202013\Ogden%20snapshot%202013\Theses%20201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F:\presentations\OCSE%20Snapshot%202013\Ogden%20snapshot%202013\SCHP%20FB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F:\presentations\OCSE%20Snapshot%202013\Ogden%20snapshot%202013\Publications%202012.xlsx" TargetMode="External"/></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presentations\OCSE%20Snapshot%202013\Ogden%20snapshot%202013\honors%20theses%202013.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D:\presentations\OCSE%20Snapshot%202013\Ogden%20snapshot%202013\theses%20and%20proposals%202013.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D:\presentations\OCSE%20Snapshot%202013\Ogden%20snapshot%202013\budget%202013.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F:\presentations\OCSE%20Snapshot%202013\Ogden%20snapshot%202013\budget%202013.xlsx" TargetMode="External"/></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F:\presentations\OCSE%20Snapshot%202013\Ogden%20snapshot%202013\budget%202013.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30.xml.rels><?xml version="1.0" encoding="UTF-8" standalone="yes"?>
<Relationships xmlns="http://schemas.openxmlformats.org/package/2006/relationships"><Relationship Id="rId1" Type="http://schemas.openxmlformats.org/officeDocument/2006/relationships/oleObject" Target="file:///F:\presentations\OCSE%20Snapshot%202013\Ogden%20snapshot%202013\budget%202013.xlsx" TargetMode="External"/></Relationships>
</file>

<file path=ppt/charts/_rels/chart3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F:\presentations\OCSE%20Snapshot%202013\Ogden%20snapshot%202013\budget%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stevens.XAVIER.002\Desktop\Ogden%20snapshot%202013\Student%20Profile%20by%20Dept%20FB1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presentations\OCSE%20Snapshot%202013\Ogden%20snapshot%202013\Student%20profile%20FB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stevens.XAVIER.002\Desktop\Ogden%20snapshot%202013\SCHP%20FB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presentations\OCSE%20Snapshot%202013\Ogden%20snapshot%202013\SCHP%20FB1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stevens.XAVIER.002\Desktop\Ogden%20snapshot%202013\SCHP%20FB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000"/>
              <a:t>Gender</a:t>
            </a:r>
          </a:p>
        </c:rich>
      </c:tx>
      <c:layout/>
      <c:overlay val="0"/>
    </c:title>
    <c:autoTitleDeleted val="0"/>
    <c:plotArea>
      <c:layout/>
      <c:pieChart>
        <c:varyColors val="1"/>
        <c:ser>
          <c:idx val="0"/>
          <c:order val="0"/>
          <c:tx>
            <c:strRef>
              <c:f>Sheet1!$B$3</c:f>
              <c:strCache>
                <c:ptCount val="1"/>
                <c:pt idx="0">
                  <c:v>Gender</c:v>
                </c:pt>
              </c:strCache>
            </c:strRef>
          </c:tx>
          <c:dLbls>
            <c:dLbl>
              <c:idx val="0"/>
              <c:layout>
                <c:manualLayout>
                  <c:x val="4.6083770778652666E-2"/>
                  <c:y val="8.1175634295713034E-2"/>
                </c:manualLayout>
              </c:layout>
              <c:tx>
                <c:rich>
                  <a:bodyPr/>
                  <a:lstStyle/>
                  <a:p>
                    <a:r>
                      <a:rPr lang="en-US" sz="2200" b="1" baseline="0"/>
                      <a:t>Male 
63%</a:t>
                    </a:r>
                    <a:endParaRPr lang="en-US" sz="2200" baseline="0"/>
                  </a:p>
                </c:rich>
              </c:tx>
              <c:showLegendKey val="0"/>
              <c:showVal val="0"/>
              <c:showCatName val="1"/>
              <c:showSerName val="0"/>
              <c:showPercent val="1"/>
              <c:showBubbleSize val="0"/>
            </c:dLbl>
            <c:dLbl>
              <c:idx val="1"/>
              <c:layout>
                <c:manualLayout>
                  <c:x val="-8.9807524059492562E-4"/>
                  <c:y val="-7.0648512685914266E-2"/>
                </c:manualLayout>
              </c:layout>
              <c:tx>
                <c:rich>
                  <a:bodyPr/>
                  <a:lstStyle/>
                  <a:p>
                    <a:r>
                      <a:rPr lang="en-US" sz="2200" b="1" baseline="0" dirty="0"/>
                      <a:t>Female
37%</a:t>
                    </a:r>
                  </a:p>
                </c:rich>
              </c:tx>
              <c:showLegendKey val="0"/>
              <c:showVal val="0"/>
              <c:showCatName val="1"/>
              <c:showSerName val="0"/>
              <c:showPercent val="1"/>
              <c:showBubbleSize val="0"/>
            </c:dLbl>
            <c:txPr>
              <a:bodyPr/>
              <a:lstStyle/>
              <a:p>
                <a:pPr>
                  <a:defRPr b="1"/>
                </a:pPr>
                <a:endParaRPr lang="en-US"/>
              </a:p>
            </c:txPr>
            <c:showLegendKey val="0"/>
            <c:showVal val="0"/>
            <c:showCatName val="1"/>
            <c:showSerName val="0"/>
            <c:showPercent val="1"/>
            <c:showBubbleSize val="0"/>
            <c:showLeaderLines val="1"/>
          </c:dLbls>
          <c:cat>
            <c:strRef>
              <c:f>Sheet1!$A$4:$A$5</c:f>
              <c:strCache>
                <c:ptCount val="2"/>
                <c:pt idx="0">
                  <c:v>Male </c:v>
                </c:pt>
                <c:pt idx="1">
                  <c:v>Female</c:v>
                </c:pt>
              </c:strCache>
            </c:strRef>
          </c:cat>
          <c:val>
            <c:numRef>
              <c:f>Sheet1!$B$4:$B$5</c:f>
              <c:numCache>
                <c:formatCode>General</c:formatCode>
                <c:ptCount val="2"/>
                <c:pt idx="0">
                  <c:v>2009</c:v>
                </c:pt>
                <c:pt idx="1">
                  <c:v>1176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Sheet1!$B$17</c:f>
              <c:strCache>
                <c:ptCount val="1"/>
                <c:pt idx="0">
                  <c:v>Honors Theses</c:v>
                </c:pt>
              </c:strCache>
            </c:strRef>
          </c:tx>
          <c:invertIfNegative val="0"/>
          <c:cat>
            <c:strRef>
              <c:f>Sheet1!$A$18:$A$27</c:f>
              <c:strCache>
                <c:ptCount val="10"/>
                <c:pt idx="0">
                  <c:v>Ag</c:v>
                </c:pt>
                <c:pt idx="1">
                  <c:v>AMS</c:v>
                </c:pt>
                <c:pt idx="2">
                  <c:v>Biol</c:v>
                </c:pt>
                <c:pt idx="3">
                  <c:v>Chem</c:v>
                </c:pt>
                <c:pt idx="4">
                  <c:v>CS</c:v>
                </c:pt>
                <c:pt idx="5">
                  <c:v>Engr</c:v>
                </c:pt>
                <c:pt idx="6">
                  <c:v>Geo</c:v>
                </c:pt>
                <c:pt idx="7">
                  <c:v>Math</c:v>
                </c:pt>
                <c:pt idx="8">
                  <c:v>Phys/Astr</c:v>
                </c:pt>
                <c:pt idx="9">
                  <c:v>Psyc Sci</c:v>
                </c:pt>
              </c:strCache>
            </c:strRef>
          </c:cat>
          <c:val>
            <c:numRef>
              <c:f>Sheet1!$B$18:$B$27</c:f>
              <c:numCache>
                <c:formatCode>General</c:formatCode>
                <c:ptCount val="10"/>
                <c:pt idx="0">
                  <c:v>0</c:v>
                </c:pt>
                <c:pt idx="1">
                  <c:v>0</c:v>
                </c:pt>
                <c:pt idx="2">
                  <c:v>6</c:v>
                </c:pt>
                <c:pt idx="3">
                  <c:v>4</c:v>
                </c:pt>
                <c:pt idx="4">
                  <c:v>0</c:v>
                </c:pt>
                <c:pt idx="5">
                  <c:v>2</c:v>
                </c:pt>
                <c:pt idx="6">
                  <c:v>0</c:v>
                </c:pt>
                <c:pt idx="7">
                  <c:v>2</c:v>
                </c:pt>
                <c:pt idx="8">
                  <c:v>0</c:v>
                </c:pt>
                <c:pt idx="9">
                  <c:v>1</c:v>
                </c:pt>
              </c:numCache>
            </c:numRef>
          </c:val>
        </c:ser>
        <c:dLbls>
          <c:showLegendKey val="0"/>
          <c:showVal val="0"/>
          <c:showCatName val="0"/>
          <c:showSerName val="0"/>
          <c:showPercent val="0"/>
          <c:showBubbleSize val="0"/>
        </c:dLbls>
        <c:gapWidth val="150"/>
        <c:overlap val="100"/>
        <c:axId val="108623744"/>
        <c:axId val="108625280"/>
      </c:barChart>
      <c:catAx>
        <c:axId val="108623744"/>
        <c:scaling>
          <c:orientation val="minMax"/>
        </c:scaling>
        <c:delete val="0"/>
        <c:axPos val="b"/>
        <c:majorTickMark val="out"/>
        <c:minorTickMark val="none"/>
        <c:tickLblPos val="nextTo"/>
        <c:txPr>
          <a:bodyPr/>
          <a:lstStyle/>
          <a:p>
            <a:pPr>
              <a:defRPr sz="2200" b="1"/>
            </a:pPr>
            <a:endParaRPr lang="en-US"/>
          </a:p>
        </c:txPr>
        <c:crossAx val="108625280"/>
        <c:crosses val="autoZero"/>
        <c:auto val="1"/>
        <c:lblAlgn val="ctr"/>
        <c:lblOffset val="100"/>
        <c:noMultiLvlLbl val="0"/>
      </c:catAx>
      <c:valAx>
        <c:axId val="108625280"/>
        <c:scaling>
          <c:orientation val="minMax"/>
        </c:scaling>
        <c:delete val="0"/>
        <c:axPos val="l"/>
        <c:majorGridlines/>
        <c:numFmt formatCode="General" sourceLinked="1"/>
        <c:majorTickMark val="out"/>
        <c:minorTickMark val="none"/>
        <c:tickLblPos val="nextTo"/>
        <c:txPr>
          <a:bodyPr/>
          <a:lstStyle/>
          <a:p>
            <a:pPr>
              <a:defRPr sz="2200" b="1"/>
            </a:pPr>
            <a:endParaRPr lang="en-US"/>
          </a:p>
        </c:txPr>
        <c:crossAx val="108623744"/>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Sheet1!$B$3</c:f>
              <c:strCache>
                <c:ptCount val="1"/>
                <c:pt idx="0">
                  <c:v>Domestic</c:v>
                </c:pt>
              </c:strCache>
            </c:strRef>
          </c:tx>
          <c:invertIfNegative val="0"/>
          <c:cat>
            <c:strRef>
              <c:f>Sheet1!$A$4:$A$11</c:f>
              <c:strCache>
                <c:ptCount val="8"/>
                <c:pt idx="0">
                  <c:v>Ag</c:v>
                </c:pt>
                <c:pt idx="1">
                  <c:v>AMS</c:v>
                </c:pt>
                <c:pt idx="2">
                  <c:v>Biol</c:v>
                </c:pt>
                <c:pt idx="3">
                  <c:v>Chem</c:v>
                </c:pt>
                <c:pt idx="4">
                  <c:v>CS</c:v>
                </c:pt>
                <c:pt idx="5">
                  <c:v>Geo</c:v>
                </c:pt>
                <c:pt idx="6">
                  <c:v>Math</c:v>
                </c:pt>
                <c:pt idx="7">
                  <c:v>Phys/Astr</c:v>
                </c:pt>
              </c:strCache>
            </c:strRef>
          </c:cat>
          <c:val>
            <c:numRef>
              <c:f>Sheet1!$B$4:$B$11</c:f>
              <c:numCache>
                <c:formatCode>General</c:formatCode>
                <c:ptCount val="8"/>
                <c:pt idx="0">
                  <c:v>10</c:v>
                </c:pt>
                <c:pt idx="1">
                  <c:v>34</c:v>
                </c:pt>
                <c:pt idx="2">
                  <c:v>48</c:v>
                </c:pt>
                <c:pt idx="3">
                  <c:v>7</c:v>
                </c:pt>
                <c:pt idx="4">
                  <c:v>4</c:v>
                </c:pt>
                <c:pt idx="5">
                  <c:v>31</c:v>
                </c:pt>
                <c:pt idx="6">
                  <c:v>38</c:v>
                </c:pt>
                <c:pt idx="7">
                  <c:v>4</c:v>
                </c:pt>
              </c:numCache>
            </c:numRef>
          </c:val>
        </c:ser>
        <c:ser>
          <c:idx val="1"/>
          <c:order val="1"/>
          <c:tx>
            <c:strRef>
              <c:f>Sheet1!$C$3</c:f>
              <c:strCache>
                <c:ptCount val="1"/>
                <c:pt idx="0">
                  <c:v>International</c:v>
                </c:pt>
              </c:strCache>
            </c:strRef>
          </c:tx>
          <c:invertIfNegative val="0"/>
          <c:cat>
            <c:strRef>
              <c:f>Sheet1!$A$4:$A$11</c:f>
              <c:strCache>
                <c:ptCount val="8"/>
                <c:pt idx="0">
                  <c:v>Ag</c:v>
                </c:pt>
                <c:pt idx="1">
                  <c:v>AMS</c:v>
                </c:pt>
                <c:pt idx="2">
                  <c:v>Biol</c:v>
                </c:pt>
                <c:pt idx="3">
                  <c:v>Chem</c:v>
                </c:pt>
                <c:pt idx="4">
                  <c:v>CS</c:v>
                </c:pt>
                <c:pt idx="5">
                  <c:v>Geo</c:v>
                </c:pt>
                <c:pt idx="6">
                  <c:v>Math</c:v>
                </c:pt>
                <c:pt idx="7">
                  <c:v>Phys/Astr</c:v>
                </c:pt>
              </c:strCache>
            </c:strRef>
          </c:cat>
          <c:val>
            <c:numRef>
              <c:f>Sheet1!$C$4:$C$11</c:f>
              <c:numCache>
                <c:formatCode>General</c:formatCode>
                <c:ptCount val="8"/>
                <c:pt idx="0">
                  <c:v>1</c:v>
                </c:pt>
                <c:pt idx="1">
                  <c:v>20</c:v>
                </c:pt>
                <c:pt idx="2">
                  <c:v>3</c:v>
                </c:pt>
                <c:pt idx="3">
                  <c:v>23</c:v>
                </c:pt>
                <c:pt idx="4">
                  <c:v>29</c:v>
                </c:pt>
                <c:pt idx="5">
                  <c:v>3</c:v>
                </c:pt>
                <c:pt idx="6">
                  <c:v>5</c:v>
                </c:pt>
                <c:pt idx="7">
                  <c:v>5</c:v>
                </c:pt>
              </c:numCache>
            </c:numRef>
          </c:val>
        </c:ser>
        <c:dLbls>
          <c:showLegendKey val="0"/>
          <c:showVal val="0"/>
          <c:showCatName val="0"/>
          <c:showSerName val="0"/>
          <c:showPercent val="0"/>
          <c:showBubbleSize val="0"/>
        </c:dLbls>
        <c:gapWidth val="150"/>
        <c:overlap val="100"/>
        <c:axId val="101804672"/>
        <c:axId val="101814656"/>
      </c:barChart>
      <c:catAx>
        <c:axId val="101804672"/>
        <c:scaling>
          <c:orientation val="minMax"/>
        </c:scaling>
        <c:delete val="0"/>
        <c:axPos val="b"/>
        <c:majorTickMark val="out"/>
        <c:minorTickMark val="none"/>
        <c:tickLblPos val="nextTo"/>
        <c:crossAx val="101814656"/>
        <c:crosses val="autoZero"/>
        <c:auto val="1"/>
        <c:lblAlgn val="ctr"/>
        <c:lblOffset val="100"/>
        <c:noMultiLvlLbl val="0"/>
      </c:catAx>
      <c:valAx>
        <c:axId val="101814656"/>
        <c:scaling>
          <c:orientation val="minMax"/>
        </c:scaling>
        <c:delete val="0"/>
        <c:axPos val="l"/>
        <c:majorGridlines/>
        <c:numFmt formatCode="General" sourceLinked="1"/>
        <c:majorTickMark val="out"/>
        <c:minorTickMark val="none"/>
        <c:tickLblPos val="nextTo"/>
        <c:crossAx val="101804672"/>
        <c:crosses val="autoZero"/>
        <c:crossBetween val="between"/>
      </c:valAx>
    </c:plotArea>
    <c:legend>
      <c:legendPos val="r"/>
      <c:layout/>
      <c:overlay val="0"/>
    </c:legend>
    <c:plotVisOnly val="1"/>
    <c:dispBlanksAs val="gap"/>
    <c:showDLblsOverMax val="0"/>
  </c:chart>
  <c:txPr>
    <a:bodyPr/>
    <a:lstStyle/>
    <a:p>
      <a:pPr>
        <a:defRPr sz="2200" b="1"/>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Sheet1!$B$15</c:f>
              <c:strCache>
                <c:ptCount val="1"/>
                <c:pt idx="0">
                  <c:v>Male </c:v>
                </c:pt>
              </c:strCache>
            </c:strRef>
          </c:tx>
          <c:invertIfNegative val="0"/>
          <c:cat>
            <c:strRef>
              <c:f>Sheet1!$A$16:$A$23</c:f>
              <c:strCache>
                <c:ptCount val="8"/>
                <c:pt idx="0">
                  <c:v>Ag</c:v>
                </c:pt>
                <c:pt idx="1">
                  <c:v>AMS</c:v>
                </c:pt>
                <c:pt idx="2">
                  <c:v>Biol</c:v>
                </c:pt>
                <c:pt idx="3">
                  <c:v>Chem</c:v>
                </c:pt>
                <c:pt idx="4">
                  <c:v>CS</c:v>
                </c:pt>
                <c:pt idx="5">
                  <c:v>Geo</c:v>
                </c:pt>
                <c:pt idx="6">
                  <c:v>Math</c:v>
                </c:pt>
                <c:pt idx="7">
                  <c:v>Phys/Astr</c:v>
                </c:pt>
              </c:strCache>
            </c:strRef>
          </c:cat>
          <c:val>
            <c:numRef>
              <c:f>Sheet1!$B$16:$B$23</c:f>
              <c:numCache>
                <c:formatCode>General</c:formatCode>
                <c:ptCount val="8"/>
                <c:pt idx="0">
                  <c:v>3</c:v>
                </c:pt>
                <c:pt idx="1">
                  <c:v>44</c:v>
                </c:pt>
                <c:pt idx="2">
                  <c:v>13</c:v>
                </c:pt>
                <c:pt idx="3">
                  <c:v>19</c:v>
                </c:pt>
                <c:pt idx="4">
                  <c:v>23</c:v>
                </c:pt>
                <c:pt idx="5">
                  <c:v>25</c:v>
                </c:pt>
                <c:pt idx="6">
                  <c:v>17</c:v>
                </c:pt>
                <c:pt idx="7">
                  <c:v>5</c:v>
                </c:pt>
              </c:numCache>
            </c:numRef>
          </c:val>
        </c:ser>
        <c:ser>
          <c:idx val="1"/>
          <c:order val="1"/>
          <c:tx>
            <c:strRef>
              <c:f>Sheet1!$C$15</c:f>
              <c:strCache>
                <c:ptCount val="1"/>
                <c:pt idx="0">
                  <c:v>Female</c:v>
                </c:pt>
              </c:strCache>
            </c:strRef>
          </c:tx>
          <c:invertIfNegative val="0"/>
          <c:cat>
            <c:strRef>
              <c:f>Sheet1!$A$16:$A$23</c:f>
              <c:strCache>
                <c:ptCount val="8"/>
                <c:pt idx="0">
                  <c:v>Ag</c:v>
                </c:pt>
                <c:pt idx="1">
                  <c:v>AMS</c:v>
                </c:pt>
                <c:pt idx="2">
                  <c:v>Biol</c:v>
                </c:pt>
                <c:pt idx="3">
                  <c:v>Chem</c:v>
                </c:pt>
                <c:pt idx="4">
                  <c:v>CS</c:v>
                </c:pt>
                <c:pt idx="5">
                  <c:v>Geo</c:v>
                </c:pt>
                <c:pt idx="6">
                  <c:v>Math</c:v>
                </c:pt>
                <c:pt idx="7">
                  <c:v>Phys/Astr</c:v>
                </c:pt>
              </c:strCache>
            </c:strRef>
          </c:cat>
          <c:val>
            <c:numRef>
              <c:f>Sheet1!$C$16:$C$23</c:f>
              <c:numCache>
                <c:formatCode>General</c:formatCode>
                <c:ptCount val="8"/>
                <c:pt idx="0">
                  <c:v>8</c:v>
                </c:pt>
                <c:pt idx="1">
                  <c:v>10</c:v>
                </c:pt>
                <c:pt idx="2">
                  <c:v>38</c:v>
                </c:pt>
                <c:pt idx="3">
                  <c:v>11</c:v>
                </c:pt>
                <c:pt idx="4">
                  <c:v>10</c:v>
                </c:pt>
                <c:pt idx="5">
                  <c:v>9</c:v>
                </c:pt>
                <c:pt idx="6">
                  <c:v>26</c:v>
                </c:pt>
                <c:pt idx="7">
                  <c:v>4</c:v>
                </c:pt>
              </c:numCache>
            </c:numRef>
          </c:val>
        </c:ser>
        <c:dLbls>
          <c:showLegendKey val="0"/>
          <c:showVal val="0"/>
          <c:showCatName val="0"/>
          <c:showSerName val="0"/>
          <c:showPercent val="0"/>
          <c:showBubbleSize val="0"/>
        </c:dLbls>
        <c:gapWidth val="150"/>
        <c:overlap val="100"/>
        <c:axId val="101985664"/>
        <c:axId val="101987456"/>
      </c:barChart>
      <c:catAx>
        <c:axId val="101985664"/>
        <c:scaling>
          <c:orientation val="minMax"/>
        </c:scaling>
        <c:delete val="0"/>
        <c:axPos val="b"/>
        <c:majorTickMark val="out"/>
        <c:minorTickMark val="none"/>
        <c:tickLblPos val="nextTo"/>
        <c:txPr>
          <a:bodyPr/>
          <a:lstStyle/>
          <a:p>
            <a:pPr>
              <a:defRPr sz="2200" b="1"/>
            </a:pPr>
            <a:endParaRPr lang="en-US"/>
          </a:p>
        </c:txPr>
        <c:crossAx val="101987456"/>
        <c:crosses val="autoZero"/>
        <c:auto val="1"/>
        <c:lblAlgn val="ctr"/>
        <c:lblOffset val="100"/>
        <c:noMultiLvlLbl val="0"/>
      </c:catAx>
      <c:valAx>
        <c:axId val="101987456"/>
        <c:scaling>
          <c:orientation val="minMax"/>
        </c:scaling>
        <c:delete val="0"/>
        <c:axPos val="l"/>
        <c:majorGridlines/>
        <c:numFmt formatCode="General" sourceLinked="1"/>
        <c:majorTickMark val="out"/>
        <c:minorTickMark val="none"/>
        <c:tickLblPos val="nextTo"/>
        <c:txPr>
          <a:bodyPr/>
          <a:lstStyle/>
          <a:p>
            <a:pPr>
              <a:defRPr sz="2200" b="1"/>
            </a:pPr>
            <a:endParaRPr lang="en-US"/>
          </a:p>
        </c:txPr>
        <c:crossAx val="101985664"/>
        <c:crosses val="autoZero"/>
        <c:crossBetween val="between"/>
      </c:valAx>
    </c:plotArea>
    <c:legend>
      <c:legendPos val="r"/>
      <c:layout/>
      <c:overlay val="0"/>
      <c:txPr>
        <a:bodyPr/>
        <a:lstStyle/>
        <a:p>
          <a:pPr>
            <a:defRPr sz="2200" b="1"/>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25736502563346"/>
          <c:y val="6.8898972374215939E-2"/>
          <c:w val="0.78637652111667855"/>
          <c:h val="0.63951866903733812"/>
        </c:manualLayout>
      </c:layout>
      <c:barChart>
        <c:barDir val="col"/>
        <c:grouping val="clustered"/>
        <c:varyColors val="0"/>
        <c:ser>
          <c:idx val="0"/>
          <c:order val="0"/>
          <c:tx>
            <c:strRef>
              <c:f>Sheet1!$B$28</c:f>
              <c:strCache>
                <c:ptCount val="1"/>
                <c:pt idx="0">
                  <c:v>GS</c:v>
                </c:pt>
              </c:strCache>
            </c:strRef>
          </c:tx>
          <c:invertIfNegative val="0"/>
          <c:cat>
            <c:strRef>
              <c:f>Sheet1!$A$29:$A$36</c:f>
              <c:strCache>
                <c:ptCount val="8"/>
                <c:pt idx="0">
                  <c:v>Ag</c:v>
                </c:pt>
                <c:pt idx="1">
                  <c:v>AMS</c:v>
                </c:pt>
                <c:pt idx="2">
                  <c:v>Biol</c:v>
                </c:pt>
                <c:pt idx="3">
                  <c:v>Chem</c:v>
                </c:pt>
                <c:pt idx="4">
                  <c:v>CS</c:v>
                </c:pt>
                <c:pt idx="5">
                  <c:v>Geo</c:v>
                </c:pt>
                <c:pt idx="6">
                  <c:v>Math</c:v>
                </c:pt>
                <c:pt idx="7">
                  <c:v>Phys/Astr</c:v>
                </c:pt>
              </c:strCache>
            </c:strRef>
          </c:cat>
          <c:val>
            <c:numRef>
              <c:f>Sheet1!$B$29:$B$36</c:f>
              <c:numCache>
                <c:formatCode>General</c:formatCode>
                <c:ptCount val="8"/>
                <c:pt idx="0">
                  <c:v>11</c:v>
                </c:pt>
                <c:pt idx="1">
                  <c:v>54</c:v>
                </c:pt>
                <c:pt idx="2">
                  <c:v>51</c:v>
                </c:pt>
                <c:pt idx="3">
                  <c:v>30</c:v>
                </c:pt>
                <c:pt idx="4">
                  <c:v>33</c:v>
                </c:pt>
                <c:pt idx="5">
                  <c:v>34</c:v>
                </c:pt>
                <c:pt idx="6">
                  <c:v>43</c:v>
                </c:pt>
                <c:pt idx="7">
                  <c:v>9</c:v>
                </c:pt>
              </c:numCache>
            </c:numRef>
          </c:val>
        </c:ser>
        <c:ser>
          <c:idx val="1"/>
          <c:order val="1"/>
          <c:tx>
            <c:strRef>
              <c:f>Sheet1!$C$28</c:f>
              <c:strCache>
                <c:ptCount val="1"/>
                <c:pt idx="0">
                  <c:v>GA</c:v>
                </c:pt>
              </c:strCache>
            </c:strRef>
          </c:tx>
          <c:invertIfNegative val="0"/>
          <c:cat>
            <c:strRef>
              <c:f>Sheet1!$A$29:$A$36</c:f>
              <c:strCache>
                <c:ptCount val="8"/>
                <c:pt idx="0">
                  <c:v>Ag</c:v>
                </c:pt>
                <c:pt idx="1">
                  <c:v>AMS</c:v>
                </c:pt>
                <c:pt idx="2">
                  <c:v>Biol</c:v>
                </c:pt>
                <c:pt idx="3">
                  <c:v>Chem</c:v>
                </c:pt>
                <c:pt idx="4">
                  <c:v>CS</c:v>
                </c:pt>
                <c:pt idx="5">
                  <c:v>Geo</c:v>
                </c:pt>
                <c:pt idx="6">
                  <c:v>Math</c:v>
                </c:pt>
                <c:pt idx="7">
                  <c:v>Phys/Astr</c:v>
                </c:pt>
              </c:strCache>
            </c:strRef>
          </c:cat>
          <c:val>
            <c:numRef>
              <c:f>Sheet1!$C$29:$C$36</c:f>
              <c:numCache>
                <c:formatCode>General</c:formatCode>
                <c:ptCount val="8"/>
                <c:pt idx="0">
                  <c:v>5</c:v>
                </c:pt>
                <c:pt idx="1">
                  <c:v>9</c:v>
                </c:pt>
                <c:pt idx="2">
                  <c:v>21</c:v>
                </c:pt>
                <c:pt idx="3">
                  <c:v>24</c:v>
                </c:pt>
                <c:pt idx="4">
                  <c:v>11</c:v>
                </c:pt>
                <c:pt idx="5">
                  <c:v>15</c:v>
                </c:pt>
                <c:pt idx="6">
                  <c:v>8</c:v>
                </c:pt>
                <c:pt idx="7">
                  <c:v>5</c:v>
                </c:pt>
              </c:numCache>
            </c:numRef>
          </c:val>
        </c:ser>
        <c:dLbls>
          <c:showLegendKey val="0"/>
          <c:showVal val="0"/>
          <c:showCatName val="0"/>
          <c:showSerName val="0"/>
          <c:showPercent val="0"/>
          <c:showBubbleSize val="0"/>
        </c:dLbls>
        <c:gapWidth val="150"/>
        <c:axId val="108401408"/>
        <c:axId val="108402944"/>
      </c:barChart>
      <c:catAx>
        <c:axId val="108401408"/>
        <c:scaling>
          <c:orientation val="minMax"/>
        </c:scaling>
        <c:delete val="0"/>
        <c:axPos val="b"/>
        <c:majorTickMark val="out"/>
        <c:minorTickMark val="none"/>
        <c:tickLblPos val="nextTo"/>
        <c:txPr>
          <a:bodyPr/>
          <a:lstStyle/>
          <a:p>
            <a:pPr>
              <a:defRPr sz="2200" b="1"/>
            </a:pPr>
            <a:endParaRPr lang="en-US"/>
          </a:p>
        </c:txPr>
        <c:crossAx val="108402944"/>
        <c:crosses val="autoZero"/>
        <c:auto val="1"/>
        <c:lblAlgn val="ctr"/>
        <c:lblOffset val="100"/>
        <c:noMultiLvlLbl val="0"/>
      </c:catAx>
      <c:valAx>
        <c:axId val="108402944"/>
        <c:scaling>
          <c:orientation val="minMax"/>
        </c:scaling>
        <c:delete val="0"/>
        <c:axPos val="l"/>
        <c:majorGridlines/>
        <c:numFmt formatCode="General" sourceLinked="1"/>
        <c:majorTickMark val="out"/>
        <c:minorTickMark val="none"/>
        <c:tickLblPos val="nextTo"/>
        <c:txPr>
          <a:bodyPr/>
          <a:lstStyle/>
          <a:p>
            <a:pPr>
              <a:defRPr sz="2200" b="1"/>
            </a:pPr>
            <a:endParaRPr lang="en-US"/>
          </a:p>
        </c:txPr>
        <c:crossAx val="108401408"/>
        <c:crosses val="autoZero"/>
        <c:crossBetween val="between"/>
      </c:valAx>
    </c:plotArea>
    <c:legend>
      <c:legendPos val="r"/>
      <c:layout/>
      <c:overlay val="0"/>
      <c:txPr>
        <a:bodyPr/>
        <a:lstStyle/>
        <a:p>
          <a:pPr>
            <a:defRPr sz="2200" b="1"/>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Sheet1!$B$2</c:f>
              <c:strCache>
                <c:ptCount val="1"/>
                <c:pt idx="0">
                  <c:v>Thesis</c:v>
                </c:pt>
              </c:strCache>
            </c:strRef>
          </c:tx>
          <c:invertIfNegative val="0"/>
          <c:cat>
            <c:strRef>
              <c:f>Sheet1!$A$3:$A$11</c:f>
              <c:strCache>
                <c:ptCount val="9"/>
                <c:pt idx="0">
                  <c:v>Ag</c:v>
                </c:pt>
                <c:pt idx="1">
                  <c:v>AMS</c:v>
                </c:pt>
                <c:pt idx="2">
                  <c:v>Biol</c:v>
                </c:pt>
                <c:pt idx="3">
                  <c:v>Chem</c:v>
                </c:pt>
                <c:pt idx="4">
                  <c:v>CS</c:v>
                </c:pt>
                <c:pt idx="5">
                  <c:v>Geo</c:v>
                </c:pt>
                <c:pt idx="6">
                  <c:v>Math</c:v>
                </c:pt>
                <c:pt idx="7">
                  <c:v>Phys/Astr</c:v>
                </c:pt>
                <c:pt idx="8">
                  <c:v>Psyc Sci</c:v>
                </c:pt>
              </c:strCache>
            </c:strRef>
          </c:cat>
          <c:val>
            <c:numRef>
              <c:f>Sheet1!$B$3:$B$11</c:f>
              <c:numCache>
                <c:formatCode>General</c:formatCode>
                <c:ptCount val="9"/>
                <c:pt idx="0">
                  <c:v>2</c:v>
                </c:pt>
                <c:pt idx="1">
                  <c:v>7</c:v>
                </c:pt>
                <c:pt idx="2">
                  <c:v>6</c:v>
                </c:pt>
                <c:pt idx="3">
                  <c:v>16</c:v>
                </c:pt>
                <c:pt idx="4">
                  <c:v>6</c:v>
                </c:pt>
                <c:pt idx="5">
                  <c:v>8</c:v>
                </c:pt>
                <c:pt idx="6">
                  <c:v>5</c:v>
                </c:pt>
                <c:pt idx="7">
                  <c:v>4</c:v>
                </c:pt>
                <c:pt idx="8">
                  <c:v>11</c:v>
                </c:pt>
              </c:numCache>
            </c:numRef>
          </c:val>
        </c:ser>
        <c:ser>
          <c:idx val="1"/>
          <c:order val="1"/>
          <c:tx>
            <c:strRef>
              <c:f>Sheet1!$C$2</c:f>
              <c:strCache>
                <c:ptCount val="1"/>
                <c:pt idx="0">
                  <c:v>Non-Thesis</c:v>
                </c:pt>
              </c:strCache>
            </c:strRef>
          </c:tx>
          <c:invertIfNegative val="0"/>
          <c:cat>
            <c:strRef>
              <c:f>Sheet1!$A$3:$A$11</c:f>
              <c:strCache>
                <c:ptCount val="9"/>
                <c:pt idx="0">
                  <c:v>Ag</c:v>
                </c:pt>
                <c:pt idx="1">
                  <c:v>AMS</c:v>
                </c:pt>
                <c:pt idx="2">
                  <c:v>Biol</c:v>
                </c:pt>
                <c:pt idx="3">
                  <c:v>Chem</c:v>
                </c:pt>
                <c:pt idx="4">
                  <c:v>CS</c:v>
                </c:pt>
                <c:pt idx="5">
                  <c:v>Geo</c:v>
                </c:pt>
                <c:pt idx="6">
                  <c:v>Math</c:v>
                </c:pt>
                <c:pt idx="7">
                  <c:v>Phys/Astr</c:v>
                </c:pt>
                <c:pt idx="8">
                  <c:v>Psyc Sci</c:v>
                </c:pt>
              </c:strCache>
            </c:strRef>
          </c:cat>
          <c:val>
            <c:numRef>
              <c:f>Sheet1!$C$3:$C$11</c:f>
              <c:numCache>
                <c:formatCode>General</c:formatCode>
                <c:ptCount val="9"/>
                <c:pt idx="0">
                  <c:v>5</c:v>
                </c:pt>
                <c:pt idx="1">
                  <c:v>0</c:v>
                </c:pt>
                <c:pt idx="2">
                  <c:v>7</c:v>
                </c:pt>
                <c:pt idx="3">
                  <c:v>1</c:v>
                </c:pt>
                <c:pt idx="4">
                  <c:v>16</c:v>
                </c:pt>
                <c:pt idx="5">
                  <c:v>0</c:v>
                </c:pt>
                <c:pt idx="6">
                  <c:v>9</c:v>
                </c:pt>
                <c:pt idx="7">
                  <c:v>0</c:v>
                </c:pt>
                <c:pt idx="8">
                  <c:v>0</c:v>
                </c:pt>
              </c:numCache>
            </c:numRef>
          </c:val>
        </c:ser>
        <c:dLbls>
          <c:showLegendKey val="0"/>
          <c:showVal val="0"/>
          <c:showCatName val="0"/>
          <c:showSerName val="0"/>
          <c:showPercent val="0"/>
          <c:showBubbleSize val="0"/>
        </c:dLbls>
        <c:gapWidth val="150"/>
        <c:axId val="108452096"/>
        <c:axId val="108457984"/>
      </c:barChart>
      <c:catAx>
        <c:axId val="108452096"/>
        <c:scaling>
          <c:orientation val="minMax"/>
        </c:scaling>
        <c:delete val="0"/>
        <c:axPos val="b"/>
        <c:majorTickMark val="out"/>
        <c:minorTickMark val="none"/>
        <c:tickLblPos val="nextTo"/>
        <c:txPr>
          <a:bodyPr/>
          <a:lstStyle/>
          <a:p>
            <a:pPr>
              <a:defRPr sz="2200" b="1"/>
            </a:pPr>
            <a:endParaRPr lang="en-US"/>
          </a:p>
        </c:txPr>
        <c:crossAx val="108457984"/>
        <c:crosses val="autoZero"/>
        <c:auto val="1"/>
        <c:lblAlgn val="ctr"/>
        <c:lblOffset val="100"/>
        <c:noMultiLvlLbl val="0"/>
      </c:catAx>
      <c:valAx>
        <c:axId val="108457984"/>
        <c:scaling>
          <c:orientation val="minMax"/>
        </c:scaling>
        <c:delete val="0"/>
        <c:axPos val="l"/>
        <c:majorGridlines/>
        <c:numFmt formatCode="General" sourceLinked="1"/>
        <c:majorTickMark val="out"/>
        <c:minorTickMark val="none"/>
        <c:tickLblPos val="nextTo"/>
        <c:txPr>
          <a:bodyPr/>
          <a:lstStyle/>
          <a:p>
            <a:pPr>
              <a:defRPr sz="2200" b="1"/>
            </a:pPr>
            <a:endParaRPr lang="en-US"/>
          </a:p>
        </c:txPr>
        <c:crossAx val="108452096"/>
        <c:crosses val="autoZero"/>
        <c:crossBetween val="between"/>
      </c:valAx>
    </c:plotArea>
    <c:legend>
      <c:legendPos val="r"/>
      <c:layout/>
      <c:overlay val="0"/>
      <c:txPr>
        <a:bodyPr/>
        <a:lstStyle/>
        <a:p>
          <a:pPr>
            <a:defRPr sz="2200" b="1"/>
          </a:pPr>
          <a:endParaRPr lang="en-US"/>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Sheet1!$A$43</c:f>
              <c:strCache>
                <c:ptCount val="1"/>
                <c:pt idx="0">
                  <c:v>OCSE</c:v>
                </c:pt>
              </c:strCache>
            </c:strRef>
          </c:tx>
          <c:dLbls>
            <c:dLbl>
              <c:idx val="0"/>
              <c:layout>
                <c:manualLayout>
                  <c:x val="4.1819991251093612E-2"/>
                  <c:y val="1.0577792359288423E-2"/>
                </c:manualLayout>
              </c:layout>
              <c:spPr/>
              <c:txPr>
                <a:bodyPr/>
                <a:lstStyle/>
                <a:p>
                  <a:pPr>
                    <a:defRPr sz="2000" b="1"/>
                  </a:pPr>
                  <a:endParaRPr lang="en-US"/>
                </a:p>
              </c:txPr>
              <c:showLegendKey val="0"/>
              <c:showVal val="0"/>
              <c:showCatName val="1"/>
              <c:showSerName val="0"/>
              <c:showPercent val="1"/>
              <c:showBubbleSize val="0"/>
            </c:dLbl>
            <c:dLbl>
              <c:idx val="1"/>
              <c:layout>
                <c:manualLayout>
                  <c:x val="-2.6279855643044619E-2"/>
                  <c:y val="8.719014289880431E-3"/>
                </c:manualLayout>
              </c:layout>
              <c:tx>
                <c:rich>
                  <a:bodyPr/>
                  <a:lstStyle/>
                  <a:p>
                    <a:pPr>
                      <a:defRPr sz="2000" b="1"/>
                    </a:pPr>
                    <a:r>
                      <a:rPr lang="en-US" sz="2000" b="1"/>
                      <a:t>Female
29%</a:t>
                    </a:r>
                    <a:endParaRPr lang="en-US" sz="2200" b="1"/>
                  </a:p>
                </c:rich>
              </c:tx>
              <c:spPr/>
              <c:showLegendKey val="0"/>
              <c:showVal val="0"/>
              <c:showCatName val="1"/>
              <c:showSerName val="0"/>
              <c:showPercent val="1"/>
              <c:showBubbleSize val="0"/>
            </c:dLbl>
            <c:txPr>
              <a:bodyPr/>
              <a:lstStyle/>
              <a:p>
                <a:pPr>
                  <a:defRPr sz="2000"/>
                </a:pPr>
                <a:endParaRPr lang="en-US"/>
              </a:p>
            </c:txPr>
            <c:showLegendKey val="0"/>
            <c:showVal val="0"/>
            <c:showCatName val="1"/>
            <c:showSerName val="0"/>
            <c:showPercent val="1"/>
            <c:showBubbleSize val="0"/>
            <c:showLeaderLines val="1"/>
          </c:dLbls>
          <c:cat>
            <c:strRef>
              <c:f>Sheet1!$B$42:$C$42</c:f>
              <c:strCache>
                <c:ptCount val="2"/>
                <c:pt idx="0">
                  <c:v>Male</c:v>
                </c:pt>
                <c:pt idx="1">
                  <c:v>Female</c:v>
                </c:pt>
              </c:strCache>
            </c:strRef>
          </c:cat>
          <c:val>
            <c:numRef>
              <c:f>Sheet1!$B$43:$C$43</c:f>
              <c:numCache>
                <c:formatCode>General</c:formatCode>
                <c:ptCount val="2"/>
                <c:pt idx="0">
                  <c:v>129</c:v>
                </c:pt>
                <c:pt idx="1">
                  <c:v>53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0"/>
              <c:layout>
                <c:manualLayout>
                  <c:x val="4.517169728783902E-2"/>
                  <c:y val="4.6456692913385824E-3"/>
                </c:manualLayout>
              </c:layout>
              <c:tx>
                <c:rich>
                  <a:bodyPr/>
                  <a:lstStyle/>
                  <a:p>
                    <a:r>
                      <a:rPr lang="en-US" sz="2200" b="1"/>
                      <a:t>White
75%</a:t>
                    </a:r>
                  </a:p>
                </c:rich>
              </c:tx>
              <c:showLegendKey val="0"/>
              <c:showVal val="0"/>
              <c:showCatName val="1"/>
              <c:showSerName val="0"/>
              <c:showPercent val="1"/>
              <c:showBubbleSize val="0"/>
            </c:dLbl>
            <c:dLbl>
              <c:idx val="1"/>
              <c:layout>
                <c:manualLayout>
                  <c:x val="-1.6234580052493439E-2"/>
                  <c:y val="8.8557159521726447E-3"/>
                </c:manualLayout>
              </c:layout>
              <c:tx>
                <c:rich>
                  <a:bodyPr/>
                  <a:lstStyle/>
                  <a:p>
                    <a:r>
                      <a:rPr lang="en-US" sz="2200" b="1" dirty="0" smtClean="0"/>
                      <a:t>AA</a:t>
                    </a:r>
                    <a:r>
                      <a:rPr lang="en-US" sz="2200" b="1" dirty="0"/>
                      <a:t>
4%</a:t>
                    </a:r>
                  </a:p>
                </c:rich>
              </c:tx>
              <c:showLegendKey val="0"/>
              <c:showVal val="0"/>
              <c:showCatName val="1"/>
              <c:showSerName val="0"/>
              <c:showPercent val="1"/>
              <c:showBubbleSize val="0"/>
            </c:dLbl>
            <c:dLbl>
              <c:idx val="2"/>
              <c:layout>
                <c:manualLayout>
                  <c:x val="-2.2315069991251095E-2"/>
                  <c:y val="-1.7139107611548555E-2"/>
                </c:manualLayout>
              </c:layout>
              <c:tx>
                <c:rich>
                  <a:bodyPr/>
                  <a:lstStyle/>
                  <a:p>
                    <a:r>
                      <a:rPr lang="en-US" sz="2200" b="1"/>
                      <a:t>Other
21%</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Sheet1!$A$17:$A$19</c:f>
              <c:strCache>
                <c:ptCount val="3"/>
                <c:pt idx="0">
                  <c:v>White</c:v>
                </c:pt>
                <c:pt idx="1">
                  <c:v>Black</c:v>
                </c:pt>
                <c:pt idx="2">
                  <c:v>Other</c:v>
                </c:pt>
              </c:strCache>
            </c:strRef>
          </c:cat>
          <c:val>
            <c:numRef>
              <c:f>Sheet1!$B$17:$B$19</c:f>
              <c:numCache>
                <c:formatCode>General</c:formatCode>
                <c:ptCount val="3"/>
                <c:pt idx="0">
                  <c:v>136</c:v>
                </c:pt>
                <c:pt idx="1">
                  <c:v>7</c:v>
                </c:pt>
                <c:pt idx="2">
                  <c:v>39</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Sheet1!$B$3</c:f>
              <c:strCache>
                <c:ptCount val="1"/>
                <c:pt idx="0">
                  <c:v>Faculty Rank</c:v>
                </c:pt>
              </c:strCache>
            </c:strRef>
          </c:tx>
          <c:dLbls>
            <c:dLbl>
              <c:idx val="0"/>
              <c:layout>
                <c:manualLayout>
                  <c:x val="3.3742507932777152E-2"/>
                  <c:y val="-6.5002852904256531E-2"/>
                </c:manualLayout>
              </c:layout>
              <c:tx>
                <c:rich>
                  <a:bodyPr/>
                  <a:lstStyle/>
                  <a:p>
                    <a:r>
                      <a:rPr lang="en-US" sz="2200" b="1"/>
                      <a:t>Prof
29%</a:t>
                    </a:r>
                  </a:p>
                </c:rich>
              </c:tx>
              <c:showLegendKey val="0"/>
              <c:showVal val="0"/>
              <c:showCatName val="1"/>
              <c:showSerName val="0"/>
              <c:showPercent val="1"/>
              <c:showBubbleSize val="0"/>
            </c:dLbl>
            <c:dLbl>
              <c:idx val="1"/>
              <c:layout>
                <c:manualLayout>
                  <c:x val="0.12084968856504877"/>
                  <c:y val="-2.2144242839210316E-3"/>
                </c:manualLayout>
              </c:layout>
              <c:tx>
                <c:rich>
                  <a:bodyPr/>
                  <a:lstStyle/>
                  <a:p>
                    <a:r>
                      <a:rPr lang="en-US" sz="2200" b="1"/>
                      <a:t>Assoc Prof
26%</a:t>
                    </a:r>
                  </a:p>
                </c:rich>
              </c:tx>
              <c:showLegendKey val="0"/>
              <c:showVal val="0"/>
              <c:showCatName val="1"/>
              <c:showSerName val="0"/>
              <c:showPercent val="1"/>
              <c:showBubbleSize val="0"/>
            </c:dLbl>
            <c:dLbl>
              <c:idx val="2"/>
              <c:layout>
                <c:manualLayout>
                  <c:x val="-3.9852313236964795E-2"/>
                  <c:y val="3.5984822549355241E-2"/>
                </c:manualLayout>
              </c:layout>
              <c:tx>
                <c:rich>
                  <a:bodyPr/>
                  <a:lstStyle/>
                  <a:p>
                    <a:r>
                      <a:rPr lang="en-US" sz="2200" b="1"/>
                      <a:t>Asst Prof
26%</a:t>
                    </a:r>
                  </a:p>
                </c:rich>
              </c:tx>
              <c:showLegendKey val="0"/>
              <c:showVal val="0"/>
              <c:showCatName val="1"/>
              <c:showSerName val="0"/>
              <c:showPercent val="1"/>
              <c:showBubbleSize val="0"/>
            </c:dLbl>
            <c:dLbl>
              <c:idx val="3"/>
              <c:layout>
                <c:manualLayout>
                  <c:x val="-7.4508167822305793E-2"/>
                  <c:y val="3.3533036631290644E-3"/>
                </c:manualLayout>
              </c:layout>
              <c:tx>
                <c:rich>
                  <a:bodyPr/>
                  <a:lstStyle/>
                  <a:p>
                    <a:r>
                      <a:rPr lang="en-US" sz="2200" b="1"/>
                      <a:t>Instr
19%</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Sheet1!$A$4:$A$8</c:f>
              <c:strCache>
                <c:ptCount val="4"/>
                <c:pt idx="0">
                  <c:v>Professor</c:v>
                </c:pt>
                <c:pt idx="1">
                  <c:v>Assoc Prof</c:v>
                </c:pt>
                <c:pt idx="2">
                  <c:v>Asst Prof</c:v>
                </c:pt>
                <c:pt idx="3">
                  <c:v>Instructor</c:v>
                </c:pt>
              </c:strCache>
            </c:strRef>
          </c:cat>
          <c:val>
            <c:numRef>
              <c:f>Sheet1!$B$4:$B$8</c:f>
              <c:numCache>
                <c:formatCode>General</c:formatCode>
                <c:ptCount val="5"/>
                <c:pt idx="0">
                  <c:v>53</c:v>
                </c:pt>
                <c:pt idx="1">
                  <c:v>47</c:v>
                </c:pt>
                <c:pt idx="2">
                  <c:v>48</c:v>
                </c:pt>
                <c:pt idx="3">
                  <c:v>34</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0"/>
              <c:layout>
                <c:manualLayout>
                  <c:x val="4.2573196562325263E-2"/>
                  <c:y val="0.18131127190182308"/>
                </c:manualLayout>
              </c:layout>
              <c:tx>
                <c:rich>
                  <a:bodyPr/>
                  <a:lstStyle/>
                  <a:p>
                    <a:pPr>
                      <a:defRPr sz="2200" b="1"/>
                    </a:pPr>
                    <a:r>
                      <a:rPr lang="en-US" dirty="0" smtClean="0"/>
                      <a:t>Tenure</a:t>
                    </a:r>
                    <a:r>
                      <a:rPr lang="en-US" dirty="0"/>
                      <a:t>
54%</a:t>
                    </a:r>
                  </a:p>
                </c:rich>
              </c:tx>
              <c:spPr/>
              <c:showLegendKey val="0"/>
              <c:showVal val="0"/>
              <c:showCatName val="1"/>
              <c:showSerName val="0"/>
              <c:showPercent val="1"/>
              <c:showBubbleSize val="0"/>
            </c:dLbl>
            <c:dLbl>
              <c:idx val="1"/>
              <c:layout>
                <c:manualLayout>
                  <c:x val="-1.8285083441365525E-2"/>
                  <c:y val="-3.546853940554728E-7"/>
                </c:manualLayout>
              </c:layout>
              <c:spPr/>
              <c:txPr>
                <a:bodyPr/>
                <a:lstStyle/>
                <a:p>
                  <a:pPr>
                    <a:defRPr sz="2200" b="1"/>
                  </a:pPr>
                  <a:endParaRPr lang="en-US"/>
                </a:p>
              </c:txPr>
              <c:showLegendKey val="0"/>
              <c:showVal val="0"/>
              <c:showCatName val="1"/>
              <c:showSerName val="0"/>
              <c:showPercent val="1"/>
              <c:showBubbleSize val="0"/>
            </c:dLbl>
            <c:dLbl>
              <c:idx val="2"/>
              <c:layout>
                <c:manualLayout>
                  <c:x val="-6.9774696098262895E-2"/>
                  <c:y val="4.0490884585372795E-3"/>
                </c:manualLayout>
              </c:layout>
              <c:tx>
                <c:rich>
                  <a:bodyPr/>
                  <a:lstStyle/>
                  <a:p>
                    <a:r>
                      <a:rPr lang="en-US" sz="2200" b="1"/>
                      <a:t>Non Tenure Track
21%</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Sheet1!$A$12:$A$14</c:f>
              <c:strCache>
                <c:ptCount val="3"/>
                <c:pt idx="0">
                  <c:v>Tenured</c:v>
                </c:pt>
                <c:pt idx="1">
                  <c:v>Tenure-Track</c:v>
                </c:pt>
                <c:pt idx="2">
                  <c:v>Non Tenure Track</c:v>
                </c:pt>
              </c:strCache>
            </c:strRef>
          </c:cat>
          <c:val>
            <c:numRef>
              <c:f>Sheet1!$B$12:$B$14</c:f>
              <c:numCache>
                <c:formatCode>General</c:formatCode>
                <c:ptCount val="3"/>
                <c:pt idx="0">
                  <c:v>98</c:v>
                </c:pt>
                <c:pt idx="1">
                  <c:v>45</c:v>
                </c:pt>
                <c:pt idx="2">
                  <c:v>39</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Sheet1!$B$29</c:f>
              <c:strCache>
                <c:ptCount val="1"/>
                <c:pt idx="0">
                  <c:v>Male</c:v>
                </c:pt>
              </c:strCache>
            </c:strRef>
          </c:tx>
          <c:invertIfNegative val="0"/>
          <c:cat>
            <c:strRef>
              <c:f>Sheet1!$A$30:$A$39</c:f>
              <c:strCache>
                <c:ptCount val="10"/>
                <c:pt idx="0">
                  <c:v>Ag</c:v>
                </c:pt>
                <c:pt idx="1">
                  <c:v>AMS</c:v>
                </c:pt>
                <c:pt idx="2">
                  <c:v>Biol</c:v>
                </c:pt>
                <c:pt idx="3">
                  <c:v>Chem</c:v>
                </c:pt>
                <c:pt idx="4">
                  <c:v>CS</c:v>
                </c:pt>
                <c:pt idx="5">
                  <c:v>Engr</c:v>
                </c:pt>
                <c:pt idx="6">
                  <c:v>Geo</c:v>
                </c:pt>
                <c:pt idx="7">
                  <c:v>Math</c:v>
                </c:pt>
                <c:pt idx="8">
                  <c:v>Phys/Astr</c:v>
                </c:pt>
                <c:pt idx="9">
                  <c:v>Psyc Sci</c:v>
                </c:pt>
              </c:strCache>
            </c:strRef>
          </c:cat>
          <c:val>
            <c:numRef>
              <c:f>Sheet1!$B$30:$B$39</c:f>
              <c:numCache>
                <c:formatCode>General</c:formatCode>
                <c:ptCount val="10"/>
                <c:pt idx="0">
                  <c:v>11</c:v>
                </c:pt>
                <c:pt idx="1">
                  <c:v>10</c:v>
                </c:pt>
                <c:pt idx="2">
                  <c:v>24</c:v>
                </c:pt>
                <c:pt idx="3">
                  <c:v>15</c:v>
                </c:pt>
                <c:pt idx="4">
                  <c:v>6</c:v>
                </c:pt>
                <c:pt idx="5">
                  <c:v>11</c:v>
                </c:pt>
                <c:pt idx="6">
                  <c:v>18</c:v>
                </c:pt>
                <c:pt idx="7">
                  <c:v>19</c:v>
                </c:pt>
                <c:pt idx="8">
                  <c:v>15</c:v>
                </c:pt>
                <c:pt idx="9">
                  <c:v>10</c:v>
                </c:pt>
              </c:numCache>
            </c:numRef>
          </c:val>
        </c:ser>
        <c:ser>
          <c:idx val="1"/>
          <c:order val="1"/>
          <c:tx>
            <c:strRef>
              <c:f>Sheet1!$C$29</c:f>
              <c:strCache>
                <c:ptCount val="1"/>
                <c:pt idx="0">
                  <c:v>Female</c:v>
                </c:pt>
              </c:strCache>
            </c:strRef>
          </c:tx>
          <c:invertIfNegative val="0"/>
          <c:cat>
            <c:strRef>
              <c:f>Sheet1!$A$30:$A$39</c:f>
              <c:strCache>
                <c:ptCount val="10"/>
                <c:pt idx="0">
                  <c:v>Ag</c:v>
                </c:pt>
                <c:pt idx="1">
                  <c:v>AMS</c:v>
                </c:pt>
                <c:pt idx="2">
                  <c:v>Biol</c:v>
                </c:pt>
                <c:pt idx="3">
                  <c:v>Chem</c:v>
                </c:pt>
                <c:pt idx="4">
                  <c:v>CS</c:v>
                </c:pt>
                <c:pt idx="5">
                  <c:v>Engr</c:v>
                </c:pt>
                <c:pt idx="6">
                  <c:v>Geo</c:v>
                </c:pt>
                <c:pt idx="7">
                  <c:v>Math</c:v>
                </c:pt>
                <c:pt idx="8">
                  <c:v>Phys/Astr</c:v>
                </c:pt>
                <c:pt idx="9">
                  <c:v>Psyc Sci</c:v>
                </c:pt>
              </c:strCache>
            </c:strRef>
          </c:cat>
          <c:val>
            <c:numRef>
              <c:f>Sheet1!$C$30:$C$39</c:f>
              <c:numCache>
                <c:formatCode>General</c:formatCode>
                <c:ptCount val="10"/>
                <c:pt idx="0">
                  <c:v>7</c:v>
                </c:pt>
                <c:pt idx="1">
                  <c:v>2</c:v>
                </c:pt>
                <c:pt idx="2">
                  <c:v>6</c:v>
                </c:pt>
                <c:pt idx="3">
                  <c:v>6</c:v>
                </c:pt>
                <c:pt idx="4">
                  <c:v>4</c:v>
                </c:pt>
                <c:pt idx="5">
                  <c:v>2</c:v>
                </c:pt>
                <c:pt idx="6">
                  <c:v>8</c:v>
                </c:pt>
                <c:pt idx="7">
                  <c:v>16</c:v>
                </c:pt>
                <c:pt idx="8">
                  <c:v>1</c:v>
                </c:pt>
                <c:pt idx="9">
                  <c:v>10</c:v>
                </c:pt>
              </c:numCache>
            </c:numRef>
          </c:val>
        </c:ser>
        <c:dLbls>
          <c:showLegendKey val="0"/>
          <c:showVal val="0"/>
          <c:showCatName val="0"/>
          <c:showSerName val="0"/>
          <c:showPercent val="0"/>
          <c:showBubbleSize val="0"/>
        </c:dLbls>
        <c:gapWidth val="150"/>
        <c:overlap val="100"/>
        <c:axId val="108736896"/>
        <c:axId val="108738432"/>
      </c:barChart>
      <c:catAx>
        <c:axId val="108736896"/>
        <c:scaling>
          <c:orientation val="minMax"/>
        </c:scaling>
        <c:delete val="0"/>
        <c:axPos val="b"/>
        <c:majorTickMark val="out"/>
        <c:minorTickMark val="none"/>
        <c:tickLblPos val="nextTo"/>
        <c:txPr>
          <a:bodyPr/>
          <a:lstStyle/>
          <a:p>
            <a:pPr>
              <a:defRPr sz="2200" b="1"/>
            </a:pPr>
            <a:endParaRPr lang="en-US"/>
          </a:p>
        </c:txPr>
        <c:crossAx val="108738432"/>
        <c:crosses val="autoZero"/>
        <c:auto val="1"/>
        <c:lblAlgn val="ctr"/>
        <c:lblOffset val="100"/>
        <c:noMultiLvlLbl val="0"/>
      </c:catAx>
      <c:valAx>
        <c:axId val="108738432"/>
        <c:scaling>
          <c:orientation val="minMax"/>
        </c:scaling>
        <c:delete val="0"/>
        <c:axPos val="l"/>
        <c:majorGridlines/>
        <c:numFmt formatCode="General" sourceLinked="1"/>
        <c:majorTickMark val="out"/>
        <c:minorTickMark val="none"/>
        <c:tickLblPos val="nextTo"/>
        <c:txPr>
          <a:bodyPr/>
          <a:lstStyle/>
          <a:p>
            <a:pPr>
              <a:defRPr sz="2200" b="1"/>
            </a:pPr>
            <a:endParaRPr lang="en-US"/>
          </a:p>
        </c:txPr>
        <c:crossAx val="108736896"/>
        <c:crosses val="autoZero"/>
        <c:crossBetween val="between"/>
      </c:valAx>
    </c:plotArea>
    <c:legend>
      <c:legendPos val="r"/>
      <c:layout/>
      <c:overlay val="0"/>
      <c:txPr>
        <a:bodyPr/>
        <a:lstStyle/>
        <a:p>
          <a:pPr>
            <a:defRPr sz="2200"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000"/>
              <a:t>UG/G</a:t>
            </a:r>
          </a:p>
        </c:rich>
      </c:tx>
      <c:layout/>
      <c:overlay val="0"/>
    </c:title>
    <c:autoTitleDeleted val="0"/>
    <c:plotArea>
      <c:layout/>
      <c:pieChart>
        <c:varyColors val="1"/>
        <c:ser>
          <c:idx val="0"/>
          <c:order val="0"/>
          <c:tx>
            <c:strRef>
              <c:f>Sheet1!$B$14</c:f>
              <c:strCache>
                <c:ptCount val="1"/>
                <c:pt idx="0">
                  <c:v>UG/G</c:v>
                </c:pt>
              </c:strCache>
            </c:strRef>
          </c:tx>
          <c:dLbls>
            <c:dLbl>
              <c:idx val="0"/>
              <c:layout>
                <c:manualLayout>
                  <c:x val="0.15693132108486441"/>
                  <c:y val="-2.0092957130358705E-2"/>
                </c:manualLayout>
              </c:layout>
              <c:tx>
                <c:rich>
                  <a:bodyPr/>
                  <a:lstStyle/>
                  <a:p>
                    <a:r>
                      <a:rPr lang="en-US" sz="2200" b="1" dirty="0"/>
                      <a:t>UG 91%</a:t>
                    </a:r>
                  </a:p>
                </c:rich>
              </c:tx>
              <c:showLegendKey val="0"/>
              <c:showVal val="0"/>
              <c:showCatName val="1"/>
              <c:showSerName val="0"/>
              <c:showPercent val="1"/>
              <c:showBubbleSize val="0"/>
            </c:dLbl>
            <c:dLbl>
              <c:idx val="1"/>
              <c:layout>
                <c:manualLayout>
                  <c:x val="-9.7252187226596676E-2"/>
                  <c:y val="6.960119568387285E-3"/>
                </c:manualLayout>
              </c:layout>
              <c:tx>
                <c:rich>
                  <a:bodyPr/>
                  <a:lstStyle/>
                  <a:p>
                    <a:r>
                      <a:rPr lang="en-US" sz="2200" b="1" dirty="0"/>
                      <a:t>
G 9%</a:t>
                    </a:r>
                  </a:p>
                </c:rich>
              </c:tx>
              <c:showLegendKey val="0"/>
              <c:showVal val="0"/>
              <c:showCatName val="1"/>
              <c:showSerName val="0"/>
              <c:showPercent val="1"/>
              <c:showBubbleSize val="0"/>
            </c:dLbl>
            <c:txPr>
              <a:bodyPr/>
              <a:lstStyle/>
              <a:p>
                <a:pPr>
                  <a:defRPr b="1"/>
                </a:pPr>
                <a:endParaRPr lang="en-US"/>
              </a:p>
            </c:txPr>
            <c:showLegendKey val="0"/>
            <c:showVal val="0"/>
            <c:showCatName val="1"/>
            <c:showSerName val="0"/>
            <c:showPercent val="1"/>
            <c:showBubbleSize val="0"/>
            <c:showLeaderLines val="1"/>
          </c:dLbls>
          <c:cat>
            <c:strRef>
              <c:f>Sheet1!$A$15:$A$16</c:f>
              <c:strCache>
                <c:ptCount val="2"/>
                <c:pt idx="0">
                  <c:v>UG</c:v>
                </c:pt>
                <c:pt idx="1">
                  <c:v>G</c:v>
                </c:pt>
              </c:strCache>
            </c:strRef>
          </c:cat>
          <c:val>
            <c:numRef>
              <c:f>Sheet1!$B$15:$B$16</c:f>
              <c:numCache>
                <c:formatCode>General</c:formatCode>
                <c:ptCount val="2"/>
                <c:pt idx="0">
                  <c:v>2897</c:v>
                </c:pt>
                <c:pt idx="1">
                  <c:v>288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dLbls>
          <c:showLegendKey val="0"/>
          <c:showVal val="0"/>
          <c:showCatName val="0"/>
          <c:showSerName val="0"/>
          <c:showPercent val="0"/>
          <c:showBubbleSize val="0"/>
        </c:dLbls>
        <c:gapWidth val="150"/>
        <c:overlap val="100"/>
        <c:axId val="108760448"/>
        <c:axId val="108790912"/>
      </c:barChart>
      <c:catAx>
        <c:axId val="108760448"/>
        <c:scaling>
          <c:orientation val="minMax"/>
        </c:scaling>
        <c:delete val="0"/>
        <c:axPos val="b"/>
        <c:majorTickMark val="out"/>
        <c:minorTickMark val="none"/>
        <c:tickLblPos val="nextTo"/>
        <c:txPr>
          <a:bodyPr/>
          <a:lstStyle/>
          <a:p>
            <a:pPr>
              <a:defRPr sz="2200" b="1"/>
            </a:pPr>
            <a:endParaRPr lang="en-US"/>
          </a:p>
        </c:txPr>
        <c:crossAx val="108790912"/>
        <c:crosses val="autoZero"/>
        <c:auto val="1"/>
        <c:lblAlgn val="ctr"/>
        <c:lblOffset val="100"/>
        <c:noMultiLvlLbl val="0"/>
      </c:catAx>
      <c:valAx>
        <c:axId val="108790912"/>
        <c:scaling>
          <c:orientation val="minMax"/>
        </c:scaling>
        <c:delete val="0"/>
        <c:axPos val="l"/>
        <c:majorGridlines/>
        <c:numFmt formatCode="General" sourceLinked="1"/>
        <c:majorTickMark val="out"/>
        <c:minorTickMark val="none"/>
        <c:tickLblPos val="nextTo"/>
        <c:txPr>
          <a:bodyPr/>
          <a:lstStyle/>
          <a:p>
            <a:pPr>
              <a:defRPr sz="2200" b="1"/>
            </a:pPr>
            <a:endParaRPr lang="en-US"/>
          </a:p>
        </c:txPr>
        <c:crossAx val="108760448"/>
        <c:crosses val="autoZero"/>
        <c:crossBetween val="between"/>
      </c:valAx>
    </c:plotArea>
    <c:legend>
      <c:legendPos val="r"/>
      <c:layout/>
      <c:overlay val="0"/>
      <c:txPr>
        <a:bodyPr/>
        <a:lstStyle/>
        <a:p>
          <a:pPr>
            <a:defRPr sz="2200" b="1"/>
          </a:pPr>
          <a:endParaRPr lang="en-US"/>
        </a:p>
      </c:txPr>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Sheet1!$B$3</c:f>
              <c:strCache>
                <c:ptCount val="1"/>
                <c:pt idx="0">
                  <c:v>Publications</c:v>
                </c:pt>
              </c:strCache>
            </c:strRef>
          </c:tx>
          <c:invertIfNegative val="0"/>
          <c:cat>
            <c:strRef>
              <c:f>Sheet1!$A$4:$A$13</c:f>
              <c:strCache>
                <c:ptCount val="10"/>
                <c:pt idx="0">
                  <c:v>Ag</c:v>
                </c:pt>
                <c:pt idx="1">
                  <c:v>AMS</c:v>
                </c:pt>
                <c:pt idx="2">
                  <c:v>Biol</c:v>
                </c:pt>
                <c:pt idx="3">
                  <c:v>Chem</c:v>
                </c:pt>
                <c:pt idx="4">
                  <c:v>CS</c:v>
                </c:pt>
                <c:pt idx="5">
                  <c:v>Engr</c:v>
                </c:pt>
                <c:pt idx="6">
                  <c:v>Geo</c:v>
                </c:pt>
                <c:pt idx="7">
                  <c:v>Math</c:v>
                </c:pt>
                <c:pt idx="8">
                  <c:v>Phys/Astr</c:v>
                </c:pt>
                <c:pt idx="9">
                  <c:v>Psyc Sci</c:v>
                </c:pt>
              </c:strCache>
            </c:strRef>
          </c:cat>
          <c:val>
            <c:numRef>
              <c:f>Sheet1!$B$4:$B$13</c:f>
              <c:numCache>
                <c:formatCode>General</c:formatCode>
                <c:ptCount val="10"/>
                <c:pt idx="0">
                  <c:v>8</c:v>
                </c:pt>
                <c:pt idx="1">
                  <c:v>13</c:v>
                </c:pt>
                <c:pt idx="2">
                  <c:v>42</c:v>
                </c:pt>
                <c:pt idx="3">
                  <c:v>30</c:v>
                </c:pt>
                <c:pt idx="4">
                  <c:v>11</c:v>
                </c:pt>
                <c:pt idx="5">
                  <c:v>11</c:v>
                </c:pt>
                <c:pt idx="6">
                  <c:v>36</c:v>
                </c:pt>
                <c:pt idx="7">
                  <c:v>28</c:v>
                </c:pt>
                <c:pt idx="8">
                  <c:v>20</c:v>
                </c:pt>
                <c:pt idx="9">
                  <c:v>16</c:v>
                </c:pt>
              </c:numCache>
            </c:numRef>
          </c:val>
        </c:ser>
        <c:ser>
          <c:idx val="1"/>
          <c:order val="1"/>
          <c:tx>
            <c:strRef>
              <c:f>Sheet1!$C$3</c:f>
              <c:strCache>
                <c:ptCount val="1"/>
                <c:pt idx="0">
                  <c:v>Proceedings</c:v>
                </c:pt>
              </c:strCache>
            </c:strRef>
          </c:tx>
          <c:invertIfNegative val="0"/>
          <c:cat>
            <c:strRef>
              <c:f>Sheet1!$A$4:$A$13</c:f>
              <c:strCache>
                <c:ptCount val="10"/>
                <c:pt idx="0">
                  <c:v>Ag</c:v>
                </c:pt>
                <c:pt idx="1">
                  <c:v>AMS</c:v>
                </c:pt>
                <c:pt idx="2">
                  <c:v>Biol</c:v>
                </c:pt>
                <c:pt idx="3">
                  <c:v>Chem</c:v>
                </c:pt>
                <c:pt idx="4">
                  <c:v>CS</c:v>
                </c:pt>
                <c:pt idx="5">
                  <c:v>Engr</c:v>
                </c:pt>
                <c:pt idx="6">
                  <c:v>Geo</c:v>
                </c:pt>
                <c:pt idx="7">
                  <c:v>Math</c:v>
                </c:pt>
                <c:pt idx="8">
                  <c:v>Phys/Astr</c:v>
                </c:pt>
                <c:pt idx="9">
                  <c:v>Psyc Sci</c:v>
                </c:pt>
              </c:strCache>
            </c:strRef>
          </c:cat>
          <c:val>
            <c:numRef>
              <c:f>Sheet1!$C$4:$C$13</c:f>
              <c:numCache>
                <c:formatCode>General</c:formatCode>
                <c:ptCount val="10"/>
                <c:pt idx="0">
                  <c:v>0</c:v>
                </c:pt>
                <c:pt idx="1">
                  <c:v>4</c:v>
                </c:pt>
                <c:pt idx="2">
                  <c:v>0</c:v>
                </c:pt>
                <c:pt idx="3">
                  <c:v>8</c:v>
                </c:pt>
                <c:pt idx="4">
                  <c:v>7</c:v>
                </c:pt>
                <c:pt idx="5">
                  <c:v>5</c:v>
                </c:pt>
                <c:pt idx="6">
                  <c:v>0</c:v>
                </c:pt>
                <c:pt idx="7">
                  <c:v>8</c:v>
                </c:pt>
                <c:pt idx="8">
                  <c:v>4</c:v>
                </c:pt>
                <c:pt idx="9">
                  <c:v>19</c:v>
                </c:pt>
              </c:numCache>
            </c:numRef>
          </c:val>
        </c:ser>
        <c:dLbls>
          <c:showLegendKey val="0"/>
          <c:showVal val="0"/>
          <c:showCatName val="0"/>
          <c:showSerName val="0"/>
          <c:showPercent val="0"/>
          <c:showBubbleSize val="0"/>
        </c:dLbls>
        <c:gapWidth val="150"/>
        <c:overlap val="100"/>
        <c:axId val="108819968"/>
        <c:axId val="108821504"/>
      </c:barChart>
      <c:catAx>
        <c:axId val="108819968"/>
        <c:scaling>
          <c:orientation val="minMax"/>
        </c:scaling>
        <c:delete val="0"/>
        <c:axPos val="b"/>
        <c:majorTickMark val="out"/>
        <c:minorTickMark val="none"/>
        <c:tickLblPos val="nextTo"/>
        <c:txPr>
          <a:bodyPr/>
          <a:lstStyle/>
          <a:p>
            <a:pPr>
              <a:defRPr b="1"/>
            </a:pPr>
            <a:endParaRPr lang="en-US"/>
          </a:p>
        </c:txPr>
        <c:crossAx val="108821504"/>
        <c:crosses val="autoZero"/>
        <c:auto val="1"/>
        <c:lblAlgn val="ctr"/>
        <c:lblOffset val="100"/>
        <c:noMultiLvlLbl val="0"/>
      </c:catAx>
      <c:valAx>
        <c:axId val="108821504"/>
        <c:scaling>
          <c:orientation val="minMax"/>
        </c:scaling>
        <c:delete val="0"/>
        <c:axPos val="l"/>
        <c:majorGridlines/>
        <c:numFmt formatCode="General" sourceLinked="1"/>
        <c:majorTickMark val="out"/>
        <c:minorTickMark val="none"/>
        <c:tickLblPos val="nextTo"/>
        <c:txPr>
          <a:bodyPr/>
          <a:lstStyle/>
          <a:p>
            <a:pPr>
              <a:defRPr b="1"/>
            </a:pPr>
            <a:endParaRPr lang="en-US"/>
          </a:p>
        </c:txPr>
        <c:crossAx val="108819968"/>
        <c:crosses val="autoZero"/>
        <c:crossBetween val="between"/>
      </c:valAx>
    </c:plotArea>
    <c:legend>
      <c:legendPos val="r"/>
      <c:layout/>
      <c:overlay val="0"/>
      <c:txPr>
        <a:bodyPr/>
        <a:lstStyle/>
        <a:p>
          <a:pPr>
            <a:defRPr b="1"/>
          </a:pPr>
          <a:endParaRPr lang="en-US"/>
        </a:p>
      </c:txPr>
    </c:legend>
    <c:plotVisOnly val="1"/>
    <c:dispBlanksAs val="gap"/>
    <c:showDLblsOverMax val="0"/>
  </c:chart>
  <c:txPr>
    <a:bodyPr/>
    <a:lstStyle/>
    <a:p>
      <a:pPr>
        <a:defRPr sz="2200" baseline="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Sheet1!$B$3</c:f>
              <c:strCache>
                <c:ptCount val="1"/>
                <c:pt idx="0">
                  <c:v>2012 Proposals</c:v>
                </c:pt>
              </c:strCache>
            </c:strRef>
          </c:tx>
          <c:invertIfNegative val="0"/>
          <c:cat>
            <c:strRef>
              <c:f>Sheet1!$A$4:$A$13</c:f>
              <c:strCache>
                <c:ptCount val="10"/>
                <c:pt idx="0">
                  <c:v>Ag</c:v>
                </c:pt>
                <c:pt idx="1">
                  <c:v>AMS</c:v>
                </c:pt>
                <c:pt idx="2">
                  <c:v>Biol</c:v>
                </c:pt>
                <c:pt idx="3">
                  <c:v>Chem</c:v>
                </c:pt>
                <c:pt idx="4">
                  <c:v>CS</c:v>
                </c:pt>
                <c:pt idx="5">
                  <c:v>Dean's Off</c:v>
                </c:pt>
                <c:pt idx="6">
                  <c:v>Engr</c:v>
                </c:pt>
                <c:pt idx="7">
                  <c:v>Geo</c:v>
                </c:pt>
                <c:pt idx="8">
                  <c:v>Math</c:v>
                </c:pt>
                <c:pt idx="9">
                  <c:v>Phys/Astr</c:v>
                </c:pt>
              </c:strCache>
            </c:strRef>
          </c:cat>
          <c:val>
            <c:numRef>
              <c:f>Sheet1!$B$4:$B$13</c:f>
              <c:numCache>
                <c:formatCode>General</c:formatCode>
                <c:ptCount val="10"/>
                <c:pt idx="0">
                  <c:v>4</c:v>
                </c:pt>
                <c:pt idx="1">
                  <c:v>3</c:v>
                </c:pt>
                <c:pt idx="2">
                  <c:v>14</c:v>
                </c:pt>
                <c:pt idx="3">
                  <c:v>35</c:v>
                </c:pt>
                <c:pt idx="4">
                  <c:v>5</c:v>
                </c:pt>
                <c:pt idx="5">
                  <c:v>5</c:v>
                </c:pt>
                <c:pt idx="6">
                  <c:v>4</c:v>
                </c:pt>
                <c:pt idx="7">
                  <c:v>12</c:v>
                </c:pt>
                <c:pt idx="8">
                  <c:v>4</c:v>
                </c:pt>
                <c:pt idx="9">
                  <c:v>24</c:v>
                </c:pt>
              </c:numCache>
            </c:numRef>
          </c:val>
        </c:ser>
        <c:ser>
          <c:idx val="1"/>
          <c:order val="1"/>
          <c:tx>
            <c:strRef>
              <c:f>Sheet1!$C$3</c:f>
              <c:strCache>
                <c:ptCount val="1"/>
                <c:pt idx="0">
                  <c:v>2013 Grants</c:v>
                </c:pt>
              </c:strCache>
            </c:strRef>
          </c:tx>
          <c:invertIfNegative val="0"/>
          <c:cat>
            <c:strRef>
              <c:f>Sheet1!$A$4:$A$13</c:f>
              <c:strCache>
                <c:ptCount val="10"/>
                <c:pt idx="0">
                  <c:v>Ag</c:v>
                </c:pt>
                <c:pt idx="1">
                  <c:v>AMS</c:v>
                </c:pt>
                <c:pt idx="2">
                  <c:v>Biol</c:v>
                </c:pt>
                <c:pt idx="3">
                  <c:v>Chem</c:v>
                </c:pt>
                <c:pt idx="4">
                  <c:v>CS</c:v>
                </c:pt>
                <c:pt idx="5">
                  <c:v>Dean's Off</c:v>
                </c:pt>
                <c:pt idx="6">
                  <c:v>Engr</c:v>
                </c:pt>
                <c:pt idx="7">
                  <c:v>Geo</c:v>
                </c:pt>
                <c:pt idx="8">
                  <c:v>Math</c:v>
                </c:pt>
                <c:pt idx="9">
                  <c:v>Phys/Astr</c:v>
                </c:pt>
              </c:strCache>
            </c:strRef>
          </c:cat>
          <c:val>
            <c:numRef>
              <c:f>Sheet1!$C$4:$C$13</c:f>
              <c:numCache>
                <c:formatCode>General</c:formatCode>
                <c:ptCount val="10"/>
                <c:pt idx="0">
                  <c:v>10</c:v>
                </c:pt>
                <c:pt idx="1">
                  <c:v>2</c:v>
                </c:pt>
                <c:pt idx="2">
                  <c:v>11</c:v>
                </c:pt>
                <c:pt idx="3">
                  <c:v>14</c:v>
                </c:pt>
                <c:pt idx="4">
                  <c:v>0</c:v>
                </c:pt>
                <c:pt idx="5">
                  <c:v>10</c:v>
                </c:pt>
                <c:pt idx="6">
                  <c:v>2</c:v>
                </c:pt>
                <c:pt idx="7">
                  <c:v>15</c:v>
                </c:pt>
                <c:pt idx="8">
                  <c:v>0</c:v>
                </c:pt>
                <c:pt idx="9">
                  <c:v>7</c:v>
                </c:pt>
              </c:numCache>
            </c:numRef>
          </c:val>
        </c:ser>
        <c:dLbls>
          <c:showLegendKey val="0"/>
          <c:showVal val="0"/>
          <c:showCatName val="0"/>
          <c:showSerName val="0"/>
          <c:showPercent val="0"/>
          <c:showBubbleSize val="0"/>
        </c:dLbls>
        <c:gapWidth val="150"/>
        <c:axId val="110188800"/>
        <c:axId val="110194688"/>
      </c:barChart>
      <c:catAx>
        <c:axId val="110188800"/>
        <c:scaling>
          <c:orientation val="minMax"/>
        </c:scaling>
        <c:delete val="0"/>
        <c:axPos val="b"/>
        <c:majorTickMark val="out"/>
        <c:minorTickMark val="none"/>
        <c:tickLblPos val="nextTo"/>
        <c:txPr>
          <a:bodyPr/>
          <a:lstStyle/>
          <a:p>
            <a:pPr>
              <a:defRPr sz="2200" b="1"/>
            </a:pPr>
            <a:endParaRPr lang="en-US"/>
          </a:p>
        </c:txPr>
        <c:crossAx val="110194688"/>
        <c:crosses val="autoZero"/>
        <c:auto val="1"/>
        <c:lblAlgn val="ctr"/>
        <c:lblOffset val="100"/>
        <c:noMultiLvlLbl val="0"/>
      </c:catAx>
      <c:valAx>
        <c:axId val="110194688"/>
        <c:scaling>
          <c:orientation val="minMax"/>
        </c:scaling>
        <c:delete val="0"/>
        <c:axPos val="l"/>
        <c:majorGridlines/>
        <c:numFmt formatCode="General" sourceLinked="1"/>
        <c:majorTickMark val="out"/>
        <c:minorTickMark val="none"/>
        <c:tickLblPos val="nextTo"/>
        <c:txPr>
          <a:bodyPr/>
          <a:lstStyle/>
          <a:p>
            <a:pPr>
              <a:defRPr sz="2200" b="1"/>
            </a:pPr>
            <a:endParaRPr lang="en-US"/>
          </a:p>
        </c:txPr>
        <c:crossAx val="110188800"/>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0"/>
              <c:layout>
                <c:manualLayout>
                  <c:x val="7.1306649168853889E-2"/>
                  <c:y val="-6.5001458151064451E-2"/>
                </c:manualLayout>
              </c:layout>
              <c:tx>
                <c:rich>
                  <a:bodyPr/>
                  <a:lstStyle/>
                  <a:p>
                    <a:r>
                      <a:rPr lang="en-US" sz="2200" b="1"/>
                      <a:t>Federal
79%</a:t>
                    </a:r>
                  </a:p>
                </c:rich>
              </c:tx>
              <c:showLegendKey val="0"/>
              <c:showVal val="0"/>
              <c:showCatName val="1"/>
              <c:showSerName val="0"/>
              <c:showPercent val="1"/>
              <c:showBubbleSize val="0"/>
            </c:dLbl>
            <c:dLbl>
              <c:idx val="1"/>
              <c:layout>
                <c:manualLayout>
                  <c:x val="-4.7081583552055994E-2"/>
                  <c:y val="0.12109470691163604"/>
                </c:manualLayout>
              </c:layout>
              <c:spPr/>
              <c:txPr>
                <a:bodyPr/>
                <a:lstStyle/>
                <a:p>
                  <a:pPr>
                    <a:defRPr sz="2200" b="1"/>
                  </a:pPr>
                  <a:endParaRPr lang="en-US"/>
                </a:p>
              </c:txPr>
              <c:showLegendKey val="0"/>
              <c:showVal val="0"/>
              <c:showCatName val="1"/>
              <c:showSerName val="0"/>
              <c:showPercent val="1"/>
              <c:showBubbleSize val="0"/>
            </c:dLbl>
            <c:dLbl>
              <c:idx val="2"/>
              <c:layout>
                <c:manualLayout>
                  <c:x val="-8.1741255557341047E-2"/>
                  <c:y val="0"/>
                </c:manualLayout>
              </c:layout>
              <c:tx>
                <c:rich>
                  <a:bodyPr/>
                  <a:lstStyle/>
                  <a:p>
                    <a:r>
                      <a:rPr lang="en-US" sz="2200" b="1"/>
                      <a:t>Other
13%</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Sheet1!$A$16:$A$18</c:f>
              <c:strCache>
                <c:ptCount val="3"/>
                <c:pt idx="0">
                  <c:v>Federal</c:v>
                </c:pt>
                <c:pt idx="1">
                  <c:v>State</c:v>
                </c:pt>
                <c:pt idx="2">
                  <c:v>Other</c:v>
                </c:pt>
              </c:strCache>
            </c:strRef>
          </c:cat>
          <c:val>
            <c:numRef>
              <c:f>Sheet1!$B$16:$B$18</c:f>
              <c:numCache>
                <c:formatCode>#,##0</c:formatCode>
                <c:ptCount val="3"/>
                <c:pt idx="0">
                  <c:v>4525900</c:v>
                </c:pt>
                <c:pt idx="1">
                  <c:v>943200</c:v>
                </c:pt>
                <c:pt idx="2">
                  <c:v>306700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200" dirty="0" smtClean="0"/>
              <a:t>Total 101, Total</a:t>
            </a:r>
            <a:r>
              <a:rPr lang="en-US" sz="2200" baseline="0" dirty="0" smtClean="0"/>
              <a:t> FUSE Funding $505,000</a:t>
            </a:r>
            <a:endParaRPr lang="en-US" sz="2200" dirty="0"/>
          </a:p>
        </c:rich>
      </c:tx>
      <c:layout/>
      <c:overlay val="0"/>
    </c:title>
    <c:autoTitleDeleted val="0"/>
    <c:plotArea>
      <c:layout/>
      <c:barChart>
        <c:barDir val="col"/>
        <c:grouping val="stacked"/>
        <c:varyColors val="0"/>
        <c:ser>
          <c:idx val="0"/>
          <c:order val="0"/>
          <c:tx>
            <c:strRef>
              <c:f>Sheet1!$B$4</c:f>
              <c:strCache>
                <c:ptCount val="1"/>
                <c:pt idx="0">
                  <c:v>FUSE</c:v>
                </c:pt>
              </c:strCache>
            </c:strRef>
          </c:tx>
          <c:invertIfNegative val="0"/>
          <c:cat>
            <c:strRef>
              <c:f>Sheet1!$A$5:$A$15</c:f>
              <c:strCache>
                <c:ptCount val="11"/>
                <c:pt idx="0">
                  <c:v>Ag</c:v>
                </c:pt>
                <c:pt idx="1">
                  <c:v>AMS</c:v>
                </c:pt>
                <c:pt idx="2">
                  <c:v>Biol</c:v>
                </c:pt>
                <c:pt idx="3">
                  <c:v>Chem</c:v>
                </c:pt>
                <c:pt idx="4">
                  <c:v>CS</c:v>
                </c:pt>
                <c:pt idx="5">
                  <c:v>Engr</c:v>
                </c:pt>
                <c:pt idx="6">
                  <c:v>Geo</c:v>
                </c:pt>
                <c:pt idx="7">
                  <c:v>Math</c:v>
                </c:pt>
                <c:pt idx="8">
                  <c:v>Phsy/Astr</c:v>
                </c:pt>
                <c:pt idx="9">
                  <c:v>Psyc Sci</c:v>
                </c:pt>
                <c:pt idx="10">
                  <c:v>SKyTeach</c:v>
                </c:pt>
              </c:strCache>
            </c:strRef>
          </c:cat>
          <c:val>
            <c:numRef>
              <c:f>Sheet1!$B$5:$B$15</c:f>
              <c:numCache>
                <c:formatCode>General</c:formatCode>
                <c:ptCount val="11"/>
                <c:pt idx="0">
                  <c:v>2</c:v>
                </c:pt>
                <c:pt idx="1">
                  <c:v>8</c:v>
                </c:pt>
                <c:pt idx="2">
                  <c:v>22</c:v>
                </c:pt>
                <c:pt idx="3">
                  <c:v>28</c:v>
                </c:pt>
                <c:pt idx="4">
                  <c:v>1</c:v>
                </c:pt>
                <c:pt idx="5">
                  <c:v>7</c:v>
                </c:pt>
                <c:pt idx="6">
                  <c:v>13</c:v>
                </c:pt>
                <c:pt idx="7">
                  <c:v>1</c:v>
                </c:pt>
                <c:pt idx="8">
                  <c:v>2</c:v>
                </c:pt>
                <c:pt idx="9">
                  <c:v>16</c:v>
                </c:pt>
                <c:pt idx="10">
                  <c:v>1</c:v>
                </c:pt>
              </c:numCache>
            </c:numRef>
          </c:val>
        </c:ser>
        <c:dLbls>
          <c:showLegendKey val="0"/>
          <c:showVal val="0"/>
          <c:showCatName val="0"/>
          <c:showSerName val="0"/>
          <c:showPercent val="0"/>
          <c:showBubbleSize val="0"/>
        </c:dLbls>
        <c:gapWidth val="150"/>
        <c:overlap val="100"/>
        <c:axId val="110800256"/>
        <c:axId val="110814336"/>
      </c:barChart>
      <c:catAx>
        <c:axId val="110800256"/>
        <c:scaling>
          <c:orientation val="minMax"/>
        </c:scaling>
        <c:delete val="0"/>
        <c:axPos val="b"/>
        <c:majorTickMark val="out"/>
        <c:minorTickMark val="none"/>
        <c:tickLblPos val="nextTo"/>
        <c:txPr>
          <a:bodyPr/>
          <a:lstStyle/>
          <a:p>
            <a:pPr>
              <a:defRPr sz="2200" b="1"/>
            </a:pPr>
            <a:endParaRPr lang="en-US"/>
          </a:p>
        </c:txPr>
        <c:crossAx val="110814336"/>
        <c:crosses val="autoZero"/>
        <c:auto val="1"/>
        <c:lblAlgn val="ctr"/>
        <c:lblOffset val="100"/>
        <c:noMultiLvlLbl val="0"/>
      </c:catAx>
      <c:valAx>
        <c:axId val="110814336"/>
        <c:scaling>
          <c:orientation val="minMax"/>
        </c:scaling>
        <c:delete val="0"/>
        <c:axPos val="l"/>
        <c:majorGridlines/>
        <c:numFmt formatCode="General" sourceLinked="1"/>
        <c:majorTickMark val="out"/>
        <c:minorTickMark val="none"/>
        <c:tickLblPos val="nextTo"/>
        <c:txPr>
          <a:bodyPr/>
          <a:lstStyle/>
          <a:p>
            <a:pPr>
              <a:defRPr sz="2200" b="1"/>
            </a:pPr>
            <a:endParaRPr lang="en-US"/>
          </a:p>
        </c:txPr>
        <c:crossAx val="110800256"/>
        <c:crosses val="autoZero"/>
        <c:crossBetween val="between"/>
      </c:valAx>
    </c:plotArea>
    <c:legend>
      <c:legendPos val="r"/>
      <c:layout/>
      <c:overlay val="0"/>
      <c:txPr>
        <a:bodyPr/>
        <a:lstStyle/>
        <a:p>
          <a:pPr>
            <a:defRPr sz="2200" b="1"/>
          </a:pPr>
          <a:endParaRPr lang="en-US"/>
        </a:p>
      </c:txPr>
    </c:legend>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Total RCAP Funding $440,075</a:t>
            </a:r>
            <a:endParaRPr lang="en-US" dirty="0"/>
          </a:p>
        </c:rich>
      </c:tx>
      <c:layout/>
      <c:overlay val="0"/>
    </c:title>
    <c:autoTitleDeleted val="0"/>
    <c:plotArea>
      <c:layout>
        <c:manualLayout>
          <c:layoutTarget val="inner"/>
          <c:xMode val="edge"/>
          <c:yMode val="edge"/>
          <c:x val="8.8681889763779526E-2"/>
          <c:y val="0.17753726096737907"/>
          <c:w val="0.75758543307086612"/>
          <c:h val="0.5162399231346082"/>
        </c:manualLayout>
      </c:layout>
      <c:barChart>
        <c:barDir val="col"/>
        <c:grouping val="stacked"/>
        <c:varyColors val="0"/>
        <c:ser>
          <c:idx val="0"/>
          <c:order val="0"/>
          <c:tx>
            <c:strRef>
              <c:f>Sheet1!$B$17</c:f>
              <c:strCache>
                <c:ptCount val="1"/>
                <c:pt idx="0">
                  <c:v>RCAP</c:v>
                </c:pt>
              </c:strCache>
            </c:strRef>
          </c:tx>
          <c:invertIfNegative val="0"/>
          <c:cat>
            <c:strRef>
              <c:f>Sheet1!$A$18:$A$27</c:f>
              <c:strCache>
                <c:ptCount val="10"/>
                <c:pt idx="0">
                  <c:v>Ag</c:v>
                </c:pt>
                <c:pt idx="1">
                  <c:v>AMS</c:v>
                </c:pt>
                <c:pt idx="2">
                  <c:v>Biol</c:v>
                </c:pt>
                <c:pt idx="3">
                  <c:v>Chem</c:v>
                </c:pt>
                <c:pt idx="4">
                  <c:v>CS</c:v>
                </c:pt>
                <c:pt idx="5">
                  <c:v>Engr</c:v>
                </c:pt>
                <c:pt idx="6">
                  <c:v>Geo</c:v>
                </c:pt>
                <c:pt idx="7">
                  <c:v>Math</c:v>
                </c:pt>
                <c:pt idx="8">
                  <c:v>Phsy/Astr</c:v>
                </c:pt>
                <c:pt idx="9">
                  <c:v>Psyc Sci</c:v>
                </c:pt>
              </c:strCache>
            </c:strRef>
          </c:cat>
          <c:val>
            <c:numRef>
              <c:f>Sheet1!$B$18:$B$27</c:f>
              <c:numCache>
                <c:formatCode>General</c:formatCode>
                <c:ptCount val="10"/>
                <c:pt idx="0">
                  <c:v>0</c:v>
                </c:pt>
                <c:pt idx="1">
                  <c:v>3</c:v>
                </c:pt>
                <c:pt idx="2">
                  <c:v>12</c:v>
                </c:pt>
                <c:pt idx="3">
                  <c:v>7</c:v>
                </c:pt>
                <c:pt idx="4">
                  <c:v>0</c:v>
                </c:pt>
                <c:pt idx="5">
                  <c:v>0</c:v>
                </c:pt>
                <c:pt idx="6">
                  <c:v>8</c:v>
                </c:pt>
                <c:pt idx="7">
                  <c:v>0</c:v>
                </c:pt>
                <c:pt idx="8">
                  <c:v>0</c:v>
                </c:pt>
                <c:pt idx="9">
                  <c:v>3</c:v>
                </c:pt>
              </c:numCache>
            </c:numRef>
          </c:val>
        </c:ser>
        <c:dLbls>
          <c:showLegendKey val="0"/>
          <c:showVal val="0"/>
          <c:showCatName val="0"/>
          <c:showSerName val="0"/>
          <c:showPercent val="0"/>
          <c:showBubbleSize val="0"/>
        </c:dLbls>
        <c:gapWidth val="150"/>
        <c:overlap val="100"/>
        <c:axId val="110857600"/>
        <c:axId val="110863488"/>
      </c:barChart>
      <c:catAx>
        <c:axId val="110857600"/>
        <c:scaling>
          <c:orientation val="minMax"/>
        </c:scaling>
        <c:delete val="0"/>
        <c:axPos val="b"/>
        <c:majorTickMark val="out"/>
        <c:minorTickMark val="none"/>
        <c:tickLblPos val="nextTo"/>
        <c:crossAx val="110863488"/>
        <c:crosses val="autoZero"/>
        <c:auto val="1"/>
        <c:lblAlgn val="ctr"/>
        <c:lblOffset val="100"/>
        <c:noMultiLvlLbl val="0"/>
      </c:catAx>
      <c:valAx>
        <c:axId val="110863488"/>
        <c:scaling>
          <c:orientation val="minMax"/>
        </c:scaling>
        <c:delete val="0"/>
        <c:axPos val="l"/>
        <c:majorGridlines/>
        <c:numFmt formatCode="General" sourceLinked="1"/>
        <c:majorTickMark val="out"/>
        <c:minorTickMark val="none"/>
        <c:tickLblPos val="nextTo"/>
        <c:crossAx val="110857600"/>
        <c:crosses val="autoZero"/>
        <c:crossBetween val="between"/>
      </c:valAx>
    </c:plotArea>
    <c:legend>
      <c:legendPos val="r"/>
      <c:layout/>
      <c:overlay val="0"/>
    </c:legend>
    <c:plotVisOnly val="1"/>
    <c:dispBlanksAs val="gap"/>
    <c:showDLblsOverMax val="0"/>
  </c:chart>
  <c:txPr>
    <a:bodyPr/>
    <a:lstStyle/>
    <a:p>
      <a:pPr>
        <a:defRPr sz="2200" b="1"/>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Sheet1!$B$3</c:f>
              <c:strCache>
                <c:ptCount val="1"/>
              </c:strCache>
            </c:strRef>
          </c:tx>
          <c:dLbls>
            <c:dLbl>
              <c:idx val="0"/>
              <c:layout>
                <c:manualLayout>
                  <c:x val="1.0495625546806648E-2"/>
                  <c:y val="-0.14936132983377079"/>
                </c:manualLayout>
              </c:layout>
              <c:showLegendKey val="0"/>
              <c:showVal val="0"/>
              <c:showCatName val="1"/>
              <c:showSerName val="0"/>
              <c:showPercent val="1"/>
              <c:showBubbleSize val="0"/>
            </c:dLbl>
            <c:dLbl>
              <c:idx val="1"/>
              <c:layout>
                <c:manualLayout>
                  <c:x val="0.25653280839895015"/>
                  <c:y val="-4.166666666665818E-4"/>
                </c:manualLayout>
              </c:layout>
              <c:showLegendKey val="0"/>
              <c:showVal val="0"/>
              <c:showCatName val="1"/>
              <c:showSerName val="0"/>
              <c:showPercent val="1"/>
              <c:showBubbleSize val="0"/>
            </c:dLbl>
            <c:dLbl>
              <c:idx val="2"/>
              <c:layout>
                <c:manualLayout>
                  <c:x val="-1.7574365704286964E-2"/>
                  <c:y val="-3.472222222222222E-3"/>
                </c:manualLayout>
              </c:layout>
              <c:showLegendKey val="0"/>
              <c:showVal val="0"/>
              <c:showCatName val="1"/>
              <c:showSerName val="0"/>
              <c:showPercent val="1"/>
              <c:showBubbleSize val="0"/>
            </c:dLbl>
            <c:dLbl>
              <c:idx val="3"/>
              <c:layout>
                <c:manualLayout>
                  <c:x val="-1.5591754155730534E-2"/>
                  <c:y val="-1.5764071157771946E-2"/>
                </c:manualLayout>
              </c:layout>
              <c:showLegendKey val="0"/>
              <c:showVal val="0"/>
              <c:showCatName val="1"/>
              <c:showSerName val="0"/>
              <c:showPercent val="1"/>
              <c:showBubbleSize val="0"/>
            </c:dLbl>
            <c:dLbl>
              <c:idx val="4"/>
              <c:layout>
                <c:manualLayout>
                  <c:x val="-4.5704286964129487E-3"/>
                  <c:y val="-5.3621682706328375E-2"/>
                </c:manualLayout>
              </c:layout>
              <c:showLegendKey val="0"/>
              <c:showVal val="0"/>
              <c:showCatName val="1"/>
              <c:showSerName val="0"/>
              <c:showPercent val="1"/>
              <c:showBubbleSize val="0"/>
            </c:dLbl>
            <c:dLbl>
              <c:idx val="5"/>
              <c:layout>
                <c:manualLayout>
                  <c:x val="1.5656386701662292E-2"/>
                  <c:y val="-3.8657042869641292E-2"/>
                </c:manualLayout>
              </c:layout>
              <c:showLegendKey val="0"/>
              <c:showVal val="0"/>
              <c:showCatName val="1"/>
              <c:showSerName val="0"/>
              <c:showPercent val="1"/>
              <c:showBubbleSize val="0"/>
            </c:dLbl>
            <c:txPr>
              <a:bodyPr/>
              <a:lstStyle/>
              <a:p>
                <a:pPr>
                  <a:defRPr sz="2200" b="1"/>
                </a:pPr>
                <a:endParaRPr lang="en-US"/>
              </a:p>
            </c:txPr>
            <c:showLegendKey val="0"/>
            <c:showVal val="0"/>
            <c:showCatName val="1"/>
            <c:showSerName val="0"/>
            <c:showPercent val="1"/>
            <c:showBubbleSize val="0"/>
            <c:showLeaderLines val="1"/>
          </c:dLbls>
          <c:cat>
            <c:strRef>
              <c:f>Sheet1!$A$4:$A$9</c:f>
              <c:strCache>
                <c:ptCount val="6"/>
                <c:pt idx="0">
                  <c:v>Personnel</c:v>
                </c:pt>
                <c:pt idx="1">
                  <c:v>Grad students</c:v>
                </c:pt>
                <c:pt idx="2">
                  <c:v>DELO </c:v>
                </c:pt>
                <c:pt idx="3">
                  <c:v>Operating</c:v>
                </c:pt>
                <c:pt idx="4">
                  <c:v>FY12 Carry Forward</c:v>
                </c:pt>
                <c:pt idx="5">
                  <c:v>F&amp;A</c:v>
                </c:pt>
              </c:strCache>
            </c:strRef>
          </c:cat>
          <c:val>
            <c:numRef>
              <c:f>Sheet1!$B$4:$B$9</c:f>
              <c:numCache>
                <c:formatCode>#,##0</c:formatCode>
                <c:ptCount val="6"/>
                <c:pt idx="0">
                  <c:v>940398</c:v>
                </c:pt>
                <c:pt idx="1">
                  <c:v>399000</c:v>
                </c:pt>
                <c:pt idx="2" formatCode="General">
                  <c:v>227940</c:v>
                </c:pt>
                <c:pt idx="3" formatCode="General">
                  <c:v>204666</c:v>
                </c:pt>
                <c:pt idx="4" formatCode="General">
                  <c:v>338604</c:v>
                </c:pt>
                <c:pt idx="5" formatCode="General">
                  <c:v>213998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0"/>
              <c:layout>
                <c:manualLayout>
                  <c:x val="2.3972987751531057E-2"/>
                  <c:y val="-7.4597550306211721E-2"/>
                </c:manualLayout>
              </c:layout>
              <c:showLegendKey val="0"/>
              <c:showVal val="0"/>
              <c:showCatName val="1"/>
              <c:showSerName val="0"/>
              <c:showPercent val="1"/>
              <c:showBubbleSize val="0"/>
            </c:dLbl>
            <c:dLbl>
              <c:idx val="1"/>
              <c:layout>
                <c:manualLayout>
                  <c:x val="0.24330479321152818"/>
                  <c:y val="-1.7317676160973388E-2"/>
                </c:manualLayout>
              </c:layout>
              <c:showLegendKey val="0"/>
              <c:showVal val="0"/>
              <c:showCatName val="1"/>
              <c:showSerName val="0"/>
              <c:showPercent val="1"/>
              <c:showBubbleSize val="0"/>
            </c:dLbl>
            <c:dLbl>
              <c:idx val="2"/>
              <c:layout>
                <c:manualLayout>
                  <c:x val="4.3232283464566933E-3"/>
                  <c:y val="9.55896266569667E-2"/>
                </c:manualLayout>
              </c:layout>
              <c:showLegendKey val="0"/>
              <c:showVal val="0"/>
              <c:showCatName val="1"/>
              <c:showSerName val="0"/>
              <c:showPercent val="1"/>
              <c:showBubbleSize val="0"/>
            </c:dLbl>
            <c:dLbl>
              <c:idx val="3"/>
              <c:delete val="1"/>
            </c:dLbl>
            <c:dLbl>
              <c:idx val="4"/>
              <c:delete val="1"/>
            </c:dLbl>
            <c:dLbl>
              <c:idx val="5"/>
              <c:delete val="1"/>
            </c:dLbl>
            <c:dLbl>
              <c:idx val="6"/>
              <c:delete val="1"/>
            </c:dLbl>
            <c:txPr>
              <a:bodyPr/>
              <a:lstStyle/>
              <a:p>
                <a:pPr>
                  <a:defRPr sz="2200" b="1"/>
                </a:pPr>
                <a:endParaRPr lang="en-US"/>
              </a:p>
            </c:txPr>
            <c:showLegendKey val="0"/>
            <c:showVal val="0"/>
            <c:showCatName val="1"/>
            <c:showSerName val="0"/>
            <c:showPercent val="1"/>
            <c:showBubbleSize val="0"/>
            <c:showLeaderLines val="1"/>
          </c:dLbls>
          <c:cat>
            <c:strRef>
              <c:f>Sheet1!$A$18:$A$24</c:f>
              <c:strCache>
                <c:ptCount val="7"/>
                <c:pt idx="0">
                  <c:v>Personnel</c:v>
                </c:pt>
                <c:pt idx="1">
                  <c:v>Grad Students</c:v>
                </c:pt>
                <c:pt idx="2">
                  <c:v>Operating</c:v>
                </c:pt>
                <c:pt idx="3">
                  <c:v>Maintenance</c:v>
                </c:pt>
                <c:pt idx="4">
                  <c:v>Travel</c:v>
                </c:pt>
                <c:pt idx="5">
                  <c:v>F&amp;A Distribution to Depts</c:v>
                </c:pt>
                <c:pt idx="6">
                  <c:v>Research</c:v>
                </c:pt>
              </c:strCache>
            </c:strRef>
          </c:cat>
          <c:val>
            <c:numRef>
              <c:f>Sheet1!$B$18:$B$24</c:f>
              <c:numCache>
                <c:formatCode>General</c:formatCode>
                <c:ptCount val="7"/>
                <c:pt idx="0">
                  <c:v>849344</c:v>
                </c:pt>
                <c:pt idx="1">
                  <c:v>912090</c:v>
                </c:pt>
                <c:pt idx="2">
                  <c:v>188600</c:v>
                </c:pt>
                <c:pt idx="3">
                  <c:v>138145</c:v>
                </c:pt>
                <c:pt idx="4">
                  <c:v>56958</c:v>
                </c:pt>
                <c:pt idx="5">
                  <c:v>104128</c:v>
                </c:pt>
                <c:pt idx="6">
                  <c:v>303860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Sheet1!$B$7</c:f>
              <c:strCache>
                <c:ptCount val="1"/>
                <c:pt idx="0">
                  <c:v>Ethnicity</c:v>
                </c:pt>
              </c:strCache>
            </c:strRef>
          </c:tx>
          <c:dLbls>
            <c:dLbl>
              <c:idx val="0"/>
              <c:layout>
                <c:manualLayout>
                  <c:x val="6.1115377106787272E-2"/>
                  <c:y val="-3.6194031428987494E-4"/>
                </c:manualLayout>
              </c:layout>
              <c:tx>
                <c:rich>
                  <a:bodyPr/>
                  <a:lstStyle/>
                  <a:p>
                    <a:r>
                      <a:rPr lang="en-US" sz="2200" b="1"/>
                      <a:t>White
80%</a:t>
                    </a:r>
                    <a:endParaRPr lang="en-US" sz="2200"/>
                  </a:p>
                </c:rich>
              </c:tx>
              <c:showLegendKey val="0"/>
              <c:showVal val="0"/>
              <c:showCatName val="1"/>
              <c:showSerName val="0"/>
              <c:showPercent val="1"/>
              <c:showBubbleSize val="0"/>
            </c:dLbl>
            <c:dLbl>
              <c:idx val="1"/>
              <c:layout>
                <c:manualLayout>
                  <c:x val="-5.7452983666297912E-2"/>
                  <c:y val="8.9886880056363597E-2"/>
                </c:manualLayout>
              </c:layout>
              <c:tx>
                <c:rich>
                  <a:bodyPr/>
                  <a:lstStyle/>
                  <a:p>
                    <a:r>
                      <a:rPr lang="en-US" sz="2200" b="1" dirty="0" smtClean="0"/>
                      <a:t>AA</a:t>
                    </a:r>
                    <a:r>
                      <a:rPr lang="en-US" sz="2200" b="1" dirty="0"/>
                      <a:t>
5%</a:t>
                    </a:r>
                    <a:endParaRPr lang="en-US" sz="2200" dirty="0"/>
                  </a:p>
                </c:rich>
              </c:tx>
              <c:showLegendKey val="0"/>
              <c:showVal val="0"/>
              <c:showCatName val="1"/>
              <c:showSerName val="0"/>
              <c:showPercent val="1"/>
              <c:showBubbleSize val="0"/>
            </c:dLbl>
            <c:dLbl>
              <c:idx val="2"/>
              <c:layout>
                <c:manualLayout>
                  <c:x val="-9.2718813040931866E-2"/>
                  <c:y val="0.5767213766541851"/>
                </c:manualLayout>
              </c:layout>
              <c:tx>
                <c:rich>
                  <a:bodyPr/>
                  <a:lstStyle/>
                  <a:p>
                    <a:r>
                      <a:rPr lang="en-US" sz="2200" b="1" dirty="0"/>
                      <a:t>Other
5%</a:t>
                    </a:r>
                    <a:endParaRPr lang="en-US" sz="2200" dirty="0"/>
                  </a:p>
                </c:rich>
              </c:tx>
              <c:showLegendKey val="0"/>
              <c:showVal val="0"/>
              <c:showCatName val="1"/>
              <c:showSerName val="0"/>
              <c:showPercent val="1"/>
              <c:showBubbleSize val="0"/>
            </c:dLbl>
            <c:dLbl>
              <c:idx val="3"/>
              <c:layout>
                <c:manualLayout>
                  <c:x val="-0.1647185527428906"/>
                  <c:y val="2.0342072872664079E-2"/>
                </c:manualLayout>
              </c:layout>
              <c:tx>
                <c:rich>
                  <a:bodyPr/>
                  <a:lstStyle/>
                  <a:p>
                    <a:r>
                      <a:rPr lang="en-US" sz="2200" b="1" baseline="0" dirty="0" err="1" smtClean="0"/>
                      <a:t>Intrntl</a:t>
                    </a:r>
                    <a:r>
                      <a:rPr lang="en-US" sz="2200" b="1" baseline="0" dirty="0"/>
                      <a:t>
9%</a:t>
                    </a:r>
                    <a:endParaRPr lang="en-US" sz="2200" baseline="0" dirty="0"/>
                  </a:p>
                </c:rich>
              </c:tx>
              <c:showLegendKey val="0"/>
              <c:showVal val="0"/>
              <c:showCatName val="1"/>
              <c:showSerName val="0"/>
              <c:showPercent val="1"/>
              <c:showBubbleSize val="0"/>
            </c:dLbl>
            <c:dLbl>
              <c:idx val="4"/>
              <c:layout>
                <c:manualLayout>
                  <c:x val="0.33217257217847768"/>
                  <c:y val="-7.4267279090113733E-3"/>
                </c:manualLayout>
              </c:layout>
              <c:tx>
                <c:rich>
                  <a:bodyPr/>
                  <a:lstStyle/>
                  <a:p>
                    <a:r>
                      <a:rPr lang="en-US" sz="2200" b="1" baseline="0" dirty="0" smtClean="0"/>
                      <a:t>N/A 1</a:t>
                    </a:r>
                    <a:r>
                      <a:rPr lang="en-US" sz="2200" b="1" baseline="0" dirty="0"/>
                      <a:t>%</a:t>
                    </a:r>
                    <a:endParaRPr lang="en-US" sz="2200" baseline="0" dirty="0"/>
                  </a:p>
                </c:rich>
              </c:tx>
              <c:showLegendKey val="0"/>
              <c:showVal val="0"/>
              <c:showCatName val="1"/>
              <c:showSerName val="0"/>
              <c:showPercent val="1"/>
              <c:showBubbleSize val="0"/>
            </c:dLbl>
            <c:txPr>
              <a:bodyPr/>
              <a:lstStyle/>
              <a:p>
                <a:pPr>
                  <a:defRPr b="1"/>
                </a:pPr>
                <a:endParaRPr lang="en-US"/>
              </a:p>
            </c:txPr>
            <c:showLegendKey val="0"/>
            <c:showVal val="0"/>
            <c:showCatName val="1"/>
            <c:showSerName val="0"/>
            <c:showPercent val="1"/>
            <c:showBubbleSize val="0"/>
            <c:showLeaderLines val="1"/>
          </c:dLbls>
          <c:cat>
            <c:strRef>
              <c:f>Sheet1!$A$8:$A$12</c:f>
              <c:strCache>
                <c:ptCount val="5"/>
                <c:pt idx="0">
                  <c:v>White</c:v>
                </c:pt>
                <c:pt idx="1">
                  <c:v>Black</c:v>
                </c:pt>
                <c:pt idx="2">
                  <c:v>Other</c:v>
                </c:pt>
                <c:pt idx="3">
                  <c:v>International</c:v>
                </c:pt>
                <c:pt idx="4">
                  <c:v>Not supplied</c:v>
                </c:pt>
              </c:strCache>
            </c:strRef>
          </c:cat>
          <c:val>
            <c:numRef>
              <c:f>Sheet1!$B$8:$B$12</c:f>
              <c:numCache>
                <c:formatCode>General</c:formatCode>
                <c:ptCount val="5"/>
                <c:pt idx="0">
                  <c:v>2545</c:v>
                </c:pt>
                <c:pt idx="1">
                  <c:v>161</c:v>
                </c:pt>
                <c:pt idx="2">
                  <c:v>164</c:v>
                </c:pt>
                <c:pt idx="3">
                  <c:v>281</c:v>
                </c:pt>
                <c:pt idx="4">
                  <c:v>34</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userShapes r:id="rId3"/>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0"/>
              <c:layout>
                <c:manualLayout>
                  <c:x val="4.076881014873141E-3"/>
                  <c:y val="0.24815179352580927"/>
                </c:manualLayout>
              </c:layout>
              <c:showLegendKey val="0"/>
              <c:showVal val="0"/>
              <c:showCatName val="1"/>
              <c:showSerName val="0"/>
              <c:showPercent val="1"/>
              <c:showBubbleSize val="0"/>
            </c:dLbl>
            <c:dLbl>
              <c:idx val="1"/>
              <c:layout>
                <c:manualLayout>
                  <c:x val="-0.12645122484689414"/>
                  <c:y val="-4.6299941673957424E-3"/>
                </c:manualLayout>
              </c:layout>
              <c:showLegendKey val="0"/>
              <c:showVal val="0"/>
              <c:showCatName val="1"/>
              <c:showSerName val="0"/>
              <c:showPercent val="1"/>
              <c:showBubbleSize val="0"/>
            </c:dLbl>
            <c:dLbl>
              <c:idx val="2"/>
              <c:layout>
                <c:manualLayout>
                  <c:x val="-9.7698055600192839E-3"/>
                  <c:y val="0.14106073012971923"/>
                </c:manualLayout>
              </c:layout>
              <c:tx>
                <c:rich>
                  <a:bodyPr/>
                  <a:lstStyle/>
                  <a:p>
                    <a:r>
                      <a:rPr lang="en-US" dirty="0" smtClean="0"/>
                      <a:t>Corps</a:t>
                    </a:r>
                    <a:r>
                      <a:rPr lang="en-US" dirty="0"/>
                      <a:t>
29%</a:t>
                    </a:r>
                  </a:p>
                </c:rich>
              </c:tx>
              <c:showLegendKey val="0"/>
              <c:showVal val="0"/>
              <c:showCatName val="1"/>
              <c:showSerName val="0"/>
              <c:showPercent val="1"/>
              <c:showBubbleSize val="0"/>
            </c:dLbl>
            <c:dLbl>
              <c:idx val="3"/>
              <c:layout/>
              <c:tx>
                <c:rich>
                  <a:bodyPr/>
                  <a:lstStyle/>
                  <a:p>
                    <a:r>
                      <a:rPr lang="en-US" dirty="0" smtClean="0"/>
                      <a:t>Foundation</a:t>
                    </a:r>
                    <a:r>
                      <a:rPr lang="en-US" dirty="0"/>
                      <a:t>
5%</a:t>
                    </a:r>
                  </a:p>
                </c:rich>
              </c:tx>
              <c:showLegendKey val="0"/>
              <c:showVal val="0"/>
              <c:showCatName val="1"/>
              <c:showSerName val="0"/>
              <c:showPercent val="1"/>
              <c:showBubbleSize val="0"/>
            </c:dLbl>
            <c:txPr>
              <a:bodyPr/>
              <a:lstStyle/>
              <a:p>
                <a:pPr>
                  <a:defRPr sz="2200" b="1"/>
                </a:pPr>
                <a:endParaRPr lang="en-US"/>
              </a:p>
            </c:txPr>
            <c:showLegendKey val="0"/>
            <c:showVal val="0"/>
            <c:showCatName val="1"/>
            <c:showSerName val="0"/>
            <c:showPercent val="1"/>
            <c:showBubbleSize val="0"/>
            <c:showLeaderLines val="1"/>
          </c:dLbls>
          <c:cat>
            <c:strRef>
              <c:f>Sheet1!$A$30:$A$33</c:f>
              <c:strCache>
                <c:ptCount val="4"/>
                <c:pt idx="0">
                  <c:v>Alumni</c:v>
                </c:pt>
                <c:pt idx="1">
                  <c:v>Friends</c:v>
                </c:pt>
                <c:pt idx="2">
                  <c:v>Corporations</c:v>
                </c:pt>
                <c:pt idx="3">
                  <c:v>Foundations</c:v>
                </c:pt>
              </c:strCache>
            </c:strRef>
          </c:cat>
          <c:val>
            <c:numRef>
              <c:f>Sheet1!$B$30:$B$33</c:f>
              <c:numCache>
                <c:formatCode>#,##0</c:formatCode>
                <c:ptCount val="4"/>
                <c:pt idx="0">
                  <c:v>216759</c:v>
                </c:pt>
                <c:pt idx="1">
                  <c:v>85116</c:v>
                </c:pt>
                <c:pt idx="2">
                  <c:v>132772</c:v>
                </c:pt>
                <c:pt idx="3">
                  <c:v>23340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0"/>
              <c:layout>
                <c:manualLayout>
                  <c:x val="-1.5600234436714828E-3"/>
                  <c:y val="3.0303030303030304E-2"/>
                </c:manualLayout>
              </c:layout>
              <c:tx>
                <c:rich>
                  <a:bodyPr/>
                  <a:lstStyle/>
                  <a:p>
                    <a:r>
                      <a:rPr lang="en-US" dirty="0" smtClean="0"/>
                      <a:t>Unrestricted</a:t>
                    </a:r>
                    <a:r>
                      <a:rPr lang="en-US" dirty="0"/>
                      <a:t>
18%</a:t>
                    </a:r>
                  </a:p>
                </c:rich>
              </c:tx>
              <c:showLegendKey val="0"/>
              <c:showVal val="0"/>
              <c:showCatName val="1"/>
              <c:showSerName val="0"/>
              <c:showPercent val="1"/>
              <c:showBubbleSize val="0"/>
            </c:dLbl>
            <c:dLbl>
              <c:idx val="1"/>
              <c:layout>
                <c:manualLayout>
                  <c:x val="1.3374104935912137E-2"/>
                  <c:y val="2.7798854688618469E-2"/>
                </c:manualLayout>
              </c:layout>
              <c:tx>
                <c:rich>
                  <a:bodyPr/>
                  <a:lstStyle/>
                  <a:p>
                    <a:r>
                      <a:rPr lang="en-US" dirty="0" smtClean="0"/>
                      <a:t>Facilities/ equipment</a:t>
                    </a:r>
                    <a:r>
                      <a:rPr lang="en-US" dirty="0"/>
                      <a:t>
3%</a:t>
                    </a:r>
                  </a:p>
                </c:rich>
              </c:tx>
              <c:showLegendKey val="0"/>
              <c:showVal val="0"/>
              <c:showCatName val="1"/>
              <c:showSerName val="0"/>
              <c:showPercent val="1"/>
              <c:showBubbleSize val="0"/>
            </c:dLbl>
            <c:dLbl>
              <c:idx val="2"/>
              <c:delete val="1"/>
            </c:dLbl>
            <c:dLbl>
              <c:idx val="3"/>
              <c:layout>
                <c:manualLayout>
                  <c:x val="-1.7225874678286575E-2"/>
                  <c:y val="9.9449614252763857E-2"/>
                </c:manualLayout>
              </c:layout>
              <c:tx>
                <c:rich>
                  <a:bodyPr/>
                  <a:lstStyle/>
                  <a:p>
                    <a:r>
                      <a:rPr lang="en-US" dirty="0" smtClean="0"/>
                      <a:t>Scholarships</a:t>
                    </a:r>
                    <a:r>
                      <a:rPr lang="en-US" dirty="0"/>
                      <a:t>
36%</a:t>
                    </a:r>
                  </a:p>
                </c:rich>
              </c:tx>
              <c:showLegendKey val="0"/>
              <c:showVal val="0"/>
              <c:showCatName val="1"/>
              <c:showSerName val="0"/>
              <c:showPercent val="1"/>
              <c:showBubbleSize val="0"/>
            </c:dLbl>
            <c:dLbl>
              <c:idx val="4"/>
              <c:layout>
                <c:manualLayout>
                  <c:x val="-4.5755039115256226E-2"/>
                  <c:y val="0"/>
                </c:manualLayout>
              </c:layout>
              <c:tx>
                <c:rich>
                  <a:bodyPr/>
                  <a:lstStyle/>
                  <a:p>
                    <a:r>
                      <a:rPr lang="en-US" dirty="0" smtClean="0"/>
                      <a:t>Other 2%</a:t>
                    </a:r>
                    <a:endParaRPr lang="en-US" dirty="0"/>
                  </a:p>
                </c:rich>
              </c:tx>
              <c:showLegendKey val="0"/>
              <c:showVal val="0"/>
              <c:showCatName val="1"/>
              <c:showSerName val="0"/>
              <c:showPercent val="1"/>
              <c:showBubbleSize val="0"/>
            </c:dLbl>
            <c:txPr>
              <a:bodyPr/>
              <a:lstStyle/>
              <a:p>
                <a:pPr>
                  <a:defRPr sz="2200" b="1"/>
                </a:pPr>
                <a:endParaRPr lang="en-US"/>
              </a:p>
            </c:txPr>
            <c:showLegendKey val="0"/>
            <c:showVal val="0"/>
            <c:showCatName val="1"/>
            <c:showSerName val="0"/>
            <c:showPercent val="1"/>
            <c:showBubbleSize val="0"/>
            <c:showLeaderLines val="0"/>
          </c:dLbls>
          <c:cat>
            <c:strRef>
              <c:f>Sheet1!$A$39:$A$43</c:f>
              <c:strCache>
                <c:ptCount val="5"/>
                <c:pt idx="0">
                  <c:v>unrestricted</c:v>
                </c:pt>
                <c:pt idx="1">
                  <c:v>facilities/equipment</c:v>
                </c:pt>
                <c:pt idx="2">
                  <c:v>professorships</c:v>
                </c:pt>
                <c:pt idx="3">
                  <c:v>scholarships</c:v>
                </c:pt>
                <c:pt idx="4">
                  <c:v>other</c:v>
                </c:pt>
              </c:strCache>
            </c:strRef>
          </c:cat>
          <c:val>
            <c:numRef>
              <c:f>Sheet1!$B$39:$B$43</c:f>
              <c:numCache>
                <c:formatCode>#,##0</c:formatCode>
                <c:ptCount val="5"/>
                <c:pt idx="0">
                  <c:v>84241</c:v>
                </c:pt>
                <c:pt idx="1">
                  <c:v>11000</c:v>
                </c:pt>
                <c:pt idx="2">
                  <c:v>189295</c:v>
                </c:pt>
                <c:pt idx="3">
                  <c:v>166501</c:v>
                </c:pt>
                <c:pt idx="4" formatCode="General">
                  <c:v>6950</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Sheet1!$B$2:$B$3</c:f>
              <c:strCache>
                <c:ptCount val="1"/>
                <c:pt idx="0">
                  <c:v>UG Enrollments Male </c:v>
                </c:pt>
              </c:strCache>
            </c:strRef>
          </c:tx>
          <c:invertIfNegative val="0"/>
          <c:cat>
            <c:strRef>
              <c:f>Sheet1!$A$4:$A$13</c:f>
              <c:strCache>
                <c:ptCount val="10"/>
                <c:pt idx="0">
                  <c:v>Ag</c:v>
                </c:pt>
                <c:pt idx="1">
                  <c:v>AMS </c:v>
                </c:pt>
                <c:pt idx="2">
                  <c:v>Biol</c:v>
                </c:pt>
                <c:pt idx="3">
                  <c:v>Chem</c:v>
                </c:pt>
                <c:pt idx="4">
                  <c:v>CS</c:v>
                </c:pt>
                <c:pt idx="5">
                  <c:v>Engr</c:v>
                </c:pt>
                <c:pt idx="6">
                  <c:v>Geo</c:v>
                </c:pt>
                <c:pt idx="7">
                  <c:v>Math</c:v>
                </c:pt>
                <c:pt idx="8">
                  <c:v>Phys/Astr</c:v>
                </c:pt>
                <c:pt idx="9">
                  <c:v>Psyc Sci</c:v>
                </c:pt>
              </c:strCache>
            </c:strRef>
          </c:cat>
          <c:val>
            <c:numRef>
              <c:f>Sheet1!$B$4:$B$13</c:f>
              <c:numCache>
                <c:formatCode>General</c:formatCode>
                <c:ptCount val="10"/>
                <c:pt idx="0">
                  <c:v>196</c:v>
                </c:pt>
                <c:pt idx="1">
                  <c:v>302</c:v>
                </c:pt>
                <c:pt idx="2">
                  <c:v>342</c:v>
                </c:pt>
                <c:pt idx="3">
                  <c:v>113</c:v>
                </c:pt>
                <c:pt idx="4">
                  <c:v>139</c:v>
                </c:pt>
                <c:pt idx="5">
                  <c:v>493</c:v>
                </c:pt>
                <c:pt idx="6">
                  <c:v>140</c:v>
                </c:pt>
                <c:pt idx="7">
                  <c:v>78</c:v>
                </c:pt>
                <c:pt idx="8">
                  <c:v>30</c:v>
                </c:pt>
                <c:pt idx="9">
                  <c:v>0</c:v>
                </c:pt>
              </c:numCache>
            </c:numRef>
          </c:val>
        </c:ser>
        <c:ser>
          <c:idx val="1"/>
          <c:order val="1"/>
          <c:tx>
            <c:strRef>
              <c:f>Sheet1!$C$2:$C$3</c:f>
              <c:strCache>
                <c:ptCount val="1"/>
                <c:pt idx="0">
                  <c:v>UG Enrollments Female</c:v>
                </c:pt>
              </c:strCache>
            </c:strRef>
          </c:tx>
          <c:invertIfNegative val="0"/>
          <c:cat>
            <c:strRef>
              <c:f>Sheet1!$A$4:$A$13</c:f>
              <c:strCache>
                <c:ptCount val="10"/>
                <c:pt idx="0">
                  <c:v>Ag</c:v>
                </c:pt>
                <c:pt idx="1">
                  <c:v>AMS </c:v>
                </c:pt>
                <c:pt idx="2">
                  <c:v>Biol</c:v>
                </c:pt>
                <c:pt idx="3">
                  <c:v>Chem</c:v>
                </c:pt>
                <c:pt idx="4">
                  <c:v>CS</c:v>
                </c:pt>
                <c:pt idx="5">
                  <c:v>Engr</c:v>
                </c:pt>
                <c:pt idx="6">
                  <c:v>Geo</c:v>
                </c:pt>
                <c:pt idx="7">
                  <c:v>Math</c:v>
                </c:pt>
                <c:pt idx="8">
                  <c:v>Phys/Astr</c:v>
                </c:pt>
                <c:pt idx="9">
                  <c:v>Psyc Sci</c:v>
                </c:pt>
              </c:strCache>
            </c:strRef>
          </c:cat>
          <c:val>
            <c:numRef>
              <c:f>Sheet1!$C$4:$C$13</c:f>
              <c:numCache>
                <c:formatCode>General</c:formatCode>
                <c:ptCount val="10"/>
                <c:pt idx="0">
                  <c:v>199</c:v>
                </c:pt>
                <c:pt idx="1">
                  <c:v>33</c:v>
                </c:pt>
                <c:pt idx="2">
                  <c:v>438</c:v>
                </c:pt>
                <c:pt idx="3">
                  <c:v>107</c:v>
                </c:pt>
                <c:pt idx="4">
                  <c:v>8</c:v>
                </c:pt>
                <c:pt idx="5">
                  <c:v>37</c:v>
                </c:pt>
                <c:pt idx="6">
                  <c:v>59</c:v>
                </c:pt>
                <c:pt idx="7">
                  <c:v>94</c:v>
                </c:pt>
                <c:pt idx="8">
                  <c:v>9</c:v>
                </c:pt>
                <c:pt idx="9">
                  <c:v>0</c:v>
                </c:pt>
              </c:numCache>
            </c:numRef>
          </c:val>
        </c:ser>
        <c:dLbls>
          <c:showLegendKey val="0"/>
          <c:showVal val="0"/>
          <c:showCatName val="0"/>
          <c:showSerName val="0"/>
          <c:showPercent val="0"/>
          <c:showBubbleSize val="0"/>
        </c:dLbls>
        <c:gapWidth val="150"/>
        <c:overlap val="100"/>
        <c:axId val="103113088"/>
        <c:axId val="103114624"/>
      </c:barChart>
      <c:catAx>
        <c:axId val="103113088"/>
        <c:scaling>
          <c:orientation val="minMax"/>
        </c:scaling>
        <c:delete val="0"/>
        <c:axPos val="b"/>
        <c:majorTickMark val="out"/>
        <c:minorTickMark val="none"/>
        <c:tickLblPos val="nextTo"/>
        <c:txPr>
          <a:bodyPr/>
          <a:lstStyle/>
          <a:p>
            <a:pPr>
              <a:defRPr sz="2000" b="1"/>
            </a:pPr>
            <a:endParaRPr lang="en-US"/>
          </a:p>
        </c:txPr>
        <c:crossAx val="103114624"/>
        <c:crosses val="autoZero"/>
        <c:auto val="1"/>
        <c:lblAlgn val="ctr"/>
        <c:lblOffset val="100"/>
        <c:noMultiLvlLbl val="0"/>
      </c:catAx>
      <c:valAx>
        <c:axId val="103114624"/>
        <c:scaling>
          <c:orientation val="minMax"/>
        </c:scaling>
        <c:delete val="0"/>
        <c:axPos val="l"/>
        <c:majorGridlines/>
        <c:numFmt formatCode="General" sourceLinked="1"/>
        <c:majorTickMark val="out"/>
        <c:minorTickMark val="none"/>
        <c:tickLblPos val="nextTo"/>
        <c:txPr>
          <a:bodyPr/>
          <a:lstStyle/>
          <a:p>
            <a:pPr>
              <a:defRPr sz="2000" b="1"/>
            </a:pPr>
            <a:endParaRPr lang="en-US"/>
          </a:p>
        </c:txPr>
        <c:crossAx val="103113088"/>
        <c:crosses val="autoZero"/>
        <c:crossBetween val="between"/>
      </c:valAx>
    </c:plotArea>
    <c:legend>
      <c:legendPos val="r"/>
      <c:layout/>
      <c:overlay val="0"/>
      <c:txPr>
        <a:bodyPr/>
        <a:lstStyle/>
        <a:p>
          <a:pPr>
            <a:defRPr sz="2200" b="1"/>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Sheet1!$B$53</c:f>
              <c:strCache>
                <c:ptCount val="1"/>
                <c:pt idx="0">
                  <c:v>Domestic</c:v>
                </c:pt>
              </c:strCache>
            </c:strRef>
          </c:tx>
          <c:invertIfNegative val="0"/>
          <c:cat>
            <c:strRef>
              <c:f>Sheet1!$A$54:$A$62</c:f>
              <c:strCache>
                <c:ptCount val="9"/>
                <c:pt idx="0">
                  <c:v>Ag</c:v>
                </c:pt>
                <c:pt idx="1">
                  <c:v>AMS </c:v>
                </c:pt>
                <c:pt idx="2">
                  <c:v>Biol</c:v>
                </c:pt>
                <c:pt idx="3">
                  <c:v>Chem</c:v>
                </c:pt>
                <c:pt idx="4">
                  <c:v>CS</c:v>
                </c:pt>
                <c:pt idx="5">
                  <c:v>Engr</c:v>
                </c:pt>
                <c:pt idx="6">
                  <c:v>Geo</c:v>
                </c:pt>
                <c:pt idx="7">
                  <c:v>Math</c:v>
                </c:pt>
                <c:pt idx="8">
                  <c:v>Phys/Astr</c:v>
                </c:pt>
              </c:strCache>
            </c:strRef>
          </c:cat>
          <c:val>
            <c:numRef>
              <c:f>Sheet1!$B$54:$B$62</c:f>
              <c:numCache>
                <c:formatCode>General</c:formatCode>
                <c:ptCount val="9"/>
                <c:pt idx="0">
                  <c:v>395</c:v>
                </c:pt>
                <c:pt idx="1">
                  <c:v>283</c:v>
                </c:pt>
                <c:pt idx="2">
                  <c:v>741</c:v>
                </c:pt>
                <c:pt idx="3">
                  <c:v>205</c:v>
                </c:pt>
                <c:pt idx="4">
                  <c:v>96</c:v>
                </c:pt>
                <c:pt idx="5">
                  <c:v>315</c:v>
                </c:pt>
                <c:pt idx="6">
                  <c:v>196</c:v>
                </c:pt>
                <c:pt idx="7">
                  <c:v>166</c:v>
                </c:pt>
                <c:pt idx="8">
                  <c:v>39</c:v>
                </c:pt>
              </c:numCache>
            </c:numRef>
          </c:val>
        </c:ser>
        <c:ser>
          <c:idx val="1"/>
          <c:order val="1"/>
          <c:tx>
            <c:strRef>
              <c:f>Sheet1!$C$53</c:f>
              <c:strCache>
                <c:ptCount val="1"/>
                <c:pt idx="0">
                  <c:v>International</c:v>
                </c:pt>
              </c:strCache>
            </c:strRef>
          </c:tx>
          <c:invertIfNegative val="0"/>
          <c:cat>
            <c:strRef>
              <c:f>Sheet1!$A$54:$A$62</c:f>
              <c:strCache>
                <c:ptCount val="9"/>
                <c:pt idx="0">
                  <c:v>Ag</c:v>
                </c:pt>
                <c:pt idx="1">
                  <c:v>AMS </c:v>
                </c:pt>
                <c:pt idx="2">
                  <c:v>Biol</c:v>
                </c:pt>
                <c:pt idx="3">
                  <c:v>Chem</c:v>
                </c:pt>
                <c:pt idx="4">
                  <c:v>CS</c:v>
                </c:pt>
                <c:pt idx="5">
                  <c:v>Engr</c:v>
                </c:pt>
                <c:pt idx="6">
                  <c:v>Geo</c:v>
                </c:pt>
                <c:pt idx="7">
                  <c:v>Math</c:v>
                </c:pt>
                <c:pt idx="8">
                  <c:v>Phys/Astr</c:v>
                </c:pt>
              </c:strCache>
            </c:strRef>
          </c:cat>
          <c:val>
            <c:numRef>
              <c:f>Sheet1!$C$54:$C$62</c:f>
              <c:numCache>
                <c:formatCode>General</c:formatCode>
                <c:ptCount val="9"/>
                <c:pt idx="0">
                  <c:v>0</c:v>
                </c:pt>
                <c:pt idx="1">
                  <c:v>52</c:v>
                </c:pt>
                <c:pt idx="2">
                  <c:v>39</c:v>
                </c:pt>
                <c:pt idx="3">
                  <c:v>15</c:v>
                </c:pt>
                <c:pt idx="4">
                  <c:v>51</c:v>
                </c:pt>
                <c:pt idx="5">
                  <c:v>215</c:v>
                </c:pt>
                <c:pt idx="6">
                  <c:v>3</c:v>
                </c:pt>
                <c:pt idx="7">
                  <c:v>6</c:v>
                </c:pt>
                <c:pt idx="8">
                  <c:v>0</c:v>
                </c:pt>
              </c:numCache>
            </c:numRef>
          </c:val>
        </c:ser>
        <c:dLbls>
          <c:showLegendKey val="0"/>
          <c:showVal val="0"/>
          <c:showCatName val="0"/>
          <c:showSerName val="0"/>
          <c:showPercent val="0"/>
          <c:showBubbleSize val="0"/>
        </c:dLbls>
        <c:gapWidth val="150"/>
        <c:overlap val="100"/>
        <c:axId val="103163008"/>
        <c:axId val="103164544"/>
      </c:barChart>
      <c:catAx>
        <c:axId val="103163008"/>
        <c:scaling>
          <c:orientation val="minMax"/>
        </c:scaling>
        <c:delete val="0"/>
        <c:axPos val="b"/>
        <c:majorTickMark val="out"/>
        <c:minorTickMark val="none"/>
        <c:tickLblPos val="nextTo"/>
        <c:txPr>
          <a:bodyPr/>
          <a:lstStyle/>
          <a:p>
            <a:pPr>
              <a:defRPr sz="2200" b="1" baseline="0"/>
            </a:pPr>
            <a:endParaRPr lang="en-US"/>
          </a:p>
        </c:txPr>
        <c:crossAx val="103164544"/>
        <c:crosses val="autoZero"/>
        <c:auto val="1"/>
        <c:lblAlgn val="ctr"/>
        <c:lblOffset val="100"/>
        <c:noMultiLvlLbl val="0"/>
      </c:catAx>
      <c:valAx>
        <c:axId val="103164544"/>
        <c:scaling>
          <c:orientation val="minMax"/>
        </c:scaling>
        <c:delete val="0"/>
        <c:axPos val="l"/>
        <c:majorGridlines/>
        <c:numFmt formatCode="General" sourceLinked="1"/>
        <c:majorTickMark val="out"/>
        <c:minorTickMark val="none"/>
        <c:tickLblPos val="nextTo"/>
        <c:txPr>
          <a:bodyPr/>
          <a:lstStyle/>
          <a:p>
            <a:pPr>
              <a:defRPr sz="2200" b="1" baseline="0"/>
            </a:pPr>
            <a:endParaRPr lang="en-US"/>
          </a:p>
        </c:txPr>
        <c:crossAx val="103163008"/>
        <c:crosses val="autoZero"/>
        <c:crossBetween val="between"/>
      </c:valAx>
    </c:plotArea>
    <c:legend>
      <c:legendPos val="r"/>
      <c:layout/>
      <c:overlay val="0"/>
      <c:txPr>
        <a:bodyPr/>
        <a:lstStyle/>
        <a:p>
          <a:pPr>
            <a:defRPr sz="2200" b="1"/>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cat>
            <c:strRef>
              <c:f>Sheet1!$A$25:$A$33</c:f>
              <c:strCache>
                <c:ptCount val="9"/>
                <c:pt idx="0">
                  <c:v>Ag</c:v>
                </c:pt>
                <c:pt idx="1">
                  <c:v>AMS</c:v>
                </c:pt>
                <c:pt idx="2">
                  <c:v>Biol</c:v>
                </c:pt>
                <c:pt idx="3">
                  <c:v>Chem</c:v>
                </c:pt>
                <c:pt idx="4">
                  <c:v>CS</c:v>
                </c:pt>
                <c:pt idx="5">
                  <c:v>Engr</c:v>
                </c:pt>
                <c:pt idx="6">
                  <c:v>Geo</c:v>
                </c:pt>
                <c:pt idx="7">
                  <c:v>Math</c:v>
                </c:pt>
                <c:pt idx="8">
                  <c:v>Phys/Astr</c:v>
                </c:pt>
              </c:strCache>
            </c:strRef>
          </c:cat>
          <c:val>
            <c:numRef>
              <c:f>Sheet1!$B$25:$B$33</c:f>
              <c:numCache>
                <c:formatCode>General</c:formatCode>
                <c:ptCount val="9"/>
                <c:pt idx="0">
                  <c:v>74</c:v>
                </c:pt>
                <c:pt idx="1">
                  <c:v>79</c:v>
                </c:pt>
                <c:pt idx="2">
                  <c:v>139</c:v>
                </c:pt>
                <c:pt idx="3">
                  <c:v>76</c:v>
                </c:pt>
                <c:pt idx="4">
                  <c:v>17</c:v>
                </c:pt>
                <c:pt idx="5">
                  <c:v>70</c:v>
                </c:pt>
                <c:pt idx="6">
                  <c:v>47</c:v>
                </c:pt>
                <c:pt idx="7">
                  <c:v>34</c:v>
                </c:pt>
                <c:pt idx="8">
                  <c:v>12</c:v>
                </c:pt>
              </c:numCache>
            </c:numRef>
          </c:val>
        </c:ser>
        <c:dLbls>
          <c:showLegendKey val="0"/>
          <c:showVal val="0"/>
          <c:showCatName val="0"/>
          <c:showSerName val="0"/>
          <c:showPercent val="0"/>
          <c:showBubbleSize val="0"/>
        </c:dLbls>
        <c:gapWidth val="150"/>
        <c:overlap val="100"/>
        <c:axId val="103191680"/>
        <c:axId val="103193216"/>
      </c:barChart>
      <c:catAx>
        <c:axId val="103191680"/>
        <c:scaling>
          <c:orientation val="minMax"/>
        </c:scaling>
        <c:delete val="0"/>
        <c:axPos val="b"/>
        <c:majorTickMark val="out"/>
        <c:minorTickMark val="none"/>
        <c:tickLblPos val="nextTo"/>
        <c:txPr>
          <a:bodyPr/>
          <a:lstStyle/>
          <a:p>
            <a:pPr>
              <a:defRPr sz="2200" b="1"/>
            </a:pPr>
            <a:endParaRPr lang="en-US"/>
          </a:p>
        </c:txPr>
        <c:crossAx val="103193216"/>
        <c:crosses val="autoZero"/>
        <c:auto val="1"/>
        <c:lblAlgn val="ctr"/>
        <c:lblOffset val="100"/>
        <c:noMultiLvlLbl val="0"/>
      </c:catAx>
      <c:valAx>
        <c:axId val="103193216"/>
        <c:scaling>
          <c:orientation val="minMax"/>
        </c:scaling>
        <c:delete val="0"/>
        <c:axPos val="l"/>
        <c:majorGridlines/>
        <c:numFmt formatCode="General" sourceLinked="1"/>
        <c:majorTickMark val="out"/>
        <c:minorTickMark val="none"/>
        <c:tickLblPos val="nextTo"/>
        <c:txPr>
          <a:bodyPr/>
          <a:lstStyle/>
          <a:p>
            <a:pPr>
              <a:defRPr sz="2200" b="1"/>
            </a:pPr>
            <a:endParaRPr lang="en-US"/>
          </a:p>
        </c:txPr>
        <c:crossAx val="10319168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Sheet1!$B$69</c:f>
              <c:strCache>
                <c:ptCount val="1"/>
                <c:pt idx="0">
                  <c:v>UG</c:v>
                </c:pt>
              </c:strCache>
            </c:strRef>
          </c:tx>
          <c:invertIfNegative val="0"/>
          <c:cat>
            <c:strRef>
              <c:f>Sheet1!$A$70:$A$78</c:f>
              <c:strCache>
                <c:ptCount val="9"/>
                <c:pt idx="0">
                  <c:v>Ag</c:v>
                </c:pt>
                <c:pt idx="1">
                  <c:v>AMS</c:v>
                </c:pt>
                <c:pt idx="2">
                  <c:v>Biol</c:v>
                </c:pt>
                <c:pt idx="3">
                  <c:v>Chem</c:v>
                </c:pt>
                <c:pt idx="4">
                  <c:v>CS</c:v>
                </c:pt>
                <c:pt idx="5">
                  <c:v>Engr</c:v>
                </c:pt>
                <c:pt idx="6">
                  <c:v>Geo</c:v>
                </c:pt>
                <c:pt idx="7">
                  <c:v>Math</c:v>
                </c:pt>
                <c:pt idx="8">
                  <c:v>Phys/Astr</c:v>
                </c:pt>
              </c:strCache>
            </c:strRef>
          </c:cat>
          <c:val>
            <c:numRef>
              <c:f>Sheet1!$B$70:$B$78</c:f>
              <c:numCache>
                <c:formatCode>General</c:formatCode>
                <c:ptCount val="9"/>
                <c:pt idx="0">
                  <c:v>3974</c:v>
                </c:pt>
                <c:pt idx="1">
                  <c:v>2890</c:v>
                </c:pt>
                <c:pt idx="2">
                  <c:v>11191</c:v>
                </c:pt>
                <c:pt idx="3">
                  <c:v>7092</c:v>
                </c:pt>
                <c:pt idx="4">
                  <c:v>1094</c:v>
                </c:pt>
                <c:pt idx="5">
                  <c:v>2580</c:v>
                </c:pt>
                <c:pt idx="6">
                  <c:v>5815</c:v>
                </c:pt>
                <c:pt idx="7">
                  <c:v>11328</c:v>
                </c:pt>
                <c:pt idx="8">
                  <c:v>4004</c:v>
                </c:pt>
              </c:numCache>
            </c:numRef>
          </c:val>
        </c:ser>
        <c:ser>
          <c:idx val="1"/>
          <c:order val="1"/>
          <c:tx>
            <c:strRef>
              <c:f>Sheet1!$C$69</c:f>
              <c:strCache>
                <c:ptCount val="1"/>
                <c:pt idx="0">
                  <c:v>G</c:v>
                </c:pt>
              </c:strCache>
            </c:strRef>
          </c:tx>
          <c:invertIfNegative val="0"/>
          <c:cat>
            <c:strRef>
              <c:f>Sheet1!$A$70:$A$78</c:f>
              <c:strCache>
                <c:ptCount val="9"/>
                <c:pt idx="0">
                  <c:v>Ag</c:v>
                </c:pt>
                <c:pt idx="1">
                  <c:v>AMS</c:v>
                </c:pt>
                <c:pt idx="2">
                  <c:v>Biol</c:v>
                </c:pt>
                <c:pt idx="3">
                  <c:v>Chem</c:v>
                </c:pt>
                <c:pt idx="4">
                  <c:v>CS</c:v>
                </c:pt>
                <c:pt idx="5">
                  <c:v>Engr</c:v>
                </c:pt>
                <c:pt idx="6">
                  <c:v>Geo</c:v>
                </c:pt>
                <c:pt idx="7">
                  <c:v>Math</c:v>
                </c:pt>
                <c:pt idx="8">
                  <c:v>Phys/Astr</c:v>
                </c:pt>
              </c:strCache>
            </c:strRef>
          </c:cat>
          <c:val>
            <c:numRef>
              <c:f>Sheet1!$C$70:$C$78</c:f>
              <c:numCache>
                <c:formatCode>General</c:formatCode>
                <c:ptCount val="9"/>
                <c:pt idx="0">
                  <c:v>167</c:v>
                </c:pt>
                <c:pt idx="1">
                  <c:v>351</c:v>
                </c:pt>
                <c:pt idx="2">
                  <c:v>316</c:v>
                </c:pt>
                <c:pt idx="3">
                  <c:v>338</c:v>
                </c:pt>
                <c:pt idx="4">
                  <c:v>362</c:v>
                </c:pt>
                <c:pt idx="5">
                  <c:v>0</c:v>
                </c:pt>
                <c:pt idx="6">
                  <c:v>216</c:v>
                </c:pt>
                <c:pt idx="7">
                  <c:v>203</c:v>
                </c:pt>
                <c:pt idx="8">
                  <c:v>73</c:v>
                </c:pt>
              </c:numCache>
            </c:numRef>
          </c:val>
        </c:ser>
        <c:dLbls>
          <c:showLegendKey val="0"/>
          <c:showVal val="0"/>
          <c:showCatName val="0"/>
          <c:showSerName val="0"/>
          <c:showPercent val="0"/>
          <c:showBubbleSize val="0"/>
        </c:dLbls>
        <c:gapWidth val="150"/>
        <c:overlap val="100"/>
        <c:axId val="107898368"/>
        <c:axId val="107899904"/>
      </c:barChart>
      <c:catAx>
        <c:axId val="107898368"/>
        <c:scaling>
          <c:orientation val="minMax"/>
        </c:scaling>
        <c:delete val="0"/>
        <c:axPos val="b"/>
        <c:majorTickMark val="out"/>
        <c:minorTickMark val="none"/>
        <c:tickLblPos val="nextTo"/>
        <c:txPr>
          <a:bodyPr/>
          <a:lstStyle/>
          <a:p>
            <a:pPr>
              <a:defRPr sz="2000" b="1"/>
            </a:pPr>
            <a:endParaRPr lang="en-US"/>
          </a:p>
        </c:txPr>
        <c:crossAx val="107899904"/>
        <c:crosses val="autoZero"/>
        <c:auto val="1"/>
        <c:lblAlgn val="ctr"/>
        <c:lblOffset val="100"/>
        <c:noMultiLvlLbl val="0"/>
      </c:catAx>
      <c:valAx>
        <c:axId val="107899904"/>
        <c:scaling>
          <c:orientation val="minMax"/>
        </c:scaling>
        <c:delete val="0"/>
        <c:axPos val="l"/>
        <c:majorGridlines/>
        <c:numFmt formatCode="General" sourceLinked="1"/>
        <c:majorTickMark val="out"/>
        <c:minorTickMark val="none"/>
        <c:tickLblPos val="nextTo"/>
        <c:txPr>
          <a:bodyPr/>
          <a:lstStyle/>
          <a:p>
            <a:pPr>
              <a:defRPr sz="2000" b="1"/>
            </a:pPr>
            <a:endParaRPr lang="en-US"/>
          </a:p>
        </c:txPr>
        <c:crossAx val="107898368"/>
        <c:crosses val="autoZero"/>
        <c:crossBetween val="between"/>
      </c:valAx>
    </c:plotArea>
    <c:legend>
      <c:legendPos val="r"/>
      <c:layout/>
      <c:overlay val="0"/>
      <c:txPr>
        <a:bodyPr/>
        <a:lstStyle/>
        <a:p>
          <a:pPr>
            <a:defRPr sz="2000" b="1"/>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Sheet1!$B$14</c:f>
              <c:strCache>
                <c:ptCount val="1"/>
                <c:pt idx="0">
                  <c:v>SCHP/FT Fac</c:v>
                </c:pt>
              </c:strCache>
            </c:strRef>
          </c:tx>
          <c:invertIfNegative val="0"/>
          <c:cat>
            <c:strRef>
              <c:f>Sheet1!$A$15:$A$23</c:f>
              <c:strCache>
                <c:ptCount val="9"/>
                <c:pt idx="0">
                  <c:v>Ag</c:v>
                </c:pt>
                <c:pt idx="1">
                  <c:v>AMS</c:v>
                </c:pt>
                <c:pt idx="2">
                  <c:v>Biol</c:v>
                </c:pt>
                <c:pt idx="3">
                  <c:v>Chem</c:v>
                </c:pt>
                <c:pt idx="4">
                  <c:v>CS</c:v>
                </c:pt>
                <c:pt idx="5">
                  <c:v>Engr</c:v>
                </c:pt>
                <c:pt idx="6">
                  <c:v>Geo</c:v>
                </c:pt>
                <c:pt idx="7">
                  <c:v>Math</c:v>
                </c:pt>
                <c:pt idx="8">
                  <c:v>Phys/Astr</c:v>
                </c:pt>
              </c:strCache>
            </c:strRef>
          </c:cat>
          <c:val>
            <c:numRef>
              <c:f>Sheet1!$B$15:$B$23</c:f>
              <c:numCache>
                <c:formatCode>General</c:formatCode>
                <c:ptCount val="9"/>
                <c:pt idx="0">
                  <c:v>230</c:v>
                </c:pt>
                <c:pt idx="1">
                  <c:v>270</c:v>
                </c:pt>
                <c:pt idx="2">
                  <c:v>384</c:v>
                </c:pt>
                <c:pt idx="3">
                  <c:v>354</c:v>
                </c:pt>
                <c:pt idx="4">
                  <c:v>146</c:v>
                </c:pt>
                <c:pt idx="5">
                  <c:v>198</c:v>
                </c:pt>
                <c:pt idx="6">
                  <c:v>232</c:v>
                </c:pt>
                <c:pt idx="7">
                  <c:v>329</c:v>
                </c:pt>
                <c:pt idx="8">
                  <c:v>255</c:v>
                </c:pt>
              </c:numCache>
            </c:numRef>
          </c:val>
        </c:ser>
        <c:dLbls>
          <c:showLegendKey val="0"/>
          <c:showVal val="0"/>
          <c:showCatName val="0"/>
          <c:showSerName val="0"/>
          <c:showPercent val="0"/>
          <c:showBubbleSize val="0"/>
        </c:dLbls>
        <c:gapWidth val="150"/>
        <c:axId val="107951616"/>
        <c:axId val="107953152"/>
      </c:barChart>
      <c:catAx>
        <c:axId val="107951616"/>
        <c:scaling>
          <c:orientation val="minMax"/>
        </c:scaling>
        <c:delete val="0"/>
        <c:axPos val="b"/>
        <c:majorTickMark val="out"/>
        <c:minorTickMark val="none"/>
        <c:tickLblPos val="nextTo"/>
        <c:crossAx val="107953152"/>
        <c:crosses val="autoZero"/>
        <c:auto val="1"/>
        <c:lblAlgn val="ctr"/>
        <c:lblOffset val="100"/>
        <c:noMultiLvlLbl val="0"/>
      </c:catAx>
      <c:valAx>
        <c:axId val="107953152"/>
        <c:scaling>
          <c:orientation val="minMax"/>
        </c:scaling>
        <c:delete val="0"/>
        <c:axPos val="l"/>
        <c:majorGridlines/>
        <c:numFmt formatCode="General" sourceLinked="1"/>
        <c:majorTickMark val="out"/>
        <c:minorTickMark val="none"/>
        <c:tickLblPos val="nextTo"/>
        <c:crossAx val="107951616"/>
        <c:crosses val="autoZero"/>
        <c:crossBetween val="between"/>
      </c:valAx>
    </c:plotArea>
    <c:plotVisOnly val="1"/>
    <c:dispBlanksAs val="gap"/>
    <c:showDLblsOverMax val="0"/>
  </c:chart>
  <c:txPr>
    <a:bodyPr/>
    <a:lstStyle/>
    <a:p>
      <a:pPr>
        <a:defRPr sz="2200" baseline="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370942556231104E-2"/>
          <c:y val="5.1610640016151829E-2"/>
          <c:w val="0.83642330309977075"/>
          <c:h val="0.8841212396527357"/>
        </c:manualLayout>
      </c:layout>
      <c:barChart>
        <c:barDir val="col"/>
        <c:grouping val="stacked"/>
        <c:varyColors val="0"/>
        <c:ser>
          <c:idx val="0"/>
          <c:order val="0"/>
          <c:tx>
            <c:strRef>
              <c:f>Sheet1!$B$58</c:f>
              <c:strCache>
                <c:ptCount val="1"/>
                <c:pt idx="0">
                  <c:v>LD</c:v>
                </c:pt>
              </c:strCache>
            </c:strRef>
          </c:tx>
          <c:invertIfNegative val="0"/>
          <c:cat>
            <c:strRef>
              <c:f>Sheet1!$A$59:$A$67</c:f>
              <c:strCache>
                <c:ptCount val="9"/>
                <c:pt idx="0">
                  <c:v>Ag</c:v>
                </c:pt>
                <c:pt idx="1">
                  <c:v>AMS</c:v>
                </c:pt>
                <c:pt idx="2">
                  <c:v>Biol</c:v>
                </c:pt>
                <c:pt idx="3">
                  <c:v>Chem</c:v>
                </c:pt>
                <c:pt idx="4">
                  <c:v>CS</c:v>
                </c:pt>
                <c:pt idx="5">
                  <c:v>Engr</c:v>
                </c:pt>
                <c:pt idx="6">
                  <c:v>Geo</c:v>
                </c:pt>
                <c:pt idx="7">
                  <c:v>Math</c:v>
                </c:pt>
                <c:pt idx="8">
                  <c:v>Phys/Astr</c:v>
                </c:pt>
              </c:strCache>
            </c:strRef>
          </c:cat>
          <c:val>
            <c:numRef>
              <c:f>Sheet1!$B$59:$B$67</c:f>
              <c:numCache>
                <c:formatCode>General</c:formatCode>
                <c:ptCount val="9"/>
                <c:pt idx="0">
                  <c:v>0</c:v>
                </c:pt>
                <c:pt idx="1">
                  <c:v>0</c:v>
                </c:pt>
                <c:pt idx="2">
                  <c:v>261</c:v>
                </c:pt>
                <c:pt idx="3">
                  <c:v>266</c:v>
                </c:pt>
                <c:pt idx="4">
                  <c:v>224</c:v>
                </c:pt>
                <c:pt idx="5">
                  <c:v>0</c:v>
                </c:pt>
                <c:pt idx="6">
                  <c:v>219</c:v>
                </c:pt>
                <c:pt idx="7">
                  <c:v>355</c:v>
                </c:pt>
                <c:pt idx="8">
                  <c:v>32</c:v>
                </c:pt>
              </c:numCache>
            </c:numRef>
          </c:val>
        </c:ser>
        <c:ser>
          <c:idx val="1"/>
          <c:order val="1"/>
          <c:tx>
            <c:strRef>
              <c:f>Sheet1!$C$58</c:f>
              <c:strCache>
                <c:ptCount val="1"/>
                <c:pt idx="0">
                  <c:v>UD</c:v>
                </c:pt>
              </c:strCache>
            </c:strRef>
          </c:tx>
          <c:invertIfNegative val="0"/>
          <c:cat>
            <c:strRef>
              <c:f>Sheet1!$A$59:$A$67</c:f>
              <c:strCache>
                <c:ptCount val="9"/>
                <c:pt idx="0">
                  <c:v>Ag</c:v>
                </c:pt>
                <c:pt idx="1">
                  <c:v>AMS</c:v>
                </c:pt>
                <c:pt idx="2">
                  <c:v>Biol</c:v>
                </c:pt>
                <c:pt idx="3">
                  <c:v>Chem</c:v>
                </c:pt>
                <c:pt idx="4">
                  <c:v>CS</c:v>
                </c:pt>
                <c:pt idx="5">
                  <c:v>Engr</c:v>
                </c:pt>
                <c:pt idx="6">
                  <c:v>Geo</c:v>
                </c:pt>
                <c:pt idx="7">
                  <c:v>Math</c:v>
                </c:pt>
                <c:pt idx="8">
                  <c:v>Phys/Astr</c:v>
                </c:pt>
              </c:strCache>
            </c:strRef>
          </c:cat>
          <c:val>
            <c:numRef>
              <c:f>Sheet1!$C$59:$C$67</c:f>
              <c:numCache>
                <c:formatCode>General</c:formatCode>
                <c:ptCount val="9"/>
                <c:pt idx="0">
                  <c:v>24</c:v>
                </c:pt>
                <c:pt idx="1">
                  <c:v>0</c:v>
                </c:pt>
                <c:pt idx="2">
                  <c:v>263</c:v>
                </c:pt>
                <c:pt idx="3">
                  <c:v>195</c:v>
                </c:pt>
                <c:pt idx="4">
                  <c:v>0</c:v>
                </c:pt>
                <c:pt idx="6">
                  <c:v>0</c:v>
                </c:pt>
                <c:pt idx="7">
                  <c:v>24</c:v>
                </c:pt>
                <c:pt idx="8">
                  <c:v>0</c:v>
                </c:pt>
              </c:numCache>
            </c:numRef>
          </c:val>
        </c:ser>
        <c:dLbls>
          <c:showLegendKey val="0"/>
          <c:showVal val="0"/>
          <c:showCatName val="0"/>
          <c:showSerName val="0"/>
          <c:showPercent val="0"/>
          <c:showBubbleSize val="0"/>
        </c:dLbls>
        <c:gapWidth val="150"/>
        <c:overlap val="100"/>
        <c:axId val="108001152"/>
        <c:axId val="108002688"/>
      </c:barChart>
      <c:catAx>
        <c:axId val="108001152"/>
        <c:scaling>
          <c:orientation val="minMax"/>
        </c:scaling>
        <c:delete val="0"/>
        <c:axPos val="b"/>
        <c:majorTickMark val="out"/>
        <c:minorTickMark val="none"/>
        <c:tickLblPos val="nextTo"/>
        <c:txPr>
          <a:bodyPr/>
          <a:lstStyle/>
          <a:p>
            <a:pPr>
              <a:defRPr sz="2000" b="1"/>
            </a:pPr>
            <a:endParaRPr lang="en-US"/>
          </a:p>
        </c:txPr>
        <c:crossAx val="108002688"/>
        <c:crosses val="autoZero"/>
        <c:auto val="1"/>
        <c:lblAlgn val="ctr"/>
        <c:lblOffset val="100"/>
        <c:noMultiLvlLbl val="0"/>
      </c:catAx>
      <c:valAx>
        <c:axId val="108002688"/>
        <c:scaling>
          <c:orientation val="minMax"/>
        </c:scaling>
        <c:delete val="0"/>
        <c:axPos val="l"/>
        <c:majorGridlines/>
        <c:numFmt formatCode="General" sourceLinked="1"/>
        <c:majorTickMark val="out"/>
        <c:minorTickMark val="none"/>
        <c:tickLblPos val="nextTo"/>
        <c:txPr>
          <a:bodyPr/>
          <a:lstStyle/>
          <a:p>
            <a:pPr>
              <a:defRPr sz="2000" b="1"/>
            </a:pPr>
            <a:endParaRPr lang="en-US"/>
          </a:p>
        </c:txPr>
        <c:crossAx val="108001152"/>
        <c:crosses val="autoZero"/>
        <c:crossBetween val="between"/>
      </c:valAx>
    </c:plotArea>
    <c:legend>
      <c:legendPos val="r"/>
      <c:layout/>
      <c:overlay val="0"/>
      <c:txPr>
        <a:bodyPr/>
        <a:lstStyle/>
        <a:p>
          <a:pPr>
            <a:defRPr sz="2000" b="1"/>
          </a:pPr>
          <a:endParaRPr lang="en-US"/>
        </a:p>
      </c:txPr>
    </c:legend>
    <c:plotVisOnly val="1"/>
    <c:dispBlanksAs val="gap"/>
    <c:showDLblsOverMax val="0"/>
  </c:chart>
  <c:externalData r:id="rId1">
    <c:autoUpdate val="0"/>
  </c:externalData>
</c:chartSpace>
</file>

<file path=ppt/drawings/_rels/drawing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rawings/_rels/drawing4.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0.22785</cdr:x>
      <cdr:y>0.35417</cdr:y>
    </cdr:from>
    <cdr:to>
      <cdr:x>0.41902</cdr:x>
      <cdr:y>0.67647</cdr:y>
    </cdr:to>
    <cdr:cxnSp macro="">
      <cdr:nvCxnSpPr>
        <cdr:cNvPr id="5" name="Straight Connector 4"/>
        <cdr:cNvCxnSpPr/>
      </cdr:nvCxnSpPr>
      <cdr:spPr>
        <a:xfrm xmlns:a="http://schemas.openxmlformats.org/drawingml/2006/main" flipH="1">
          <a:off x="1371600" y="1295400"/>
          <a:ext cx="1150805" cy="1178844"/>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0.35238</cdr:x>
      <cdr:y>0.10606</cdr:y>
    </cdr:from>
    <cdr:to>
      <cdr:x>0.65031</cdr:x>
      <cdr:y>0.22122</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819400" y="533400"/>
          <a:ext cx="2383743" cy="579170"/>
        </a:xfrm>
        <a:prstGeom xmlns:a="http://schemas.openxmlformats.org/drawingml/2006/main" prst="rect">
          <a:avLst/>
        </a:prstGeom>
      </cdr:spPr>
    </cdr:pic>
  </cdr:relSizeAnchor>
  <cdr:relSizeAnchor xmlns:cdr="http://schemas.openxmlformats.org/drawingml/2006/chartDrawing">
    <cdr:from>
      <cdr:x>0.48571</cdr:x>
      <cdr:y>0.34848</cdr:y>
    </cdr:from>
    <cdr:to>
      <cdr:x>0.73259</cdr:x>
      <cdr:y>0.46365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3886200" y="1752600"/>
          <a:ext cx="1975275" cy="579170"/>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cdr:x>
      <cdr:y>0.11462</cdr:y>
    </cdr:from>
    <cdr:to>
      <cdr:x>0.38083</cdr:x>
      <cdr:y>0.25196</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483394"/>
          <a:ext cx="2989006" cy="579170"/>
        </a:xfrm>
        <a:prstGeom xmlns:a="http://schemas.openxmlformats.org/drawingml/2006/main" prst="rect">
          <a:avLst/>
        </a:prstGeom>
      </cdr:spPr>
    </cdr:pic>
  </cdr:relSizeAnchor>
  <cdr:relSizeAnchor xmlns:cdr="http://schemas.openxmlformats.org/drawingml/2006/chartDrawing">
    <cdr:from>
      <cdr:x>0.21</cdr:x>
      <cdr:y>0.00621</cdr:y>
    </cdr:from>
    <cdr:to>
      <cdr:x>0.46362</cdr:x>
      <cdr:y>0.14355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1600200" y="26194"/>
          <a:ext cx="1932599" cy="579170"/>
        </a:xfrm>
        <a:prstGeom xmlns:a="http://schemas.openxmlformats.org/drawingml/2006/main" prst="rect">
          <a:avLst/>
        </a:prstGeom>
      </cdr:spPr>
    </cdr:pic>
  </cdr:relSizeAnchor>
  <cdr:relSizeAnchor xmlns:cdr="http://schemas.openxmlformats.org/drawingml/2006/chartDrawing">
    <cdr:from>
      <cdr:x>0.01105</cdr:x>
      <cdr:y>0.3587</cdr:y>
    </cdr:from>
    <cdr:to>
      <cdr:x>0.30078</cdr:x>
      <cdr:y>0.49603</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3"/>
        <a:stretch xmlns:a="http://schemas.openxmlformats.org/drawingml/2006/main">
          <a:fillRect/>
        </a:stretch>
      </cdr:blipFill>
      <cdr:spPr>
        <a:xfrm xmlns:a="http://schemas.openxmlformats.org/drawingml/2006/main">
          <a:off x="86705" y="1512702"/>
          <a:ext cx="2273975" cy="579147"/>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0.63208</cdr:x>
      <cdr:y>0.78333</cdr:y>
    </cdr:from>
    <cdr:to>
      <cdr:x>0.98862</cdr:x>
      <cdr:y>0.91061</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105400" y="3581400"/>
          <a:ext cx="2879845" cy="581925"/>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46851A-997D-46C5-A276-B28E408E1BE5}" type="datetimeFigureOut">
              <a:rPr lang="en-US" smtClean="0"/>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2B02A5-4E6B-49EE-B836-4543E30C138E}" type="slidenum">
              <a:rPr lang="en-US" smtClean="0"/>
              <a:t>‹#›</a:t>
            </a:fld>
            <a:endParaRPr lang="en-US"/>
          </a:p>
        </p:txBody>
      </p:sp>
    </p:spTree>
    <p:extLst>
      <p:ext uri="{BB962C8B-B14F-4D97-AF65-F5344CB8AC3E}">
        <p14:creationId xmlns:p14="http://schemas.microsoft.com/office/powerpoint/2010/main" val="270132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457200" algn="l" defTabSz="914400" rtl="0" eaLnBrk="1" fontAlgn="auto" latinLnBrk="0" hangingPunct="1">
              <a:lnSpc>
                <a:spcPct val="100000"/>
              </a:lnSpc>
              <a:spcBef>
                <a:spcPts val="0"/>
              </a:spcBef>
              <a:spcAft>
                <a:spcPts val="0"/>
              </a:spcAft>
              <a:buClrTx/>
              <a:buSzTx/>
              <a:buFontTx/>
              <a:buAutoNum type="arabicPeriod"/>
              <a:tabLst/>
              <a:defRPr/>
            </a:pPr>
            <a:r>
              <a:rPr lang="en-US" sz="2000" dirty="0" smtClean="0"/>
              <a:t>Show Snapshot</a:t>
            </a:r>
            <a:r>
              <a:rPr lang="en-US" sz="2000" baseline="0" dirty="0" smtClean="0"/>
              <a:t> of OC using the most current data available to us.  </a:t>
            </a:r>
          </a:p>
          <a:p>
            <a:pPr marL="457200" marR="0" indent="-457200" algn="l" defTabSz="914400" rtl="0" eaLnBrk="1" fontAlgn="auto" latinLnBrk="0" hangingPunct="1">
              <a:lnSpc>
                <a:spcPct val="100000"/>
              </a:lnSpc>
              <a:spcBef>
                <a:spcPts val="0"/>
              </a:spcBef>
              <a:spcAft>
                <a:spcPts val="0"/>
              </a:spcAft>
              <a:buClrTx/>
              <a:buSzTx/>
              <a:buFontTx/>
              <a:buAutoNum type="arabicPeriod"/>
              <a:tabLst/>
              <a:defRPr/>
            </a:pPr>
            <a:r>
              <a:rPr lang="en-US" sz="2000" dirty="0" smtClean="0"/>
              <a:t>Data</a:t>
            </a:r>
            <a:r>
              <a:rPr lang="en-US" sz="2000" baseline="0" dirty="0" smtClean="0"/>
              <a:t> are from 2013 </a:t>
            </a:r>
            <a:r>
              <a:rPr lang="en-US" sz="2000" baseline="0" dirty="0" err="1" smtClean="0"/>
              <a:t>FactBook</a:t>
            </a:r>
            <a:r>
              <a:rPr lang="en-US" sz="2000" baseline="0" dirty="0" smtClean="0"/>
              <a:t> (G/UG students, faculty, student credit hours, and demographics),  budgetary info about GAs and tuition, research related info, Budget information, and information about Foundation accts</a:t>
            </a:r>
            <a:r>
              <a:rPr lang="en-US" sz="2000" baseline="0" dirty="0" smtClean="0"/>
              <a:t>.</a:t>
            </a:r>
            <a:endParaRPr lang="en-US" sz="2000" baseline="0" dirty="0" smtClean="0"/>
          </a:p>
          <a:p>
            <a:pPr marL="457200" marR="0" indent="-457200" algn="l" defTabSz="914400" rtl="0" eaLnBrk="1" fontAlgn="auto" latinLnBrk="0" hangingPunct="1">
              <a:lnSpc>
                <a:spcPct val="100000"/>
              </a:lnSpc>
              <a:spcBef>
                <a:spcPts val="0"/>
              </a:spcBef>
              <a:spcAft>
                <a:spcPts val="0"/>
              </a:spcAft>
              <a:buClrTx/>
              <a:buSzTx/>
              <a:buFontTx/>
              <a:buAutoNum type="arabicPeriod"/>
              <a:tabLst/>
              <a:defRPr/>
            </a:pPr>
            <a:r>
              <a:rPr lang="en-US" sz="2000" baseline="0" dirty="0" smtClean="0"/>
              <a:t>look </a:t>
            </a:r>
            <a:r>
              <a:rPr lang="en-US" sz="2000" baseline="0" dirty="0" smtClean="0"/>
              <a:t>at these data with a big picture view and use this to stimulate </a:t>
            </a:r>
            <a:r>
              <a:rPr lang="en-US" sz="2000" baseline="0" dirty="0" smtClean="0"/>
              <a:t>discussion.</a:t>
            </a:r>
            <a:endParaRPr lang="en-US" sz="2000" baseline="0" dirty="0" smtClean="0"/>
          </a:p>
          <a:p>
            <a:pPr marL="457200" marR="0" indent="-457200" algn="l" defTabSz="914400" rtl="0" eaLnBrk="1" fontAlgn="auto" latinLnBrk="0" hangingPunct="1">
              <a:lnSpc>
                <a:spcPct val="100000"/>
              </a:lnSpc>
              <a:spcBef>
                <a:spcPts val="0"/>
              </a:spcBef>
              <a:spcAft>
                <a:spcPts val="0"/>
              </a:spcAft>
              <a:buClrTx/>
              <a:buSzTx/>
              <a:buFontTx/>
              <a:buAutoNum type="arabicPeriod"/>
              <a:tabLst/>
              <a:defRPr/>
            </a:pPr>
            <a:r>
              <a:rPr lang="en-US" sz="2000" baseline="0" dirty="0" smtClean="0"/>
              <a:t>have </a:t>
            </a:r>
            <a:r>
              <a:rPr lang="en-US" sz="2000" baseline="0" dirty="0" smtClean="0"/>
              <a:t>the same goal of providing the best educational </a:t>
            </a:r>
            <a:r>
              <a:rPr lang="en-US" sz="2000" baseline="0" dirty="0" smtClean="0"/>
              <a:t>experience.  </a:t>
            </a:r>
            <a:r>
              <a:rPr lang="en-US" sz="2000" baseline="0" dirty="0" smtClean="0"/>
              <a:t>How we approach that is different in different departments. </a:t>
            </a:r>
            <a:r>
              <a:rPr lang="en-US" sz="2000" baseline="0" dirty="0" smtClean="0"/>
              <a:t>we </a:t>
            </a:r>
            <a:r>
              <a:rPr lang="en-US" sz="2000" baseline="0" dirty="0" smtClean="0"/>
              <a:t>have to take a look at ourselves occasionally. </a:t>
            </a:r>
            <a:r>
              <a:rPr lang="en-US" sz="2000" baseline="0" dirty="0" smtClean="0"/>
              <a:t>help </a:t>
            </a:r>
            <a:r>
              <a:rPr lang="en-US" sz="2000" baseline="0" dirty="0" smtClean="0"/>
              <a:t>you get a benchmark for how your department is doing compared to others in the college by various measures.</a:t>
            </a:r>
          </a:p>
          <a:p>
            <a:pPr marL="457200" marR="0" indent="-457200" algn="l" defTabSz="914400" rtl="0" eaLnBrk="1" fontAlgn="auto" latinLnBrk="0" hangingPunct="1">
              <a:lnSpc>
                <a:spcPct val="100000"/>
              </a:lnSpc>
              <a:spcBef>
                <a:spcPts val="0"/>
              </a:spcBef>
              <a:spcAft>
                <a:spcPts val="0"/>
              </a:spcAft>
              <a:buClrTx/>
              <a:buSzTx/>
              <a:buFontTx/>
              <a:buAutoNum type="arabicPeriod"/>
              <a:tabLst/>
              <a:defRPr/>
            </a:pPr>
            <a:endParaRPr lang="en-US" sz="2000" baseline="0" dirty="0" smtClean="0"/>
          </a:p>
          <a:p>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2</a:t>
            </a:fld>
            <a:endParaRPr lang="en-US"/>
          </a:p>
        </p:txBody>
      </p:sp>
    </p:spTree>
    <p:extLst>
      <p:ext uri="{BB962C8B-B14F-4D97-AF65-F5344CB8AC3E}">
        <p14:creationId xmlns:p14="http://schemas.microsoft.com/office/powerpoint/2010/main" val="917792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 </a:t>
            </a:r>
            <a:r>
              <a:rPr lang="en-US" dirty="0" smtClean="0"/>
              <a:t>of honors theses produced and tabulated by</a:t>
            </a:r>
            <a:r>
              <a:rPr lang="en-US" baseline="0" dirty="0" smtClean="0"/>
              <a:t> the faculty mentor’s department.  </a:t>
            </a:r>
          </a:p>
          <a:p>
            <a:endParaRPr lang="en-US" baseline="0" dirty="0" smtClean="0"/>
          </a:p>
          <a:p>
            <a:r>
              <a:rPr lang="en-US" baseline="0" dirty="0" smtClean="0"/>
              <a:t>obtained </a:t>
            </a:r>
            <a:r>
              <a:rPr lang="en-US" baseline="0" dirty="0" smtClean="0"/>
              <a:t>from </a:t>
            </a:r>
            <a:r>
              <a:rPr lang="en-US" baseline="0" dirty="0" err="1" smtClean="0"/>
              <a:t>TopScholar</a:t>
            </a:r>
            <a:r>
              <a:rPr lang="en-US" baseline="0" dirty="0" smtClean="0"/>
              <a:t> on the Library website.</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11</a:t>
            </a:fld>
            <a:endParaRPr lang="en-US"/>
          </a:p>
        </p:txBody>
      </p:sp>
    </p:spTree>
    <p:extLst>
      <p:ext uri="{BB962C8B-B14F-4D97-AF65-F5344CB8AC3E}">
        <p14:creationId xmlns:p14="http://schemas.microsoft.com/office/powerpoint/2010/main" val="3522644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1. 265</a:t>
            </a:r>
            <a:r>
              <a:rPr lang="en-US" baseline="0" dirty="0" smtClean="0"/>
              <a:t> GS enrolled in courses in OC in Fall 2013.  98 received some type of financial support.</a:t>
            </a:r>
          </a:p>
          <a:p>
            <a:endParaRPr lang="en-US" dirty="0" smtClean="0"/>
          </a:p>
          <a:p>
            <a:r>
              <a:rPr lang="en-US" dirty="0" smtClean="0"/>
              <a:t>2. Funds for stipends,</a:t>
            </a:r>
            <a:r>
              <a:rPr lang="en-US" baseline="0" dirty="0" smtClean="0"/>
              <a:t> </a:t>
            </a:r>
            <a:r>
              <a:rPr lang="en-US" dirty="0" smtClean="0"/>
              <a:t>assistantships, and tuition come from recurring budgeted dollars in OCSE,</a:t>
            </a:r>
            <a:r>
              <a:rPr lang="en-US" baseline="0" dirty="0" smtClean="0"/>
              <a:t> Grad School, Academic Affairs, grants, and ARTP or POD accounts</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12</a:t>
            </a:fld>
            <a:endParaRPr lang="en-US"/>
          </a:p>
        </p:txBody>
      </p:sp>
    </p:spTree>
    <p:extLst>
      <p:ext uri="{BB962C8B-B14F-4D97-AF65-F5344CB8AC3E}">
        <p14:creationId xmlns:p14="http://schemas.microsoft.com/office/powerpoint/2010/main" val="745707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Overall %international is 34%</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13</a:t>
            </a:fld>
            <a:endParaRPr lang="en-US"/>
          </a:p>
        </p:txBody>
      </p:sp>
    </p:spTree>
    <p:extLst>
      <p:ext uri="{BB962C8B-B14F-4D97-AF65-F5344CB8AC3E}">
        <p14:creationId xmlns:p14="http://schemas.microsoft.com/office/powerpoint/2010/main" val="4204027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Overall %female is 44%</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14</a:t>
            </a:fld>
            <a:endParaRPr lang="en-US"/>
          </a:p>
        </p:txBody>
      </p:sp>
    </p:spTree>
    <p:extLst>
      <p:ext uri="{BB962C8B-B14F-4D97-AF65-F5344CB8AC3E}">
        <p14:creationId xmlns:p14="http://schemas.microsoft.com/office/powerpoint/2010/main" val="2618491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Shows number</a:t>
            </a:r>
            <a:r>
              <a:rPr lang="en-US" baseline="0" dirty="0" smtClean="0"/>
              <a:t> of </a:t>
            </a:r>
            <a:r>
              <a:rPr lang="en-US" dirty="0" smtClean="0"/>
              <a:t>GS per department along side of the number that have assistantships. </a:t>
            </a:r>
            <a:r>
              <a:rPr lang="en-US" baseline="0" dirty="0" smtClean="0"/>
              <a:t>some </a:t>
            </a:r>
            <a:r>
              <a:rPr lang="en-US" baseline="0" dirty="0" smtClean="0"/>
              <a:t>departments prefer to have more students with smaller Graduate assistantships and some prefer fewer students with larger assistantships.</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15</a:t>
            </a:fld>
            <a:endParaRPr lang="en-US"/>
          </a:p>
        </p:txBody>
      </p:sp>
    </p:spTree>
    <p:extLst>
      <p:ext uri="{BB962C8B-B14F-4D97-AF65-F5344CB8AC3E}">
        <p14:creationId xmlns:p14="http://schemas.microsoft.com/office/powerpoint/2010/main" val="2406447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Graduate</a:t>
            </a:r>
            <a:r>
              <a:rPr lang="en-US" baseline="0" dirty="0" smtClean="0"/>
              <a:t> programs in Ogden vary significantly from </a:t>
            </a:r>
            <a:r>
              <a:rPr lang="en-US" baseline="0" dirty="0" err="1" smtClean="0"/>
              <a:t>dept</a:t>
            </a:r>
            <a:r>
              <a:rPr lang="en-US" baseline="0" dirty="0" smtClean="0"/>
              <a:t> to dept.  Some </a:t>
            </a:r>
            <a:r>
              <a:rPr lang="en-US" baseline="0" dirty="0" err="1" smtClean="0"/>
              <a:t>depts</a:t>
            </a:r>
            <a:r>
              <a:rPr lang="en-US" baseline="0" dirty="0" smtClean="0"/>
              <a:t> have only a thesis option.  Some have both thesis and non-thesis.  There seems to be a shift toward thesis only grad programs in some </a:t>
            </a:r>
            <a:r>
              <a:rPr lang="en-US" baseline="0" dirty="0" err="1" smtClean="0"/>
              <a:t>depts</a:t>
            </a:r>
            <a:r>
              <a:rPr lang="en-US" baseline="0" dirty="0" smtClean="0"/>
              <a:t> over the past few years showing an increase from 2011 until now of 33% in number of masters theses overall.</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16</a:t>
            </a:fld>
            <a:endParaRPr lang="en-US"/>
          </a:p>
        </p:txBody>
      </p:sp>
    </p:spTree>
    <p:extLst>
      <p:ext uri="{BB962C8B-B14F-4D97-AF65-F5344CB8AC3E}">
        <p14:creationId xmlns:p14="http://schemas.microsoft.com/office/powerpoint/2010/main" val="3457672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182 faculty according to the most recent </a:t>
            </a:r>
            <a:r>
              <a:rPr lang="en-US" dirty="0" err="1" smtClean="0"/>
              <a:t>factbook</a:t>
            </a:r>
            <a:r>
              <a:rPr lang="en-US" dirty="0" smtClean="0"/>
              <a:t>. Does</a:t>
            </a:r>
            <a:r>
              <a:rPr lang="en-US" baseline="0" dirty="0" smtClean="0"/>
              <a:t> not include </a:t>
            </a:r>
            <a:r>
              <a:rPr lang="en-US" baseline="0" dirty="0" err="1" smtClean="0"/>
              <a:t>Psyc</a:t>
            </a:r>
            <a:r>
              <a:rPr lang="en-US" baseline="0" dirty="0" smtClean="0"/>
              <a:t> </a:t>
            </a:r>
            <a:r>
              <a:rPr lang="en-US" baseline="0" dirty="0" err="1" smtClean="0"/>
              <a:t>Sci</a:t>
            </a:r>
            <a:r>
              <a:rPr lang="en-US" baseline="0" dirty="0" smtClean="0"/>
              <a:t> which adds 20 faculty and is about 50% women.  </a:t>
            </a:r>
            <a:r>
              <a:rPr lang="en-US" dirty="0" smtClean="0"/>
              <a:t>68% </a:t>
            </a:r>
            <a:r>
              <a:rPr lang="en-US" baseline="0" dirty="0" smtClean="0"/>
              <a:t>of the instructors in Ogden are women, a statistic that is commonly found at many colleges and universities. </a:t>
            </a:r>
          </a:p>
          <a:p>
            <a:endParaRPr lang="en-US" baseline="0" dirty="0" smtClean="0"/>
          </a:p>
          <a:p>
            <a:r>
              <a:rPr lang="en-US" baseline="0" dirty="0" smtClean="0"/>
              <a:t>Using the data from the most recent </a:t>
            </a:r>
            <a:r>
              <a:rPr lang="en-US" baseline="0" dirty="0" err="1" smtClean="0"/>
              <a:t>Factbook</a:t>
            </a:r>
            <a:r>
              <a:rPr lang="en-US" baseline="0" dirty="0" smtClean="0"/>
              <a:t>, only 14% of tenured faculty (Associate Professors and Professors) are female.  </a:t>
            </a:r>
          </a:p>
          <a:p>
            <a:endParaRPr lang="en-US" baseline="0" dirty="0" smtClean="0"/>
          </a:p>
          <a:p>
            <a:r>
              <a:rPr lang="en-US" baseline="0" dirty="0" smtClean="0"/>
              <a:t>watching </a:t>
            </a:r>
            <a:r>
              <a:rPr lang="en-US" baseline="0" dirty="0" smtClean="0"/>
              <a:t>that number very closely and believe that it has gone up a little since we added </a:t>
            </a:r>
            <a:r>
              <a:rPr lang="en-US" baseline="0" dirty="0" err="1" smtClean="0"/>
              <a:t>Psyc</a:t>
            </a:r>
            <a:r>
              <a:rPr lang="en-US" baseline="0" dirty="0" smtClean="0"/>
              <a:t> </a:t>
            </a:r>
            <a:r>
              <a:rPr lang="en-US" baseline="0" dirty="0" err="1" smtClean="0"/>
              <a:t>Sci</a:t>
            </a:r>
            <a:r>
              <a:rPr lang="en-US" baseline="0" dirty="0" smtClean="0"/>
              <a:t> and since we had 4/13 (31%) of the positive tenure decisions over the past two years were to women.</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17</a:t>
            </a:fld>
            <a:endParaRPr lang="en-US"/>
          </a:p>
        </p:txBody>
      </p:sp>
    </p:spTree>
    <p:extLst>
      <p:ext uri="{BB962C8B-B14F-4D97-AF65-F5344CB8AC3E}">
        <p14:creationId xmlns:p14="http://schemas.microsoft.com/office/powerpoint/2010/main" val="1341478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Asian,</a:t>
            </a:r>
            <a:r>
              <a:rPr lang="en-US" baseline="0" dirty="0" smtClean="0"/>
              <a:t> Hispanic, Native American, Pacific Islander and international.  </a:t>
            </a:r>
            <a:r>
              <a:rPr lang="en-US" dirty="0" smtClean="0"/>
              <a:t>It remains an Ogden goal to increase the diversity of its faculty.</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18</a:t>
            </a:fld>
            <a:endParaRPr lang="en-US"/>
          </a:p>
        </p:txBody>
      </p:sp>
    </p:spTree>
    <p:extLst>
      <p:ext uri="{BB962C8B-B14F-4D97-AF65-F5344CB8AC3E}">
        <p14:creationId xmlns:p14="http://schemas.microsoft.com/office/powerpoint/2010/main" val="2894101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Reasonable distribution of faculty by rank and tenure status.  </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19</a:t>
            </a:fld>
            <a:endParaRPr lang="en-US"/>
          </a:p>
        </p:txBody>
      </p:sp>
    </p:spTree>
    <p:extLst>
      <p:ext uri="{BB962C8B-B14F-4D97-AF65-F5344CB8AC3E}">
        <p14:creationId xmlns:p14="http://schemas.microsoft.com/office/powerpoint/2010/main" val="247266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WKU </a:t>
            </a:r>
            <a:r>
              <a:rPr lang="en-US" dirty="0" err="1" smtClean="0"/>
              <a:t>factbook</a:t>
            </a:r>
            <a:r>
              <a:rPr lang="en-US" dirty="0" smtClean="0"/>
              <a:t> and I</a:t>
            </a:r>
            <a:r>
              <a:rPr lang="en-US" baseline="0" dirty="0" smtClean="0"/>
              <a:t> added </a:t>
            </a:r>
            <a:r>
              <a:rPr lang="en-US" baseline="0" dirty="0" err="1" smtClean="0"/>
              <a:t>Psyc</a:t>
            </a:r>
            <a:r>
              <a:rPr lang="en-US" baseline="0" dirty="0" smtClean="0"/>
              <a:t> </a:t>
            </a:r>
            <a:r>
              <a:rPr lang="en-US" baseline="0" dirty="0" err="1" smtClean="0"/>
              <a:t>Sci</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20</a:t>
            </a:fld>
            <a:endParaRPr lang="en-US"/>
          </a:p>
        </p:txBody>
      </p:sp>
    </p:spTree>
    <p:extLst>
      <p:ext uri="{BB962C8B-B14F-4D97-AF65-F5344CB8AC3E}">
        <p14:creationId xmlns:p14="http://schemas.microsoft.com/office/powerpoint/2010/main" val="1369687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a:t>
            </a:r>
            <a:r>
              <a:rPr lang="en-US" dirty="0" err="1" smtClean="0"/>
              <a:t>ogden</a:t>
            </a:r>
            <a:r>
              <a:rPr lang="en-US" dirty="0" smtClean="0"/>
              <a:t> student profile.</a:t>
            </a:r>
            <a:r>
              <a:rPr lang="en-US" baseline="0" dirty="0" smtClean="0"/>
              <a:t>  Includes both G and UG.  Total enrollment is 3185.  37% are female, 9% are GS. </a:t>
            </a:r>
            <a:r>
              <a:rPr lang="en-US" dirty="0" smtClean="0"/>
              <a:t>Average</a:t>
            </a:r>
            <a:r>
              <a:rPr lang="en-US" baseline="0" dirty="0" smtClean="0"/>
              <a:t> ACT has increased one point in the last two years. It is the highest average ACT of any College at WKU. This GRE score reflects the old scoring system.  </a:t>
            </a:r>
          </a:p>
          <a:p>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3</a:t>
            </a:fld>
            <a:endParaRPr lang="en-US"/>
          </a:p>
        </p:txBody>
      </p:sp>
    </p:spTree>
    <p:extLst>
      <p:ext uri="{BB962C8B-B14F-4D97-AF65-F5344CB8AC3E}">
        <p14:creationId xmlns:p14="http://schemas.microsoft.com/office/powerpoint/2010/main" val="908151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dirty="0" smtClean="0"/>
              <a:t>is a total that depends</a:t>
            </a:r>
            <a:r>
              <a:rPr lang="en-US" baseline="0" dirty="0" smtClean="0"/>
              <a:t> on number of research active faculty in the departments.  </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21</a:t>
            </a:fld>
            <a:endParaRPr lang="en-US"/>
          </a:p>
        </p:txBody>
      </p:sp>
    </p:spTree>
    <p:extLst>
      <p:ext uri="{BB962C8B-B14F-4D97-AF65-F5344CB8AC3E}">
        <p14:creationId xmlns:p14="http://schemas.microsoft.com/office/powerpoint/2010/main" val="808919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2012 </a:t>
            </a:r>
            <a:r>
              <a:rPr lang="en-US" dirty="0" smtClean="0"/>
              <a:t>proposals don’t necessarily get funded in </a:t>
            </a:r>
            <a:r>
              <a:rPr lang="en-US" dirty="0" smtClean="0"/>
              <a:t>2013.</a:t>
            </a:r>
            <a:r>
              <a:rPr lang="en-US" baseline="0" dirty="0" smtClean="0"/>
              <a:t>  </a:t>
            </a:r>
            <a:r>
              <a:rPr lang="en-US" dirty="0" smtClean="0"/>
              <a:t>this </a:t>
            </a:r>
            <a:r>
              <a:rPr lang="en-US" dirty="0" smtClean="0"/>
              <a:t>seemed</a:t>
            </a:r>
            <a:r>
              <a:rPr lang="en-US" baseline="0" dirty="0" smtClean="0"/>
              <a:t> like  reasonable way to present these data.  These are tabulated by the departments of the PI.  The total $$ amount of requests in 2012 for external proposals was $27 M.  The amount of externally funded grants in OC in 2013 was about $5.8 M.</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22</a:t>
            </a:fld>
            <a:endParaRPr lang="en-US"/>
          </a:p>
        </p:txBody>
      </p:sp>
    </p:spTree>
    <p:extLst>
      <p:ext uri="{BB962C8B-B14F-4D97-AF65-F5344CB8AC3E}">
        <p14:creationId xmlns:p14="http://schemas.microsoft.com/office/powerpoint/2010/main" val="34442356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Total for the college distributed by award type (federal, state,</a:t>
            </a:r>
            <a:r>
              <a:rPr lang="en-US" baseline="0" dirty="0" smtClean="0"/>
              <a:t> other)</a:t>
            </a:r>
            <a:r>
              <a:rPr lang="en-US" dirty="0" smtClean="0"/>
              <a:t>. Indirect Costs are distributed by a formula to OSP, WKURF, College and to the Departments. The college gets</a:t>
            </a:r>
            <a:r>
              <a:rPr lang="en-US" baseline="0" dirty="0" smtClean="0"/>
              <a:t> 40% of which we transfer half to the department that the grant originated from.</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23</a:t>
            </a:fld>
            <a:endParaRPr lang="en-US"/>
          </a:p>
        </p:txBody>
      </p:sp>
    </p:spTree>
    <p:extLst>
      <p:ext uri="{BB962C8B-B14F-4D97-AF65-F5344CB8AC3E}">
        <p14:creationId xmlns:p14="http://schemas.microsoft.com/office/powerpoint/2010/main" val="446396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Divided by size of grants.</a:t>
            </a:r>
            <a:r>
              <a:rPr lang="en-US" baseline="0" dirty="0" smtClean="0"/>
              <a:t> Wanted to show the distribution of size of awards.</a:t>
            </a:r>
            <a:r>
              <a:rPr lang="en-US" dirty="0" smtClean="0"/>
              <a:t>  Also</a:t>
            </a:r>
            <a:r>
              <a:rPr lang="en-US" baseline="0" dirty="0" smtClean="0"/>
              <a:t> categorized where the awards are administered. Example – INBRE and MCNP are administered in Kentucky.  We wanted to differentiate that the competition for the grant dollars was at the state level even though the grant is federal dollars.   30 of the 71 awards are due to KBRIN/INBRE, USDA, and NPS Mammoth Cave.</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24</a:t>
            </a:fld>
            <a:endParaRPr lang="en-US"/>
          </a:p>
        </p:txBody>
      </p:sp>
    </p:spTree>
    <p:extLst>
      <p:ext uri="{BB962C8B-B14F-4D97-AF65-F5344CB8AC3E}">
        <p14:creationId xmlns:p14="http://schemas.microsoft.com/office/powerpoint/2010/main" val="3791941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contracts are</a:t>
            </a:r>
            <a:r>
              <a:rPr lang="en-US" baseline="0" dirty="0" smtClean="0"/>
              <a:t> written to support work done by the Centers.  </a:t>
            </a:r>
            <a:r>
              <a:rPr lang="en-US" dirty="0" smtClean="0"/>
              <a:t>Mostly written for Professional Services, a couple for Conferences and Workshops. </a:t>
            </a:r>
            <a:r>
              <a:rPr lang="en-US" dirty="0" smtClean="0"/>
              <a:t>Funds </a:t>
            </a:r>
            <a:r>
              <a:rPr lang="en-US" dirty="0" smtClean="0"/>
              <a:t>go</a:t>
            </a:r>
            <a:r>
              <a:rPr lang="en-US" baseline="0" dirty="0" smtClean="0"/>
              <a:t> back into the Centers to defray the cost of operational expenses including salaries.</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25</a:t>
            </a:fld>
            <a:endParaRPr lang="en-US"/>
          </a:p>
        </p:txBody>
      </p:sp>
    </p:spTree>
    <p:extLst>
      <p:ext uri="{BB962C8B-B14F-4D97-AF65-F5344CB8AC3E}">
        <p14:creationId xmlns:p14="http://schemas.microsoft.com/office/powerpoint/2010/main" val="27494784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Tabulated by the department of the faculty mentor. Some departments are bringing in a good bit of student support through FUSE grants.</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26</a:t>
            </a:fld>
            <a:endParaRPr lang="en-US"/>
          </a:p>
        </p:txBody>
      </p:sp>
    </p:spTree>
    <p:extLst>
      <p:ext uri="{BB962C8B-B14F-4D97-AF65-F5344CB8AC3E}">
        <p14:creationId xmlns:p14="http://schemas.microsoft.com/office/powerpoint/2010/main" val="26130270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point </a:t>
            </a:r>
            <a:r>
              <a:rPr lang="en-US" baseline="0" dirty="0" smtClean="0"/>
              <a:t>out that with FUSE and RCAPs, nearly $1 M has been committed by the University to support faculty and student research in Ogden.</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27</a:t>
            </a:fld>
            <a:endParaRPr lang="en-US"/>
          </a:p>
        </p:txBody>
      </p:sp>
    </p:spTree>
    <p:extLst>
      <p:ext uri="{BB962C8B-B14F-4D97-AF65-F5344CB8AC3E}">
        <p14:creationId xmlns:p14="http://schemas.microsoft.com/office/powerpoint/2010/main" val="847940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Categories</a:t>
            </a:r>
            <a:r>
              <a:rPr lang="en-US" baseline="0" dirty="0" smtClean="0"/>
              <a:t> of money that go into the College Budget. Does not include </a:t>
            </a:r>
            <a:r>
              <a:rPr lang="en-US" baseline="0" dirty="0" err="1" smtClean="0"/>
              <a:t>dept</a:t>
            </a:r>
            <a:r>
              <a:rPr lang="en-US" baseline="0" dirty="0" smtClean="0"/>
              <a:t> budgets.  </a:t>
            </a:r>
          </a:p>
          <a:p>
            <a:endParaRPr lang="en-US" baseline="0" dirty="0" smtClean="0"/>
          </a:p>
          <a:p>
            <a:r>
              <a:rPr lang="en-US" baseline="0" dirty="0" smtClean="0"/>
              <a:t>Personnel (budgeted), grad students (budgeted in Ogden) and operating are fixed amounts that are budgeted annually.  </a:t>
            </a:r>
          </a:p>
          <a:p>
            <a:endParaRPr lang="en-US" baseline="0" dirty="0" smtClean="0"/>
          </a:p>
          <a:p>
            <a:r>
              <a:rPr lang="en-US" baseline="0" dirty="0" smtClean="0"/>
              <a:t>DELO and F&amp;A depend on teaching outside of the academic year and grant awards.  </a:t>
            </a:r>
          </a:p>
          <a:p>
            <a:endParaRPr lang="en-US" baseline="0" dirty="0" smtClean="0"/>
          </a:p>
          <a:p>
            <a:r>
              <a:rPr lang="en-US" baseline="0" dirty="0" smtClean="0"/>
              <a:t>Carry forward includes rolled encumbrances (cost shares, startups), PD accounts, professorships, etc.  </a:t>
            </a:r>
          </a:p>
          <a:p>
            <a:endParaRPr lang="en-US" baseline="0" dirty="0" smtClean="0"/>
          </a:p>
          <a:p>
            <a:r>
              <a:rPr lang="en-US" baseline="0" dirty="0" smtClean="0"/>
              <a:t>A significant amount of additional funds from academic affairs, grad school, grants and other sources are used to supplement GA budgets. </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28</a:t>
            </a:fld>
            <a:endParaRPr lang="en-US"/>
          </a:p>
        </p:txBody>
      </p:sp>
    </p:spTree>
    <p:extLst>
      <p:ext uri="{BB962C8B-B14F-4D97-AF65-F5344CB8AC3E}">
        <p14:creationId xmlns:p14="http://schemas.microsoft.com/office/powerpoint/2010/main" val="30931306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third of our funds go for personnel (OC Office staff, part-time faculty, instructors for </a:t>
            </a:r>
            <a:r>
              <a:rPr lang="en-US" dirty="0" err="1" smtClean="0"/>
              <a:t>depts</a:t>
            </a:r>
            <a:r>
              <a:rPr lang="en-US" dirty="0" smtClean="0"/>
              <a:t>).</a:t>
            </a:r>
            <a:r>
              <a:rPr lang="en-US" baseline="0" dirty="0" smtClean="0"/>
              <a:t>  More than a third supports grad student tuition and stipends.  We spend about $150 K on equipment maintenance, repairs, and service contracts.  </a:t>
            </a:r>
          </a:p>
          <a:p>
            <a:endParaRPr lang="en-US" baseline="0" dirty="0" smtClean="0"/>
          </a:p>
          <a:p>
            <a:r>
              <a:rPr lang="en-US" baseline="0" dirty="0" smtClean="0"/>
              <a:t>Research expenditures include startup packages, cost share for grants, FUSE awards, RCAP cost share, and other research needs. </a:t>
            </a:r>
          </a:p>
          <a:p>
            <a:endParaRPr lang="en-US" baseline="0" dirty="0" smtClean="0"/>
          </a:p>
          <a:p>
            <a:r>
              <a:rPr lang="en-US" baseline="0" dirty="0" smtClean="0"/>
              <a:t>Half of the F&amp;A that comes to the College is distributed to departments to use as they need.  </a:t>
            </a:r>
          </a:p>
          <a:p>
            <a:endParaRPr lang="en-US" baseline="0" dirty="0" smtClean="0"/>
          </a:p>
          <a:p>
            <a:r>
              <a:rPr lang="en-US" baseline="0" dirty="0" smtClean="0"/>
              <a:t>Travel includes both faculty and student travel.</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29</a:t>
            </a:fld>
            <a:endParaRPr lang="en-US"/>
          </a:p>
        </p:txBody>
      </p:sp>
    </p:spTree>
    <p:extLst>
      <p:ext uri="{BB962C8B-B14F-4D97-AF65-F5344CB8AC3E}">
        <p14:creationId xmlns:p14="http://schemas.microsoft.com/office/powerpoint/2010/main" val="41031898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cash available in the Foundation</a:t>
            </a:r>
            <a:r>
              <a:rPr lang="en-US" baseline="0" dirty="0" smtClean="0"/>
              <a:t> accounts is about $450 K. About half comes from alumni giving. The rest comes from friends, corporations and businesses, and other foundations. </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30</a:t>
            </a:fld>
            <a:endParaRPr lang="en-US"/>
          </a:p>
        </p:txBody>
      </p:sp>
    </p:spTree>
    <p:extLst>
      <p:ext uri="{BB962C8B-B14F-4D97-AF65-F5344CB8AC3E}">
        <p14:creationId xmlns:p14="http://schemas.microsoft.com/office/powerpoint/2010/main" val="3794473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G and UG.  Other includes Asian, Hispanic, Native American, and Pacific Islander</a:t>
            </a:r>
            <a:r>
              <a:rPr lang="en-US" baseline="0" dirty="0" smtClean="0"/>
              <a:t> combined.</a:t>
            </a:r>
            <a:r>
              <a:rPr lang="en-US" dirty="0" smtClean="0"/>
              <a:t>  </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4</a:t>
            </a:fld>
            <a:endParaRPr lang="en-US"/>
          </a:p>
        </p:txBody>
      </p:sp>
    </p:spTree>
    <p:extLst>
      <p:ext uri="{BB962C8B-B14F-4D97-AF65-F5344CB8AC3E}">
        <p14:creationId xmlns:p14="http://schemas.microsoft.com/office/powerpoint/2010/main" val="42472115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77%</a:t>
            </a:r>
            <a:r>
              <a:rPr lang="en-US" baseline="0" dirty="0" smtClean="0"/>
              <a:t> of t</a:t>
            </a:r>
            <a:r>
              <a:rPr lang="en-US" dirty="0" smtClean="0"/>
              <a:t>he spendable</a:t>
            </a:r>
            <a:r>
              <a:rPr lang="en-US" baseline="0" dirty="0" smtClean="0"/>
              <a:t> funds in the Foundation are prescribed for certain well defined things like student scholarships and professorships.  A small amount remains for special initiatives in the college</a:t>
            </a:r>
          </a:p>
          <a:p>
            <a:endParaRPr lang="en-US" baseline="0" dirty="0" smtClean="0"/>
          </a:p>
          <a:p>
            <a:r>
              <a:rPr lang="en-US" baseline="0" smtClean="0"/>
              <a:t>This is the last data slide.</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31</a:t>
            </a:fld>
            <a:endParaRPr lang="en-US"/>
          </a:p>
        </p:txBody>
      </p:sp>
    </p:spTree>
    <p:extLst>
      <p:ext uri="{BB962C8B-B14F-4D97-AF65-F5344CB8AC3E}">
        <p14:creationId xmlns:p14="http://schemas.microsoft.com/office/powerpoint/2010/main" val="37426922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That’s it.  I would appreciate some feedback.  Was there anything else you would have liked to see?  Is there a better way to share this information? </a:t>
            </a:r>
            <a:r>
              <a:rPr lang="en-US" dirty="0" smtClean="0"/>
              <a:t> Send</a:t>
            </a:r>
            <a:r>
              <a:rPr lang="en-US" baseline="0" dirty="0" smtClean="0"/>
              <a:t> </a:t>
            </a:r>
            <a:r>
              <a:rPr lang="en-US" baseline="0" dirty="0" smtClean="0"/>
              <a:t>me an email and let me know what you think.  </a:t>
            </a:r>
          </a:p>
          <a:p>
            <a:r>
              <a:rPr lang="en-US" baseline="0" dirty="0" smtClean="0"/>
              <a:t> </a:t>
            </a:r>
          </a:p>
          <a:p>
            <a:r>
              <a:rPr lang="en-US" baseline="0" dirty="0" smtClean="0"/>
              <a:t>I will post this on the Ogden homepage for you to review.  </a:t>
            </a:r>
          </a:p>
          <a:p>
            <a:endParaRPr lang="en-US" baseline="0" dirty="0" smtClean="0"/>
          </a:p>
          <a:p>
            <a:r>
              <a:rPr lang="en-US" baseline="0" dirty="0" smtClean="0"/>
              <a:t>Acknowledge LW CG GT KS for providing the data </a:t>
            </a:r>
            <a:r>
              <a:rPr lang="en-US" baseline="0" smtClean="0"/>
              <a:t>and </a:t>
            </a:r>
            <a:r>
              <a:rPr lang="en-US" smtClean="0"/>
              <a:t>faculty.</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32</a:t>
            </a:fld>
            <a:endParaRPr lang="en-US"/>
          </a:p>
        </p:txBody>
      </p:sp>
    </p:spTree>
    <p:extLst>
      <p:ext uri="{BB962C8B-B14F-4D97-AF65-F5344CB8AC3E}">
        <p14:creationId xmlns:p14="http://schemas.microsoft.com/office/powerpoint/2010/main" val="1577027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F2012</a:t>
            </a:r>
            <a:r>
              <a:rPr lang="en-US" baseline="0" dirty="0" smtClean="0"/>
              <a:t> values (most recent </a:t>
            </a:r>
            <a:r>
              <a:rPr lang="en-US" baseline="0" dirty="0" err="1" smtClean="0"/>
              <a:t>Factbook</a:t>
            </a:r>
            <a:r>
              <a:rPr lang="en-US" baseline="0" dirty="0" smtClean="0"/>
              <a:t>) and include second majors. </a:t>
            </a:r>
          </a:p>
          <a:p>
            <a:r>
              <a:rPr lang="en-US" baseline="0" dirty="0" smtClean="0"/>
              <a:t>Psych </a:t>
            </a:r>
            <a:r>
              <a:rPr lang="en-US" baseline="0" dirty="0" err="1" smtClean="0"/>
              <a:t>Sci</a:t>
            </a:r>
            <a:r>
              <a:rPr lang="en-US" baseline="0" dirty="0" smtClean="0"/>
              <a:t> did not exist as a department until Nov 2013. </a:t>
            </a:r>
          </a:p>
          <a:p>
            <a:endParaRPr lang="en-US" baseline="0" dirty="0" smtClean="0"/>
          </a:p>
        </p:txBody>
      </p:sp>
      <p:sp>
        <p:nvSpPr>
          <p:cNvPr id="4" name="Slide Number Placeholder 3"/>
          <p:cNvSpPr>
            <a:spLocks noGrp="1"/>
          </p:cNvSpPr>
          <p:nvPr>
            <p:ph type="sldNum" sz="quarter" idx="10"/>
          </p:nvPr>
        </p:nvSpPr>
        <p:spPr/>
        <p:txBody>
          <a:bodyPr/>
          <a:lstStyle/>
          <a:p>
            <a:fld id="{582B02A5-4E6B-49EE-B836-4543E30C138E}" type="slidenum">
              <a:rPr lang="en-US" smtClean="0"/>
              <a:t>5</a:t>
            </a:fld>
            <a:endParaRPr lang="en-US"/>
          </a:p>
        </p:txBody>
      </p:sp>
    </p:spTree>
    <p:extLst>
      <p:ext uri="{BB962C8B-B14F-4D97-AF65-F5344CB8AC3E}">
        <p14:creationId xmlns:p14="http://schemas.microsoft.com/office/powerpoint/2010/main" val="124730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Shows Distribution of domestic and international students.</a:t>
            </a:r>
            <a:r>
              <a:rPr lang="en-US" baseline="0" dirty="0" smtClean="0"/>
              <a:t> A large number of international students have come to WKU to major in Engineering.  </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6</a:t>
            </a:fld>
            <a:endParaRPr lang="en-US"/>
          </a:p>
        </p:txBody>
      </p:sp>
    </p:spTree>
    <p:extLst>
      <p:ext uri="{BB962C8B-B14F-4D97-AF65-F5344CB8AC3E}">
        <p14:creationId xmlns:p14="http://schemas.microsoft.com/office/powerpoint/2010/main" val="2767828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a:t>
            </a:r>
            <a:r>
              <a:rPr lang="en-US" baseline="0" dirty="0" smtClean="0"/>
              <a:t> of UG degrees produced by department according to the most recent </a:t>
            </a:r>
            <a:r>
              <a:rPr lang="en-US" baseline="0" dirty="0" err="1" smtClean="0"/>
              <a:t>FactBook</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7</a:t>
            </a:fld>
            <a:endParaRPr lang="en-US"/>
          </a:p>
        </p:txBody>
      </p:sp>
    </p:spTree>
    <p:extLst>
      <p:ext uri="{BB962C8B-B14F-4D97-AF65-F5344CB8AC3E}">
        <p14:creationId xmlns:p14="http://schemas.microsoft.com/office/powerpoint/2010/main" val="1332428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Depends a lot on how many majors but also on how many gen </a:t>
            </a:r>
            <a:r>
              <a:rPr lang="en-US" dirty="0" err="1" smtClean="0"/>
              <a:t>ed</a:t>
            </a:r>
            <a:r>
              <a:rPr lang="en-US" dirty="0" smtClean="0"/>
              <a:t> courses your department teaches.  If divide total SCH by number of faculty…</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8</a:t>
            </a:fld>
            <a:endParaRPr lang="en-US"/>
          </a:p>
        </p:txBody>
      </p:sp>
    </p:spTree>
    <p:extLst>
      <p:ext uri="{BB962C8B-B14F-4D97-AF65-F5344CB8AC3E}">
        <p14:creationId xmlns:p14="http://schemas.microsoft.com/office/powerpoint/2010/main" val="2040609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get this which is probably a</a:t>
            </a:r>
            <a:r>
              <a:rPr lang="en-US" baseline="0" dirty="0" smtClean="0"/>
              <a:t> better way to compare.</a:t>
            </a:r>
            <a:endParaRPr lang="en-US" dirty="0"/>
          </a:p>
        </p:txBody>
      </p:sp>
      <p:sp>
        <p:nvSpPr>
          <p:cNvPr id="4" name="Slide Number Placeholder 3"/>
          <p:cNvSpPr>
            <a:spLocks noGrp="1"/>
          </p:cNvSpPr>
          <p:nvPr>
            <p:ph type="sldNum" sz="quarter" idx="10"/>
          </p:nvPr>
        </p:nvSpPr>
        <p:spPr/>
        <p:txBody>
          <a:bodyPr/>
          <a:lstStyle/>
          <a:p>
            <a:fld id="{582B02A5-4E6B-49EE-B836-4543E30C138E}" type="slidenum">
              <a:rPr lang="en-US" smtClean="0"/>
              <a:t>9</a:t>
            </a:fld>
            <a:endParaRPr lang="en-US"/>
          </a:p>
        </p:txBody>
      </p:sp>
    </p:spTree>
    <p:extLst>
      <p:ext uri="{BB962C8B-B14F-4D97-AF65-F5344CB8AC3E}">
        <p14:creationId xmlns:p14="http://schemas.microsoft.com/office/powerpoint/2010/main" val="34883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Blue is lower</a:t>
            </a:r>
            <a:r>
              <a:rPr lang="en-US" b="0" baseline="0" dirty="0" smtClean="0"/>
              <a:t> division, red is UD.</a:t>
            </a:r>
            <a:endParaRPr lang="en-US" b="0" dirty="0"/>
          </a:p>
        </p:txBody>
      </p:sp>
      <p:sp>
        <p:nvSpPr>
          <p:cNvPr id="4" name="Slide Number Placeholder 3"/>
          <p:cNvSpPr>
            <a:spLocks noGrp="1"/>
          </p:cNvSpPr>
          <p:nvPr>
            <p:ph type="sldNum" sz="quarter" idx="10"/>
          </p:nvPr>
        </p:nvSpPr>
        <p:spPr/>
        <p:txBody>
          <a:bodyPr/>
          <a:lstStyle/>
          <a:p>
            <a:fld id="{582B02A5-4E6B-49EE-B836-4543E30C138E}" type="slidenum">
              <a:rPr lang="en-US" smtClean="0"/>
              <a:t>10</a:t>
            </a:fld>
            <a:endParaRPr lang="en-US"/>
          </a:p>
        </p:txBody>
      </p:sp>
    </p:spTree>
    <p:extLst>
      <p:ext uri="{BB962C8B-B14F-4D97-AF65-F5344CB8AC3E}">
        <p14:creationId xmlns:p14="http://schemas.microsoft.com/office/powerpoint/2010/main" val="2681762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275510-635C-4C2B-AFE3-0A079D58D71F}" type="datetime1">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BE904-9B93-45A7-B411-E7AEB917E790}" type="slidenum">
              <a:rPr lang="en-US" smtClean="0"/>
              <a:t>‹#›</a:t>
            </a:fld>
            <a:endParaRPr lang="en-US"/>
          </a:p>
        </p:txBody>
      </p:sp>
    </p:spTree>
    <p:extLst>
      <p:ext uri="{BB962C8B-B14F-4D97-AF65-F5344CB8AC3E}">
        <p14:creationId xmlns:p14="http://schemas.microsoft.com/office/powerpoint/2010/main" val="140084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9674-1D66-4489-9324-9C15FF3FC52C}" type="datetime1">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BE904-9B93-45A7-B411-E7AEB917E790}" type="slidenum">
              <a:rPr lang="en-US" smtClean="0"/>
              <a:t>‹#›</a:t>
            </a:fld>
            <a:endParaRPr lang="en-US"/>
          </a:p>
        </p:txBody>
      </p:sp>
    </p:spTree>
    <p:extLst>
      <p:ext uri="{BB962C8B-B14F-4D97-AF65-F5344CB8AC3E}">
        <p14:creationId xmlns:p14="http://schemas.microsoft.com/office/powerpoint/2010/main" val="388169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FED13-D765-4388-8A15-DDE6985DA587}" type="datetime1">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BE904-9B93-45A7-B411-E7AEB917E790}" type="slidenum">
              <a:rPr lang="en-US" smtClean="0"/>
              <a:t>‹#›</a:t>
            </a:fld>
            <a:endParaRPr lang="en-US"/>
          </a:p>
        </p:txBody>
      </p:sp>
    </p:spTree>
    <p:extLst>
      <p:ext uri="{BB962C8B-B14F-4D97-AF65-F5344CB8AC3E}">
        <p14:creationId xmlns:p14="http://schemas.microsoft.com/office/powerpoint/2010/main" val="24972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73003-1060-45E0-8F3A-22DB5CD9DF15}" type="datetime1">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BE904-9B93-45A7-B411-E7AEB917E790}" type="slidenum">
              <a:rPr lang="en-US" smtClean="0"/>
              <a:t>‹#›</a:t>
            </a:fld>
            <a:endParaRPr lang="en-US"/>
          </a:p>
        </p:txBody>
      </p:sp>
    </p:spTree>
    <p:extLst>
      <p:ext uri="{BB962C8B-B14F-4D97-AF65-F5344CB8AC3E}">
        <p14:creationId xmlns:p14="http://schemas.microsoft.com/office/powerpoint/2010/main" val="287620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E67A6D-C1DF-4047-BC0A-6E431C01D354}" type="datetime1">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BE904-9B93-45A7-B411-E7AEB917E790}" type="slidenum">
              <a:rPr lang="en-US" smtClean="0"/>
              <a:t>‹#›</a:t>
            </a:fld>
            <a:endParaRPr lang="en-US"/>
          </a:p>
        </p:txBody>
      </p:sp>
    </p:spTree>
    <p:extLst>
      <p:ext uri="{BB962C8B-B14F-4D97-AF65-F5344CB8AC3E}">
        <p14:creationId xmlns:p14="http://schemas.microsoft.com/office/powerpoint/2010/main" val="268128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B75EDE-DC63-41C7-B3F8-85FE8AD5A699}" type="datetime1">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BE904-9B93-45A7-B411-E7AEB917E790}" type="slidenum">
              <a:rPr lang="en-US" smtClean="0"/>
              <a:t>‹#›</a:t>
            </a:fld>
            <a:endParaRPr lang="en-US"/>
          </a:p>
        </p:txBody>
      </p:sp>
    </p:spTree>
    <p:extLst>
      <p:ext uri="{BB962C8B-B14F-4D97-AF65-F5344CB8AC3E}">
        <p14:creationId xmlns:p14="http://schemas.microsoft.com/office/powerpoint/2010/main" val="19433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988FB6-E931-4323-92A4-49729CB0DF44}" type="datetime1">
              <a:rPr lang="en-US" smtClean="0"/>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BE904-9B93-45A7-B411-E7AEB917E790}" type="slidenum">
              <a:rPr lang="en-US" smtClean="0"/>
              <a:t>‹#›</a:t>
            </a:fld>
            <a:endParaRPr lang="en-US"/>
          </a:p>
        </p:txBody>
      </p:sp>
    </p:spTree>
    <p:extLst>
      <p:ext uri="{BB962C8B-B14F-4D97-AF65-F5344CB8AC3E}">
        <p14:creationId xmlns:p14="http://schemas.microsoft.com/office/powerpoint/2010/main" val="370475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E2D131-BA61-4654-843D-9B09A8B9FA95}" type="datetime1">
              <a:rPr lang="en-US" smtClean="0"/>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BE904-9B93-45A7-B411-E7AEB917E790}" type="slidenum">
              <a:rPr lang="en-US" smtClean="0"/>
              <a:t>‹#›</a:t>
            </a:fld>
            <a:endParaRPr lang="en-US"/>
          </a:p>
        </p:txBody>
      </p:sp>
    </p:spTree>
    <p:extLst>
      <p:ext uri="{BB962C8B-B14F-4D97-AF65-F5344CB8AC3E}">
        <p14:creationId xmlns:p14="http://schemas.microsoft.com/office/powerpoint/2010/main" val="2064223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5075EF-8A0C-4758-B1BF-DBF769FCDC94}" type="datetime1">
              <a:rPr lang="en-US" smtClean="0"/>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BE904-9B93-45A7-B411-E7AEB917E790}" type="slidenum">
              <a:rPr lang="en-US" smtClean="0"/>
              <a:t>‹#›</a:t>
            </a:fld>
            <a:endParaRPr lang="en-US"/>
          </a:p>
        </p:txBody>
      </p:sp>
    </p:spTree>
    <p:extLst>
      <p:ext uri="{BB962C8B-B14F-4D97-AF65-F5344CB8AC3E}">
        <p14:creationId xmlns:p14="http://schemas.microsoft.com/office/powerpoint/2010/main" val="343069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67BC7-D05E-4A04-AB85-6F464A2FA495}" type="datetime1">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BE904-9B93-45A7-B411-E7AEB917E790}" type="slidenum">
              <a:rPr lang="en-US" smtClean="0"/>
              <a:t>‹#›</a:t>
            </a:fld>
            <a:endParaRPr lang="en-US"/>
          </a:p>
        </p:txBody>
      </p:sp>
    </p:spTree>
    <p:extLst>
      <p:ext uri="{BB962C8B-B14F-4D97-AF65-F5344CB8AC3E}">
        <p14:creationId xmlns:p14="http://schemas.microsoft.com/office/powerpoint/2010/main" val="4167350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BBA00-451F-46D3-AE39-8A5B6E03D122}" type="datetime1">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BE904-9B93-45A7-B411-E7AEB917E790}" type="slidenum">
              <a:rPr lang="en-US" smtClean="0"/>
              <a:t>‹#›</a:t>
            </a:fld>
            <a:endParaRPr lang="en-US"/>
          </a:p>
        </p:txBody>
      </p:sp>
    </p:spTree>
    <p:extLst>
      <p:ext uri="{BB962C8B-B14F-4D97-AF65-F5344CB8AC3E}">
        <p14:creationId xmlns:p14="http://schemas.microsoft.com/office/powerpoint/2010/main" val="247183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3587E-5C9D-475A-8F4B-79B579F77644}" type="datetime1">
              <a:rPr lang="en-US" smtClean="0"/>
              <a:t>1/23/2014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BE904-9B93-45A7-B411-E7AEB917E790}" type="slidenum">
              <a:rPr lang="en-US" smtClean="0"/>
              <a:t>‹#›</a:t>
            </a:fld>
            <a:endParaRPr lang="en-US"/>
          </a:p>
        </p:txBody>
      </p:sp>
    </p:spTree>
    <p:extLst>
      <p:ext uri="{BB962C8B-B14F-4D97-AF65-F5344CB8AC3E}">
        <p14:creationId xmlns:p14="http://schemas.microsoft.com/office/powerpoint/2010/main" val="3718764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2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hart" Target="../charts/chart27.xml"/></Relationships>
</file>

<file path=ppt/slides/_rels/slide2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hart" Target="../charts/chart2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tx1"/>
                </a:solidFill>
              </a:rPr>
              <a:t>Cheryl L. Stevens</a:t>
            </a:r>
          </a:p>
          <a:p>
            <a:r>
              <a:rPr lang="en-US" dirty="0" smtClean="0">
                <a:solidFill>
                  <a:schemeClr val="tx1"/>
                </a:solidFill>
              </a:rPr>
              <a:t>January 2014</a:t>
            </a:r>
            <a:endParaRPr lang="en-US" dirty="0">
              <a:solidFill>
                <a:schemeClr val="tx1"/>
              </a:solidFill>
            </a:endParaRPr>
          </a:p>
        </p:txBody>
      </p:sp>
      <p:sp>
        <p:nvSpPr>
          <p:cNvPr id="4" name="Rectangle 3"/>
          <p:cNvSpPr/>
          <p:nvPr/>
        </p:nvSpPr>
        <p:spPr>
          <a:xfrm>
            <a:off x="914400" y="2362200"/>
            <a:ext cx="744851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Ogden College Snapshot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19923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Honors Student Credit Hour Production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33599102"/>
              </p:ext>
            </p:extLst>
          </p:nvPr>
        </p:nvGraphicFramePr>
        <p:xfrm>
          <a:off x="609600" y="1828800"/>
          <a:ext cx="7848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fld id="{4E2BE904-9B93-45A7-B411-E7AEB917E790}" type="slidenum">
              <a:rPr lang="en-US" smtClean="0"/>
              <a:t>10</a:t>
            </a:fld>
            <a:endParaRPr lang="en-US"/>
          </a:p>
        </p:txBody>
      </p:sp>
      <p:sp>
        <p:nvSpPr>
          <p:cNvPr id="7" name="Footer Placeholder 6"/>
          <p:cNvSpPr>
            <a:spLocks noGrp="1"/>
          </p:cNvSpPr>
          <p:nvPr>
            <p:ph type="ftr" sz="quarter" idx="11"/>
          </p:nvPr>
        </p:nvSpPr>
        <p:spPr/>
        <p:txBody>
          <a:bodyPr/>
          <a:lstStyle/>
          <a:p>
            <a:r>
              <a:rPr lang="en-US" smtClean="0"/>
              <a:t>from WKU Fact Book 2013</a:t>
            </a:r>
            <a:endParaRPr lang="en-US"/>
          </a:p>
        </p:txBody>
      </p:sp>
    </p:spTree>
    <p:extLst>
      <p:ext uri="{BB962C8B-B14F-4D97-AF65-F5344CB8AC3E}">
        <p14:creationId xmlns:p14="http://schemas.microsoft.com/office/powerpoint/2010/main" val="2576464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2013 Honors Theses </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11</a:t>
            </a:fld>
            <a:endParaRPr lang="en-US"/>
          </a:p>
        </p:txBody>
      </p:sp>
      <p:sp>
        <p:nvSpPr>
          <p:cNvPr id="3" name="Footer Placeholder 2"/>
          <p:cNvSpPr>
            <a:spLocks noGrp="1"/>
          </p:cNvSpPr>
          <p:nvPr>
            <p:ph type="ftr" sz="quarter" idx="11"/>
          </p:nvPr>
        </p:nvSpPr>
        <p:spPr/>
        <p:txBody>
          <a:bodyPr/>
          <a:lstStyle/>
          <a:p>
            <a:r>
              <a:rPr lang="en-US" dirty="0" smtClean="0"/>
              <a:t>from TopScholar2013</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924616847"/>
              </p:ext>
            </p:extLst>
          </p:nvPr>
        </p:nvGraphicFramePr>
        <p:xfrm>
          <a:off x="609600" y="1524000"/>
          <a:ext cx="78486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6501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Ogden Grad Students</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12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787765671"/>
              </p:ext>
            </p:extLst>
          </p:nvPr>
        </p:nvGraphicFramePr>
        <p:xfrm>
          <a:off x="1371600" y="3276600"/>
          <a:ext cx="6248400" cy="1706880"/>
        </p:xfrm>
        <a:graphic>
          <a:graphicData uri="http://schemas.openxmlformats.org/drawingml/2006/table">
            <a:tbl>
              <a:tblPr firstRow="1" bandRow="1">
                <a:tableStyleId>{5C22544A-7EE6-4342-B048-85BDC9FD1C3A}</a:tableStyleId>
              </a:tblPr>
              <a:tblGrid>
                <a:gridCol w="2133600"/>
                <a:gridCol w="1930400"/>
                <a:gridCol w="2184400"/>
              </a:tblGrid>
              <a:tr h="370840">
                <a:tc>
                  <a:txBody>
                    <a:bodyPr/>
                    <a:lstStyle/>
                    <a:p>
                      <a:endParaRPr lang="en-US" sz="2200" b="1" dirty="0"/>
                    </a:p>
                  </a:txBody>
                  <a:tcPr/>
                </a:tc>
                <a:tc>
                  <a:txBody>
                    <a:bodyPr/>
                    <a:lstStyle/>
                    <a:p>
                      <a:pPr algn="ctr"/>
                      <a:r>
                        <a:rPr lang="en-US" sz="2200" b="1" dirty="0" smtClean="0"/>
                        <a:t>College Total</a:t>
                      </a:r>
                      <a:endParaRPr lang="en-US" sz="2200" b="1" dirty="0"/>
                    </a:p>
                  </a:txBody>
                  <a:tcPr/>
                </a:tc>
                <a:tc>
                  <a:txBody>
                    <a:bodyPr/>
                    <a:lstStyle/>
                    <a:p>
                      <a:pPr algn="ctr"/>
                      <a:r>
                        <a:rPr lang="en-US" sz="2200" b="1" dirty="0" smtClean="0"/>
                        <a:t>Average/student</a:t>
                      </a:r>
                      <a:endParaRPr lang="en-US" sz="2200" b="1" dirty="0"/>
                    </a:p>
                  </a:txBody>
                  <a:tcPr/>
                </a:tc>
              </a:tr>
              <a:tr h="370840">
                <a:tc>
                  <a:txBody>
                    <a:bodyPr/>
                    <a:lstStyle/>
                    <a:p>
                      <a:r>
                        <a:rPr lang="en-US" sz="2200" b="1" dirty="0" smtClean="0"/>
                        <a:t>Stipend</a:t>
                      </a:r>
                      <a:endParaRPr lang="en-US" sz="2200" b="1" dirty="0"/>
                    </a:p>
                  </a:txBody>
                  <a:tcPr/>
                </a:tc>
                <a:tc>
                  <a:txBody>
                    <a:bodyPr/>
                    <a:lstStyle/>
                    <a:p>
                      <a:pPr algn="ctr"/>
                      <a:r>
                        <a:rPr lang="en-US" sz="2200" b="1" dirty="0" smtClean="0"/>
                        <a:t>$865,375</a:t>
                      </a:r>
                      <a:endParaRPr lang="en-US" sz="2200" b="1" dirty="0"/>
                    </a:p>
                  </a:txBody>
                  <a:tcPr/>
                </a:tc>
                <a:tc>
                  <a:txBody>
                    <a:bodyPr/>
                    <a:lstStyle/>
                    <a:p>
                      <a:pPr algn="ctr"/>
                      <a:r>
                        <a:rPr lang="en-US" sz="2200" b="1" dirty="0" smtClean="0"/>
                        <a:t>$8,830</a:t>
                      </a:r>
                      <a:endParaRPr lang="en-US" sz="2200" b="1" dirty="0"/>
                    </a:p>
                  </a:txBody>
                  <a:tcPr/>
                </a:tc>
              </a:tr>
              <a:tr h="370840">
                <a:tc>
                  <a:txBody>
                    <a:bodyPr/>
                    <a:lstStyle/>
                    <a:p>
                      <a:r>
                        <a:rPr lang="en-US" sz="2200" b="1" dirty="0" smtClean="0"/>
                        <a:t>Tuition</a:t>
                      </a:r>
                      <a:endParaRPr lang="en-US" sz="2200" b="1" dirty="0"/>
                    </a:p>
                  </a:txBody>
                  <a:tcPr/>
                </a:tc>
                <a:tc>
                  <a:txBody>
                    <a:bodyPr/>
                    <a:lstStyle/>
                    <a:p>
                      <a:pPr algn="ctr"/>
                      <a:r>
                        <a:rPr lang="en-US" sz="2200" b="1" dirty="0" smtClean="0"/>
                        <a:t>$428,939</a:t>
                      </a:r>
                      <a:endParaRPr lang="en-US" sz="2200" b="1" dirty="0"/>
                    </a:p>
                  </a:txBody>
                  <a:tcPr/>
                </a:tc>
                <a:tc>
                  <a:txBody>
                    <a:bodyPr/>
                    <a:lstStyle/>
                    <a:p>
                      <a:pPr algn="ctr"/>
                      <a:r>
                        <a:rPr lang="en-US" sz="2200" b="1" dirty="0" smtClean="0"/>
                        <a:t>$4,376</a:t>
                      </a:r>
                      <a:endParaRPr lang="en-US" sz="2200" b="1" dirty="0"/>
                    </a:p>
                  </a:txBody>
                  <a:tcPr/>
                </a:tc>
              </a:tr>
              <a:tr h="370840">
                <a:tc>
                  <a:txBody>
                    <a:bodyPr/>
                    <a:lstStyle/>
                    <a:p>
                      <a:r>
                        <a:rPr lang="en-US" sz="2200" b="1" dirty="0" smtClean="0"/>
                        <a:t>Average package</a:t>
                      </a:r>
                      <a:endParaRPr lang="en-US" sz="2200" b="1" dirty="0"/>
                    </a:p>
                  </a:txBody>
                  <a:tcPr/>
                </a:tc>
                <a:tc>
                  <a:txBody>
                    <a:bodyPr/>
                    <a:lstStyle/>
                    <a:p>
                      <a:pPr algn="ctr"/>
                      <a:endParaRPr lang="en-US" sz="2200" b="1" dirty="0"/>
                    </a:p>
                  </a:txBody>
                  <a:tcPr/>
                </a:tc>
                <a:tc>
                  <a:txBody>
                    <a:bodyPr/>
                    <a:lstStyle/>
                    <a:p>
                      <a:pPr algn="ctr"/>
                      <a:r>
                        <a:rPr lang="en-US" sz="2200" b="1" dirty="0" smtClean="0"/>
                        <a:t>$13,206</a:t>
                      </a:r>
                      <a:endParaRPr lang="en-US" sz="2200" b="1"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14335627"/>
              </p:ext>
            </p:extLst>
          </p:nvPr>
        </p:nvGraphicFramePr>
        <p:xfrm>
          <a:off x="1447800" y="1600200"/>
          <a:ext cx="6096000" cy="11887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sz="2200" b="1" dirty="0" smtClean="0"/>
                        <a:t>Ogden Grad School Enrollment</a:t>
                      </a:r>
                      <a:endParaRPr lang="en-US" sz="2200" b="1" dirty="0"/>
                    </a:p>
                  </a:txBody>
                  <a:tcPr/>
                </a:tc>
                <a:tc>
                  <a:txBody>
                    <a:bodyPr/>
                    <a:lstStyle/>
                    <a:p>
                      <a:pPr algn="ctr"/>
                      <a:r>
                        <a:rPr lang="en-US" sz="2200" b="1" dirty="0" smtClean="0"/>
                        <a:t>Ogden</a:t>
                      </a:r>
                      <a:r>
                        <a:rPr lang="en-US" sz="2200" b="1" baseline="0" dirty="0" smtClean="0"/>
                        <a:t> Graduate Assistantships</a:t>
                      </a:r>
                      <a:endParaRPr lang="en-US" sz="2200" b="1" dirty="0"/>
                    </a:p>
                  </a:txBody>
                  <a:tcPr/>
                </a:tc>
              </a:tr>
              <a:tr h="370840">
                <a:tc>
                  <a:txBody>
                    <a:bodyPr/>
                    <a:lstStyle/>
                    <a:p>
                      <a:pPr algn="ctr"/>
                      <a:r>
                        <a:rPr lang="en-US" sz="2200" b="1" dirty="0" smtClean="0"/>
                        <a:t>265</a:t>
                      </a:r>
                      <a:endParaRPr lang="en-US" sz="2200" b="1" dirty="0"/>
                    </a:p>
                  </a:txBody>
                  <a:tcPr/>
                </a:tc>
                <a:tc>
                  <a:txBody>
                    <a:bodyPr/>
                    <a:lstStyle/>
                    <a:p>
                      <a:pPr algn="ctr"/>
                      <a:r>
                        <a:rPr lang="en-US" sz="2200" b="1" dirty="0" smtClean="0"/>
                        <a:t>98</a:t>
                      </a:r>
                      <a:endParaRPr lang="en-US" sz="2200" b="1" dirty="0"/>
                    </a:p>
                  </a:txBody>
                  <a:tcPr/>
                </a:tc>
              </a:tr>
            </a:tbl>
          </a:graphicData>
        </a:graphic>
      </p:graphicFrame>
      <p:sp>
        <p:nvSpPr>
          <p:cNvPr id="3" name="Footer Placeholder 2"/>
          <p:cNvSpPr>
            <a:spLocks noGrp="1"/>
          </p:cNvSpPr>
          <p:nvPr>
            <p:ph type="ftr" sz="quarter" idx="11"/>
          </p:nvPr>
        </p:nvSpPr>
        <p:spPr/>
        <p:txBody>
          <a:bodyPr/>
          <a:lstStyle/>
          <a:p>
            <a:r>
              <a:rPr lang="en-US" smtClean="0"/>
              <a:t>from Lisa Wood F14</a:t>
            </a:r>
            <a:endParaRPr lang="en-US"/>
          </a:p>
        </p:txBody>
      </p:sp>
    </p:spTree>
    <p:extLst>
      <p:ext uri="{BB962C8B-B14F-4D97-AF65-F5344CB8AC3E}">
        <p14:creationId xmlns:p14="http://schemas.microsoft.com/office/powerpoint/2010/main" val="2463423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 Student Enrollment – Domestic/International</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13</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969562290"/>
              </p:ext>
            </p:extLst>
          </p:nvPr>
        </p:nvGraphicFramePr>
        <p:xfrm>
          <a:off x="609600" y="1600200"/>
          <a:ext cx="80772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US" smtClean="0"/>
              <a:t>from Lisa Wood F14</a:t>
            </a:r>
            <a:endParaRPr lang="en-US"/>
          </a:p>
        </p:txBody>
      </p:sp>
    </p:spTree>
    <p:extLst>
      <p:ext uri="{BB962C8B-B14F-4D97-AF65-F5344CB8AC3E}">
        <p14:creationId xmlns:p14="http://schemas.microsoft.com/office/powerpoint/2010/main" val="1521618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Grad Student Enrollment - Gender</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14</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825981777"/>
              </p:ext>
            </p:extLst>
          </p:nvPr>
        </p:nvGraphicFramePr>
        <p:xfrm>
          <a:off x="685800" y="1295400"/>
          <a:ext cx="80772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US" smtClean="0"/>
              <a:t>from Lisa Wood F14</a:t>
            </a:r>
            <a:endParaRPr lang="en-US"/>
          </a:p>
        </p:txBody>
      </p:sp>
    </p:spTree>
    <p:extLst>
      <p:ext uri="{BB962C8B-B14F-4D97-AF65-F5344CB8AC3E}">
        <p14:creationId xmlns:p14="http://schemas.microsoft.com/office/powerpoint/2010/main" val="1641601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F2013 Grad Students and Graduate Assistantships </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15</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75277017"/>
              </p:ext>
            </p:extLst>
          </p:nvPr>
        </p:nvGraphicFramePr>
        <p:xfrm>
          <a:off x="381000" y="1600200"/>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US" smtClean="0"/>
              <a:t>from Lisa Wood F14</a:t>
            </a:r>
            <a:endParaRPr lang="en-US"/>
          </a:p>
        </p:txBody>
      </p:sp>
    </p:spTree>
    <p:extLst>
      <p:ext uri="{BB962C8B-B14F-4D97-AF65-F5344CB8AC3E}">
        <p14:creationId xmlns:p14="http://schemas.microsoft.com/office/powerpoint/2010/main" val="3095188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2013 Thesis and Non-thesis MS/MA Degrees</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16</a:t>
            </a:fld>
            <a:endParaRPr lang="en-US"/>
          </a:p>
        </p:txBody>
      </p:sp>
      <p:sp>
        <p:nvSpPr>
          <p:cNvPr id="3" name="Footer Placeholder 2"/>
          <p:cNvSpPr>
            <a:spLocks noGrp="1"/>
          </p:cNvSpPr>
          <p:nvPr>
            <p:ph type="ftr" sz="quarter" idx="11"/>
          </p:nvPr>
        </p:nvSpPr>
        <p:spPr/>
        <p:txBody>
          <a:bodyPr/>
          <a:lstStyle/>
          <a:p>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542210056"/>
              </p:ext>
            </p:extLst>
          </p:nvPr>
        </p:nvGraphicFramePr>
        <p:xfrm>
          <a:off x="533400" y="1371600"/>
          <a:ext cx="81534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5629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Ogden College Faculty by 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0081948"/>
              </p:ext>
            </p:extLst>
          </p:nvPr>
        </p:nvGraphicFramePr>
        <p:xfrm>
          <a:off x="762000" y="1447800"/>
          <a:ext cx="7696200" cy="39163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0416302"/>
              </p:ext>
            </p:extLst>
          </p:nvPr>
        </p:nvGraphicFramePr>
        <p:xfrm>
          <a:off x="2743200" y="5334000"/>
          <a:ext cx="3962400" cy="548640"/>
        </p:xfrm>
        <a:graphic>
          <a:graphicData uri="http://schemas.openxmlformats.org/drawingml/2006/table">
            <a:tbl>
              <a:tblPr firstRow="1" bandRow="1">
                <a:tableStyleId>{5C22544A-7EE6-4342-B048-85BDC9FD1C3A}</a:tableStyleId>
              </a:tblPr>
              <a:tblGrid>
                <a:gridCol w="2185987"/>
                <a:gridCol w="1776413"/>
              </a:tblGrid>
              <a:tr h="370840">
                <a:tc>
                  <a:txBody>
                    <a:bodyPr/>
                    <a:lstStyle/>
                    <a:p>
                      <a:r>
                        <a:rPr lang="en-US" sz="3000" b="0" i="0" baseline="0" dirty="0" smtClean="0">
                          <a:solidFill>
                            <a:schemeClr val="tx1"/>
                          </a:solidFill>
                        </a:rPr>
                        <a:t>Total Faculty</a:t>
                      </a:r>
                      <a:endParaRPr lang="en-US" sz="3000"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3000" b="0" i="0" baseline="0" dirty="0" smtClean="0">
                          <a:solidFill>
                            <a:schemeClr val="tx1"/>
                          </a:solidFill>
                        </a:rPr>
                        <a:t>182</a:t>
                      </a:r>
                      <a:endParaRPr lang="en-US" sz="3000"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6" name="Slide Number Placeholder 5"/>
          <p:cNvSpPr>
            <a:spLocks noGrp="1"/>
          </p:cNvSpPr>
          <p:nvPr>
            <p:ph type="sldNum" sz="quarter" idx="12"/>
          </p:nvPr>
        </p:nvSpPr>
        <p:spPr/>
        <p:txBody>
          <a:bodyPr/>
          <a:lstStyle/>
          <a:p>
            <a:fld id="{4E2BE904-9B93-45A7-B411-E7AEB917E790}" type="slidenum">
              <a:rPr lang="en-US" smtClean="0"/>
              <a:t>17</a:t>
            </a:fld>
            <a:endParaRPr lang="en-US"/>
          </a:p>
        </p:txBody>
      </p:sp>
      <p:sp>
        <p:nvSpPr>
          <p:cNvPr id="7" name="Footer Placeholder 6"/>
          <p:cNvSpPr>
            <a:spLocks noGrp="1"/>
          </p:cNvSpPr>
          <p:nvPr>
            <p:ph type="ftr" sz="quarter" idx="11"/>
          </p:nvPr>
        </p:nvSpPr>
        <p:spPr/>
        <p:txBody>
          <a:bodyPr/>
          <a:lstStyle/>
          <a:p>
            <a:r>
              <a:rPr lang="en-US" smtClean="0"/>
              <a:t>from WKU Fact Book 2013</a:t>
            </a:r>
            <a:endParaRPr lang="en-US"/>
          </a:p>
        </p:txBody>
      </p:sp>
    </p:spTree>
    <p:extLst>
      <p:ext uri="{BB962C8B-B14F-4D97-AF65-F5344CB8AC3E}">
        <p14:creationId xmlns:p14="http://schemas.microsoft.com/office/powerpoint/2010/main" val="2339913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Ogden Faculty by Ethnicity</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425316914"/>
              </p:ext>
            </p:extLst>
          </p:nvPr>
        </p:nvGraphicFramePr>
        <p:xfrm>
          <a:off x="1219200" y="1447800"/>
          <a:ext cx="67056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fld id="{4E2BE904-9B93-45A7-B411-E7AEB917E790}" type="slidenum">
              <a:rPr lang="en-US" smtClean="0"/>
              <a:t>18</a:t>
            </a:fld>
            <a:endParaRPr lang="en-US"/>
          </a:p>
        </p:txBody>
      </p:sp>
      <p:sp>
        <p:nvSpPr>
          <p:cNvPr id="7" name="Footer Placeholder 6"/>
          <p:cNvSpPr>
            <a:spLocks noGrp="1"/>
          </p:cNvSpPr>
          <p:nvPr>
            <p:ph type="ftr" sz="quarter" idx="11"/>
          </p:nvPr>
        </p:nvSpPr>
        <p:spPr/>
        <p:txBody>
          <a:bodyPr/>
          <a:lstStyle/>
          <a:p>
            <a:r>
              <a:rPr lang="en-US" smtClean="0"/>
              <a:t>from WKU Fact Book 2013</a:t>
            </a:r>
            <a:endParaRPr lang="en-US"/>
          </a:p>
        </p:txBody>
      </p:sp>
    </p:spTree>
    <p:extLst>
      <p:ext uri="{BB962C8B-B14F-4D97-AF65-F5344CB8AC3E}">
        <p14:creationId xmlns:p14="http://schemas.microsoft.com/office/powerpoint/2010/main" val="35991260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Ogden Faculty by Rank and Tenure Status</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723300135"/>
              </p:ext>
            </p:extLst>
          </p:nvPr>
        </p:nvGraphicFramePr>
        <p:xfrm>
          <a:off x="0" y="1981200"/>
          <a:ext cx="4267200" cy="2895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p:cNvGraphicFramePr>
          <p:nvPr>
            <p:extLst>
              <p:ext uri="{D42A27DB-BD31-4B8C-83A1-F6EECF244321}">
                <p14:modId xmlns:p14="http://schemas.microsoft.com/office/powerpoint/2010/main" val="2047464258"/>
              </p:ext>
            </p:extLst>
          </p:nvPr>
        </p:nvGraphicFramePr>
        <p:xfrm>
          <a:off x="4419600" y="2057400"/>
          <a:ext cx="4952999" cy="2819400"/>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5"/>
          <p:cNvSpPr>
            <a:spLocks noGrp="1"/>
          </p:cNvSpPr>
          <p:nvPr>
            <p:ph type="sldNum" sz="quarter" idx="12"/>
          </p:nvPr>
        </p:nvSpPr>
        <p:spPr/>
        <p:txBody>
          <a:bodyPr/>
          <a:lstStyle/>
          <a:p>
            <a:fld id="{4E2BE904-9B93-45A7-B411-E7AEB917E790}" type="slidenum">
              <a:rPr lang="en-US" smtClean="0"/>
              <a:t>19</a:t>
            </a:fld>
            <a:endParaRPr lang="en-US"/>
          </a:p>
        </p:txBody>
      </p:sp>
      <p:sp>
        <p:nvSpPr>
          <p:cNvPr id="7" name="Footer Placeholder 6"/>
          <p:cNvSpPr>
            <a:spLocks noGrp="1"/>
          </p:cNvSpPr>
          <p:nvPr>
            <p:ph type="ftr" sz="quarter" idx="11"/>
          </p:nvPr>
        </p:nvSpPr>
        <p:spPr/>
        <p:txBody>
          <a:bodyPr/>
          <a:lstStyle/>
          <a:p>
            <a:r>
              <a:rPr lang="en-US" smtClean="0"/>
              <a:t>from WKU Fact Book 2013</a:t>
            </a:r>
            <a:endParaRPr lang="en-US"/>
          </a:p>
        </p:txBody>
      </p:sp>
    </p:spTree>
    <p:extLst>
      <p:ext uri="{BB962C8B-B14F-4D97-AF65-F5344CB8AC3E}">
        <p14:creationId xmlns:p14="http://schemas.microsoft.com/office/powerpoint/2010/main" val="603362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To show a Snapshot of Ogden College</a:t>
            </a:r>
          </a:p>
          <a:p>
            <a:r>
              <a:rPr lang="en-US" dirty="0" smtClean="0"/>
              <a:t>Includes descriptive data on people, outcomes, and finances</a:t>
            </a:r>
          </a:p>
          <a:p>
            <a:r>
              <a:rPr lang="en-US" dirty="0" smtClean="0"/>
              <a:t>Hope to stimulate some discussion in departments</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2</a:t>
            </a:fld>
            <a:endParaRPr lang="en-US"/>
          </a:p>
        </p:txBody>
      </p:sp>
    </p:spTree>
    <p:extLst>
      <p:ext uri="{BB962C8B-B14F-4D97-AF65-F5344CB8AC3E}">
        <p14:creationId xmlns:p14="http://schemas.microsoft.com/office/powerpoint/2010/main" val="1255187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 Faculty by Department</a:t>
            </a:r>
            <a:endParaRPr lang="en-US" dirty="0"/>
          </a:p>
        </p:txBody>
      </p:sp>
      <p:sp>
        <p:nvSpPr>
          <p:cNvPr id="5" name="Slide Number Placeholder 4"/>
          <p:cNvSpPr>
            <a:spLocks noGrp="1"/>
          </p:cNvSpPr>
          <p:nvPr>
            <p:ph type="sldNum" sz="quarter" idx="12"/>
          </p:nvPr>
        </p:nvSpPr>
        <p:spPr/>
        <p:txBody>
          <a:bodyPr/>
          <a:lstStyle/>
          <a:p>
            <a:fld id="{4E2BE904-9B93-45A7-B411-E7AEB917E790}" type="slidenum">
              <a:rPr lang="en-US" smtClean="0"/>
              <a:t>20</a:t>
            </a:fld>
            <a:endParaRPr lang="en-US"/>
          </a:p>
        </p:txBody>
      </p:sp>
      <p:sp>
        <p:nvSpPr>
          <p:cNvPr id="6" name="Footer Placeholder 5"/>
          <p:cNvSpPr>
            <a:spLocks noGrp="1"/>
          </p:cNvSpPr>
          <p:nvPr>
            <p:ph type="ftr" sz="quarter" idx="11"/>
          </p:nvPr>
        </p:nvSpPr>
        <p:spPr/>
        <p:txBody>
          <a:bodyPr/>
          <a:lstStyle/>
          <a:p>
            <a:r>
              <a:rPr lang="en-US" smtClean="0"/>
              <a:t>from WKU Fact Book 2013</a:t>
            </a:r>
            <a:endParaRPr lang="en-US"/>
          </a:p>
        </p:txBody>
      </p:sp>
      <p:graphicFrame>
        <p:nvGraphicFramePr>
          <p:cNvPr id="7" name="Chart 6"/>
          <p:cNvGraphicFramePr>
            <a:graphicFrameLocks/>
          </p:cNvGraphicFramePr>
          <p:nvPr>
            <p:extLst>
              <p:ext uri="{D42A27DB-BD31-4B8C-83A1-F6EECF244321}">
                <p14:modId xmlns:p14="http://schemas.microsoft.com/office/powerpoint/2010/main" val="515150844"/>
              </p:ext>
            </p:extLst>
          </p:nvPr>
        </p:nvGraphicFramePr>
        <p:xfrm>
          <a:off x="838200" y="1371600"/>
          <a:ext cx="7620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0883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Faculty Publications and Conference Proceedings</a:t>
            </a:r>
            <a:endParaRPr lang="en-US" dirty="0"/>
          </a:p>
        </p:txBody>
      </p:sp>
      <p:sp>
        <p:nvSpPr>
          <p:cNvPr id="5" name="Slide Number Placeholder 4"/>
          <p:cNvSpPr>
            <a:spLocks noGrp="1"/>
          </p:cNvSpPr>
          <p:nvPr>
            <p:ph type="sldNum" sz="quarter" idx="12"/>
          </p:nvPr>
        </p:nvSpPr>
        <p:spPr/>
        <p:txBody>
          <a:bodyPr/>
          <a:lstStyle/>
          <a:p>
            <a:fld id="{4E2BE904-9B93-45A7-B411-E7AEB917E790}" type="slidenum">
              <a:rPr lang="en-US" smtClean="0"/>
              <a:t>21</a:t>
            </a:fld>
            <a:endParaRPr lang="en-US"/>
          </a:p>
        </p:txBody>
      </p:sp>
      <p:graphicFrame>
        <p:nvGraphicFramePr>
          <p:cNvPr id="6" name="Chart 5"/>
          <p:cNvGraphicFramePr>
            <a:graphicFrameLocks/>
          </p:cNvGraphicFramePr>
          <p:nvPr>
            <p:extLst>
              <p:ext uri="{D42A27DB-BD31-4B8C-83A1-F6EECF244321}">
                <p14:modId xmlns:p14="http://schemas.microsoft.com/office/powerpoint/2010/main" val="3941089392"/>
              </p:ext>
            </p:extLst>
          </p:nvPr>
        </p:nvGraphicFramePr>
        <p:xfrm>
          <a:off x="762000" y="1752600"/>
          <a:ext cx="79248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from 2013 Fac Vitas</a:t>
            </a:r>
            <a:endParaRPr lang="en-US"/>
          </a:p>
        </p:txBody>
      </p:sp>
      <p:graphicFrame>
        <p:nvGraphicFramePr>
          <p:cNvPr id="7" name="Chart 6"/>
          <p:cNvGraphicFramePr>
            <a:graphicFrameLocks/>
          </p:cNvGraphicFramePr>
          <p:nvPr>
            <p:extLst>
              <p:ext uri="{D42A27DB-BD31-4B8C-83A1-F6EECF244321}">
                <p14:modId xmlns:p14="http://schemas.microsoft.com/office/powerpoint/2010/main" val="468210091"/>
              </p:ext>
            </p:extLst>
          </p:nvPr>
        </p:nvGraphicFramePr>
        <p:xfrm>
          <a:off x="685800" y="1676400"/>
          <a:ext cx="8077200" cy="457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50148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2012 Proposals/2013 Grant Awards</a:t>
            </a:r>
            <a:br>
              <a:rPr lang="en-US" dirty="0" smtClean="0"/>
            </a:br>
            <a:r>
              <a:rPr lang="en-US" sz="2400" b="1" dirty="0" smtClean="0"/>
              <a:t/>
            </a:r>
            <a:br>
              <a:rPr lang="en-US" sz="2400" b="1" dirty="0" smtClean="0"/>
            </a:br>
            <a:endParaRPr lang="en-US" sz="2400" b="1" dirty="0"/>
          </a:p>
        </p:txBody>
      </p:sp>
      <p:sp>
        <p:nvSpPr>
          <p:cNvPr id="4" name="Slide Number Placeholder 3"/>
          <p:cNvSpPr>
            <a:spLocks noGrp="1"/>
          </p:cNvSpPr>
          <p:nvPr>
            <p:ph type="sldNum" sz="quarter" idx="12"/>
          </p:nvPr>
        </p:nvSpPr>
        <p:spPr/>
        <p:txBody>
          <a:bodyPr/>
          <a:lstStyle/>
          <a:p>
            <a:fld id="{4E2BE904-9B93-45A7-B411-E7AEB917E790}" type="slidenum">
              <a:rPr lang="en-US" smtClean="0"/>
              <a:t>22</a:t>
            </a:fld>
            <a:endParaRPr lang="en-US"/>
          </a:p>
        </p:txBody>
      </p:sp>
      <p:sp>
        <p:nvSpPr>
          <p:cNvPr id="3" name="Footer Placeholder 2"/>
          <p:cNvSpPr>
            <a:spLocks noGrp="1"/>
          </p:cNvSpPr>
          <p:nvPr>
            <p:ph type="ftr" sz="quarter" idx="11"/>
          </p:nvPr>
        </p:nvSpPr>
        <p:spPr/>
        <p:txBody>
          <a:bodyPr/>
          <a:lstStyle/>
          <a:p>
            <a:r>
              <a:rPr lang="en-US" smtClean="0"/>
              <a:t>from OSP</a:t>
            </a:r>
            <a:endParaRPr lang="en-US"/>
          </a:p>
        </p:txBody>
      </p:sp>
      <p:graphicFrame>
        <p:nvGraphicFramePr>
          <p:cNvPr id="7" name="Chart 6"/>
          <p:cNvGraphicFramePr>
            <a:graphicFrameLocks/>
          </p:cNvGraphicFramePr>
          <p:nvPr>
            <p:extLst>
              <p:ext uri="{D42A27DB-BD31-4B8C-83A1-F6EECF244321}">
                <p14:modId xmlns:p14="http://schemas.microsoft.com/office/powerpoint/2010/main" val="3205827440"/>
              </p:ext>
            </p:extLst>
          </p:nvPr>
        </p:nvGraphicFramePr>
        <p:xfrm>
          <a:off x="533400" y="1219200"/>
          <a:ext cx="80010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7890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FY13 Externally Funded Grants</a:t>
            </a:r>
            <a:endParaRPr lang="en-US" sz="2200" b="1" dirty="0"/>
          </a:p>
        </p:txBody>
      </p:sp>
      <p:sp>
        <p:nvSpPr>
          <p:cNvPr id="5" name="Slide Number Placeholder 4"/>
          <p:cNvSpPr>
            <a:spLocks noGrp="1"/>
          </p:cNvSpPr>
          <p:nvPr>
            <p:ph type="sldNum" sz="quarter" idx="12"/>
          </p:nvPr>
        </p:nvSpPr>
        <p:spPr/>
        <p:txBody>
          <a:bodyPr/>
          <a:lstStyle/>
          <a:p>
            <a:fld id="{4E2BE904-9B93-45A7-B411-E7AEB917E790}" type="slidenum">
              <a:rPr lang="en-US" smtClean="0"/>
              <a:t>23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833611797"/>
              </p:ext>
            </p:extLst>
          </p:nvPr>
        </p:nvGraphicFramePr>
        <p:xfrm>
          <a:off x="2590800" y="5181600"/>
          <a:ext cx="4114800" cy="868680"/>
        </p:xfrm>
        <a:graphic>
          <a:graphicData uri="http://schemas.openxmlformats.org/drawingml/2006/table">
            <a:tbl>
              <a:tblPr firstRow="1" bandRow="1">
                <a:tableStyleId>{5C22544A-7EE6-4342-B048-85BDC9FD1C3A}</a:tableStyleId>
              </a:tblPr>
              <a:tblGrid>
                <a:gridCol w="1981200"/>
                <a:gridCol w="2133600"/>
              </a:tblGrid>
              <a:tr h="370840">
                <a:tc>
                  <a:txBody>
                    <a:bodyPr/>
                    <a:lstStyle/>
                    <a:p>
                      <a:pPr algn="ctr"/>
                      <a:r>
                        <a:rPr lang="en-US" sz="2200" dirty="0" smtClean="0">
                          <a:solidFill>
                            <a:schemeClr val="tx1"/>
                          </a:solidFill>
                        </a:rPr>
                        <a:t>Total</a:t>
                      </a:r>
                      <a:endParaRPr lang="en-US" sz="2200" dirty="0">
                        <a:solidFill>
                          <a:schemeClr val="tx1"/>
                        </a:solidFill>
                      </a:endParaRPr>
                    </a:p>
                  </a:txBody>
                  <a:tcPr>
                    <a:solidFill>
                      <a:schemeClr val="tx2">
                        <a:lumMod val="20000"/>
                        <a:lumOff val="80000"/>
                      </a:schemeClr>
                    </a:solidFill>
                  </a:tcPr>
                </a:tc>
                <a:tc>
                  <a:txBody>
                    <a:bodyPr/>
                    <a:lstStyle/>
                    <a:p>
                      <a:r>
                        <a:rPr lang="en-US" sz="2200" dirty="0" smtClean="0">
                          <a:solidFill>
                            <a:schemeClr val="tx1"/>
                          </a:solidFill>
                        </a:rPr>
                        <a:t>$5,771,981</a:t>
                      </a:r>
                      <a:endParaRPr lang="en-US" sz="2200" dirty="0">
                        <a:solidFill>
                          <a:schemeClr val="tx1"/>
                        </a:solidFill>
                      </a:endParaRPr>
                    </a:p>
                  </a:txBody>
                  <a:tcPr>
                    <a:solidFill>
                      <a:schemeClr val="tx2">
                        <a:lumMod val="20000"/>
                        <a:lumOff val="80000"/>
                      </a:schemeClr>
                    </a:solidFill>
                  </a:tcPr>
                </a:tc>
              </a:tr>
              <a:tr h="441960">
                <a:tc>
                  <a:txBody>
                    <a:bodyPr/>
                    <a:lstStyle/>
                    <a:p>
                      <a:pPr algn="ctr"/>
                      <a:r>
                        <a:rPr lang="en-US" sz="2200" b="1" dirty="0" smtClean="0"/>
                        <a:t>IDC</a:t>
                      </a:r>
                      <a:endParaRPr lang="en-US" sz="2200" b="1" dirty="0"/>
                    </a:p>
                  </a:txBody>
                  <a:tcPr/>
                </a:tc>
                <a:tc>
                  <a:txBody>
                    <a:bodyPr/>
                    <a:lstStyle/>
                    <a:p>
                      <a:r>
                        <a:rPr lang="en-US" sz="2200" b="1" dirty="0" smtClean="0"/>
                        <a:t>$712,667</a:t>
                      </a:r>
                      <a:endParaRPr lang="en-US" sz="2200" b="1" dirty="0"/>
                    </a:p>
                  </a:txBody>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2299832933"/>
              </p:ext>
            </p:extLst>
          </p:nvPr>
        </p:nvGraphicFramePr>
        <p:xfrm>
          <a:off x="990600" y="1371600"/>
          <a:ext cx="7467600" cy="373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9618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2012 Externally Funded Grants by Amount</a:t>
            </a:r>
            <a:endParaRPr lang="en-US" dirty="0"/>
          </a:p>
        </p:txBody>
      </p:sp>
      <p:sp>
        <p:nvSpPr>
          <p:cNvPr id="5" name="Slide Number Placeholder 4"/>
          <p:cNvSpPr>
            <a:spLocks noGrp="1"/>
          </p:cNvSpPr>
          <p:nvPr>
            <p:ph type="sldNum" sz="quarter" idx="12"/>
          </p:nvPr>
        </p:nvSpPr>
        <p:spPr/>
        <p:txBody>
          <a:bodyPr/>
          <a:lstStyle/>
          <a:p>
            <a:fld id="{4E2BE904-9B93-45A7-B411-E7AEB917E790}" type="slidenum">
              <a:rPr lang="en-US" smtClean="0"/>
              <a:t>24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55522461"/>
              </p:ext>
            </p:extLst>
          </p:nvPr>
        </p:nvGraphicFramePr>
        <p:xfrm>
          <a:off x="685800" y="2514600"/>
          <a:ext cx="3657600" cy="2590800"/>
        </p:xfrm>
        <a:graphic>
          <a:graphicData uri="http://schemas.openxmlformats.org/drawingml/2006/table">
            <a:tbl>
              <a:tblPr firstRow="1" bandRow="1">
                <a:tableStyleId>{5C22544A-7EE6-4342-B048-85BDC9FD1C3A}</a:tableStyleId>
              </a:tblPr>
              <a:tblGrid>
                <a:gridCol w="2590800"/>
                <a:gridCol w="1066800"/>
              </a:tblGrid>
              <a:tr h="431800">
                <a:tc>
                  <a:txBody>
                    <a:bodyPr/>
                    <a:lstStyle/>
                    <a:p>
                      <a:r>
                        <a:rPr lang="en-US" sz="2200" b="1" dirty="0" smtClean="0"/>
                        <a:t>Amount Funded</a:t>
                      </a:r>
                      <a:endParaRPr lang="en-US" sz="2200" b="1" dirty="0"/>
                    </a:p>
                  </a:txBody>
                  <a:tcPr/>
                </a:tc>
                <a:tc>
                  <a:txBody>
                    <a:bodyPr/>
                    <a:lstStyle/>
                    <a:p>
                      <a:pPr algn="ctr"/>
                      <a:r>
                        <a:rPr lang="en-US" sz="2200" b="1" dirty="0" smtClean="0"/>
                        <a:t>No.</a:t>
                      </a:r>
                      <a:endParaRPr lang="en-US" sz="2200" b="1" dirty="0"/>
                    </a:p>
                  </a:txBody>
                  <a:tcPr/>
                </a:tc>
              </a:tr>
              <a:tr h="431800">
                <a:tc>
                  <a:txBody>
                    <a:bodyPr/>
                    <a:lstStyle/>
                    <a:p>
                      <a:r>
                        <a:rPr lang="en-US" sz="2200" b="1" baseline="0" dirty="0" smtClean="0"/>
                        <a:t>&lt; $1,000</a:t>
                      </a:r>
                      <a:endParaRPr lang="en-US" sz="2200" b="1" dirty="0"/>
                    </a:p>
                  </a:txBody>
                  <a:tcPr/>
                </a:tc>
                <a:tc>
                  <a:txBody>
                    <a:bodyPr/>
                    <a:lstStyle/>
                    <a:p>
                      <a:pPr algn="ctr"/>
                      <a:r>
                        <a:rPr lang="en-US" sz="2200" b="1" dirty="0" smtClean="0"/>
                        <a:t>1</a:t>
                      </a:r>
                      <a:endParaRPr lang="en-US" sz="2200" b="1" dirty="0"/>
                    </a:p>
                  </a:txBody>
                  <a:tcPr/>
                </a:tc>
              </a:tr>
              <a:tr h="431800">
                <a:tc>
                  <a:txBody>
                    <a:bodyPr/>
                    <a:lstStyle/>
                    <a:p>
                      <a:r>
                        <a:rPr lang="en-US" sz="2200" b="1" dirty="0" smtClean="0"/>
                        <a:t>$1,000 - $10,000</a:t>
                      </a:r>
                      <a:endParaRPr lang="en-US" sz="2200" b="1" dirty="0"/>
                    </a:p>
                  </a:txBody>
                  <a:tcPr/>
                </a:tc>
                <a:tc>
                  <a:txBody>
                    <a:bodyPr/>
                    <a:lstStyle/>
                    <a:p>
                      <a:pPr algn="ctr"/>
                      <a:r>
                        <a:rPr lang="en-US" sz="2200" b="1" dirty="0" smtClean="0"/>
                        <a:t>13</a:t>
                      </a:r>
                      <a:endParaRPr lang="en-US" sz="2200" b="1" dirty="0"/>
                    </a:p>
                  </a:txBody>
                  <a:tcPr/>
                </a:tc>
              </a:tr>
              <a:tr h="431800">
                <a:tc>
                  <a:txBody>
                    <a:bodyPr/>
                    <a:lstStyle/>
                    <a:p>
                      <a:r>
                        <a:rPr lang="en-US" sz="2200" b="1" dirty="0" smtClean="0"/>
                        <a:t>$10,001</a:t>
                      </a:r>
                      <a:r>
                        <a:rPr lang="en-US" sz="2200" b="1" baseline="0" dirty="0" smtClean="0"/>
                        <a:t> - $30,000</a:t>
                      </a:r>
                    </a:p>
                  </a:txBody>
                  <a:tcPr/>
                </a:tc>
                <a:tc>
                  <a:txBody>
                    <a:bodyPr/>
                    <a:lstStyle/>
                    <a:p>
                      <a:pPr algn="ctr"/>
                      <a:r>
                        <a:rPr lang="en-US" sz="2200" b="1" dirty="0" smtClean="0"/>
                        <a:t>21</a:t>
                      </a:r>
                      <a:endParaRPr lang="en-US" sz="2200" b="1" dirty="0"/>
                    </a:p>
                  </a:txBody>
                  <a:tcPr/>
                </a:tc>
              </a:tr>
              <a:tr h="431800">
                <a:tc>
                  <a:txBody>
                    <a:bodyPr/>
                    <a:lstStyle/>
                    <a:p>
                      <a:r>
                        <a:rPr lang="en-US" sz="2200" b="1" dirty="0" smtClean="0"/>
                        <a:t>&gt;$30,000</a:t>
                      </a:r>
                      <a:endParaRPr lang="en-US" sz="2200" b="1" dirty="0"/>
                    </a:p>
                  </a:txBody>
                  <a:tcPr/>
                </a:tc>
                <a:tc>
                  <a:txBody>
                    <a:bodyPr/>
                    <a:lstStyle/>
                    <a:p>
                      <a:pPr algn="ctr"/>
                      <a:r>
                        <a:rPr lang="en-US" sz="2200" b="1" dirty="0" smtClean="0"/>
                        <a:t>36</a:t>
                      </a:r>
                      <a:endParaRPr lang="en-US" sz="2200" b="1" dirty="0"/>
                    </a:p>
                  </a:txBody>
                  <a:tcPr/>
                </a:tc>
              </a:tr>
              <a:tr h="431800">
                <a:tc>
                  <a:txBody>
                    <a:bodyPr/>
                    <a:lstStyle/>
                    <a:p>
                      <a:pPr algn="ctr"/>
                      <a:r>
                        <a:rPr lang="en-US" sz="2200" b="1" dirty="0" smtClean="0"/>
                        <a:t>Total</a:t>
                      </a:r>
                      <a:endParaRPr lang="en-US" sz="2200" b="1" dirty="0"/>
                    </a:p>
                  </a:txBody>
                  <a:tcPr/>
                </a:tc>
                <a:tc>
                  <a:txBody>
                    <a:bodyPr/>
                    <a:lstStyle/>
                    <a:p>
                      <a:pPr algn="ctr"/>
                      <a:r>
                        <a:rPr lang="en-US" sz="2200" b="1" dirty="0" smtClean="0"/>
                        <a:t>71</a:t>
                      </a:r>
                      <a:endParaRPr lang="en-US" sz="2200" b="1" dirty="0"/>
                    </a:p>
                  </a:txBody>
                  <a:tcPr/>
                </a:tc>
              </a:tr>
            </a:tbl>
          </a:graphicData>
        </a:graphic>
      </p:graphicFrame>
      <p:sp>
        <p:nvSpPr>
          <p:cNvPr id="3" name="Footer Placeholder 2"/>
          <p:cNvSpPr>
            <a:spLocks noGrp="1"/>
          </p:cNvSpPr>
          <p:nvPr>
            <p:ph type="ftr" sz="quarter" idx="11"/>
          </p:nvPr>
        </p:nvSpPr>
        <p:spPr/>
        <p:txBody>
          <a:bodyPr/>
          <a:lstStyle/>
          <a:p>
            <a:r>
              <a:rPr lang="en-US" dirty="0" smtClean="0"/>
              <a:t>from Cindy Graham</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36339782"/>
              </p:ext>
            </p:extLst>
          </p:nvPr>
        </p:nvGraphicFramePr>
        <p:xfrm>
          <a:off x="4572000" y="2590800"/>
          <a:ext cx="4038600" cy="2133600"/>
        </p:xfrm>
        <a:graphic>
          <a:graphicData uri="http://schemas.openxmlformats.org/drawingml/2006/table">
            <a:tbl>
              <a:tblPr firstRow="1" bandRow="1">
                <a:tableStyleId>{5C22544A-7EE6-4342-B048-85BDC9FD1C3A}</a:tableStyleId>
              </a:tblPr>
              <a:tblGrid>
                <a:gridCol w="2438400"/>
                <a:gridCol w="1600200"/>
              </a:tblGrid>
              <a:tr h="370840">
                <a:tc>
                  <a:txBody>
                    <a:bodyPr/>
                    <a:lstStyle/>
                    <a:p>
                      <a:r>
                        <a:rPr lang="en-US" sz="2200" b="1" dirty="0" smtClean="0"/>
                        <a:t>Administered by</a:t>
                      </a:r>
                      <a:endParaRPr lang="en-US" sz="2200" b="1" dirty="0"/>
                    </a:p>
                  </a:txBody>
                  <a:tcPr/>
                </a:tc>
                <a:tc>
                  <a:txBody>
                    <a:bodyPr/>
                    <a:lstStyle/>
                    <a:p>
                      <a:pPr algn="ctr"/>
                      <a:r>
                        <a:rPr lang="en-US" sz="2200" b="1" dirty="0" smtClean="0"/>
                        <a:t>No.</a:t>
                      </a:r>
                      <a:endParaRPr lang="en-US" sz="2200" b="1" dirty="0"/>
                    </a:p>
                  </a:txBody>
                  <a:tcPr/>
                </a:tc>
              </a:tr>
              <a:tr h="370840">
                <a:tc>
                  <a:txBody>
                    <a:bodyPr/>
                    <a:lstStyle/>
                    <a:p>
                      <a:r>
                        <a:rPr lang="en-US" sz="2200" b="1" dirty="0" smtClean="0"/>
                        <a:t>Federal</a:t>
                      </a:r>
                      <a:endParaRPr lang="en-US" sz="2200" b="1" dirty="0"/>
                    </a:p>
                  </a:txBody>
                  <a:tcPr/>
                </a:tc>
                <a:tc>
                  <a:txBody>
                    <a:bodyPr/>
                    <a:lstStyle/>
                    <a:p>
                      <a:pPr algn="ctr"/>
                      <a:r>
                        <a:rPr lang="en-US" sz="2200" b="1" dirty="0" smtClean="0"/>
                        <a:t>36</a:t>
                      </a:r>
                      <a:endParaRPr lang="en-US" sz="2200" b="1" dirty="0"/>
                    </a:p>
                  </a:txBody>
                  <a:tcPr/>
                </a:tc>
              </a:tr>
              <a:tr h="370840">
                <a:tc>
                  <a:txBody>
                    <a:bodyPr/>
                    <a:lstStyle/>
                    <a:p>
                      <a:r>
                        <a:rPr lang="en-US" sz="2200" b="1" dirty="0" smtClean="0"/>
                        <a:t>State</a:t>
                      </a:r>
                      <a:endParaRPr lang="en-US" sz="2200" b="1" dirty="0"/>
                    </a:p>
                  </a:txBody>
                  <a:tcPr/>
                </a:tc>
                <a:tc>
                  <a:txBody>
                    <a:bodyPr/>
                    <a:lstStyle/>
                    <a:p>
                      <a:pPr algn="ctr"/>
                      <a:r>
                        <a:rPr lang="en-US" sz="2200" b="1" dirty="0" smtClean="0"/>
                        <a:t>25</a:t>
                      </a:r>
                      <a:endParaRPr lang="en-US" sz="2200" b="1" dirty="0"/>
                    </a:p>
                  </a:txBody>
                  <a:tcPr/>
                </a:tc>
              </a:tr>
              <a:tr h="370840">
                <a:tc>
                  <a:txBody>
                    <a:bodyPr/>
                    <a:lstStyle/>
                    <a:p>
                      <a:r>
                        <a:rPr lang="en-US" sz="2200" b="1" dirty="0" smtClean="0"/>
                        <a:t>Other</a:t>
                      </a:r>
                      <a:endParaRPr lang="en-US" sz="2200" b="1" dirty="0"/>
                    </a:p>
                  </a:txBody>
                  <a:tcPr/>
                </a:tc>
                <a:tc>
                  <a:txBody>
                    <a:bodyPr/>
                    <a:lstStyle/>
                    <a:p>
                      <a:pPr algn="ctr"/>
                      <a:r>
                        <a:rPr lang="en-US" sz="2200" b="1" dirty="0" smtClean="0"/>
                        <a:t>10</a:t>
                      </a:r>
                      <a:endParaRPr lang="en-US" sz="2200" b="1" dirty="0"/>
                    </a:p>
                  </a:txBody>
                  <a:tcPr/>
                </a:tc>
              </a:tr>
              <a:tr h="370840">
                <a:tc>
                  <a:txBody>
                    <a:bodyPr/>
                    <a:lstStyle/>
                    <a:p>
                      <a:pPr algn="ctr"/>
                      <a:r>
                        <a:rPr lang="en-US" sz="2200" b="1" dirty="0" smtClean="0"/>
                        <a:t>Total</a:t>
                      </a:r>
                      <a:endParaRPr lang="en-US" sz="2200" b="1" dirty="0"/>
                    </a:p>
                  </a:txBody>
                  <a:tcPr/>
                </a:tc>
                <a:tc>
                  <a:txBody>
                    <a:bodyPr/>
                    <a:lstStyle/>
                    <a:p>
                      <a:pPr algn="ctr"/>
                      <a:r>
                        <a:rPr lang="en-US" sz="2200" b="1" dirty="0" smtClean="0"/>
                        <a:t>71</a:t>
                      </a:r>
                      <a:endParaRPr lang="en-US" sz="2200" b="1" dirty="0"/>
                    </a:p>
                  </a:txBody>
                  <a:tcPr/>
                </a:tc>
              </a:tr>
            </a:tbl>
          </a:graphicData>
        </a:graphic>
      </p:graphicFrame>
    </p:spTree>
    <p:extLst>
      <p:ext uri="{BB962C8B-B14F-4D97-AF65-F5344CB8AC3E}">
        <p14:creationId xmlns:p14="http://schemas.microsoft.com/office/powerpoint/2010/main" val="2342372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Revenue from Contracts</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25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14843992"/>
              </p:ext>
            </p:extLst>
          </p:nvPr>
        </p:nvGraphicFramePr>
        <p:xfrm>
          <a:off x="1524000" y="1828800"/>
          <a:ext cx="6096000" cy="25603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sz="2200" b="1" dirty="0" smtClean="0"/>
                        <a:t>Type</a:t>
                      </a:r>
                      <a:endParaRPr lang="en-US" sz="2200" b="1" dirty="0"/>
                    </a:p>
                  </a:txBody>
                  <a:tcPr/>
                </a:tc>
                <a:tc>
                  <a:txBody>
                    <a:bodyPr/>
                    <a:lstStyle/>
                    <a:p>
                      <a:r>
                        <a:rPr lang="en-US" sz="2200" b="1" dirty="0" smtClean="0"/>
                        <a:t>Amount</a:t>
                      </a:r>
                      <a:endParaRPr lang="en-US" sz="2200" b="1" dirty="0"/>
                    </a:p>
                  </a:txBody>
                  <a:tcPr/>
                </a:tc>
              </a:tr>
              <a:tr h="370840">
                <a:tc>
                  <a:txBody>
                    <a:bodyPr/>
                    <a:lstStyle/>
                    <a:p>
                      <a:r>
                        <a:rPr lang="en-US" sz="2200" b="1" dirty="0" smtClean="0"/>
                        <a:t>Professional Services</a:t>
                      </a:r>
                      <a:endParaRPr lang="en-US" sz="2200" b="1" dirty="0"/>
                    </a:p>
                  </a:txBody>
                  <a:tcPr/>
                </a:tc>
                <a:tc>
                  <a:txBody>
                    <a:bodyPr/>
                    <a:lstStyle/>
                    <a:p>
                      <a:r>
                        <a:rPr lang="en-US" sz="2200" b="1" dirty="0" smtClean="0"/>
                        <a:t>$508,411</a:t>
                      </a:r>
                      <a:endParaRPr lang="en-US" sz="2200" b="1" dirty="0"/>
                    </a:p>
                  </a:txBody>
                  <a:tcPr/>
                </a:tc>
              </a:tr>
              <a:tr h="370840">
                <a:tc>
                  <a:txBody>
                    <a:bodyPr/>
                    <a:lstStyle/>
                    <a:p>
                      <a:r>
                        <a:rPr lang="en-US" sz="2200" b="1" dirty="0" smtClean="0"/>
                        <a:t>Conferences/Workshops</a:t>
                      </a:r>
                      <a:endParaRPr lang="en-US" sz="2200" b="1" dirty="0"/>
                    </a:p>
                  </a:txBody>
                  <a:tcPr/>
                </a:tc>
                <a:tc>
                  <a:txBody>
                    <a:bodyPr/>
                    <a:lstStyle/>
                    <a:p>
                      <a:r>
                        <a:rPr lang="en-US" sz="2200" b="1" dirty="0" smtClean="0"/>
                        <a:t>$743</a:t>
                      </a:r>
                      <a:endParaRPr lang="en-US" sz="2200" b="1" dirty="0"/>
                    </a:p>
                  </a:txBody>
                  <a:tcPr/>
                </a:tc>
              </a:tr>
              <a:tr h="370840">
                <a:tc>
                  <a:txBody>
                    <a:bodyPr/>
                    <a:lstStyle/>
                    <a:p>
                      <a:r>
                        <a:rPr lang="en-US" sz="2200" b="1" dirty="0" smtClean="0"/>
                        <a:t>Royalties</a:t>
                      </a:r>
                      <a:endParaRPr lang="en-US" sz="2200" b="1" dirty="0"/>
                    </a:p>
                  </a:txBody>
                  <a:tcPr/>
                </a:tc>
                <a:tc>
                  <a:txBody>
                    <a:bodyPr/>
                    <a:lstStyle/>
                    <a:p>
                      <a:r>
                        <a:rPr lang="en-US" sz="2200" b="1" dirty="0" smtClean="0"/>
                        <a:t>$11,732</a:t>
                      </a:r>
                      <a:endParaRPr lang="en-US" sz="2200" b="1" dirty="0"/>
                    </a:p>
                  </a:txBody>
                  <a:tcPr/>
                </a:tc>
              </a:tr>
              <a:tr h="370840">
                <a:tc>
                  <a:txBody>
                    <a:bodyPr/>
                    <a:lstStyle/>
                    <a:p>
                      <a:r>
                        <a:rPr lang="en-US" sz="2200" b="1" dirty="0" smtClean="0"/>
                        <a:t>Miscellaneous</a:t>
                      </a:r>
                      <a:endParaRPr lang="en-US" sz="2200" b="1" dirty="0"/>
                    </a:p>
                  </a:txBody>
                  <a:tcPr/>
                </a:tc>
                <a:tc>
                  <a:txBody>
                    <a:bodyPr/>
                    <a:lstStyle/>
                    <a:p>
                      <a:r>
                        <a:rPr lang="en-US" sz="2200" b="1" dirty="0" smtClean="0"/>
                        <a:t>$10,146</a:t>
                      </a:r>
                      <a:endParaRPr lang="en-US" sz="2200" b="1" dirty="0"/>
                    </a:p>
                  </a:txBody>
                  <a:tcPr/>
                </a:tc>
              </a:tr>
              <a:tr h="370840">
                <a:tc>
                  <a:txBody>
                    <a:bodyPr/>
                    <a:lstStyle/>
                    <a:p>
                      <a:r>
                        <a:rPr lang="en-US" sz="2200" b="1" dirty="0" smtClean="0"/>
                        <a:t>Total</a:t>
                      </a:r>
                      <a:endParaRPr lang="en-US" sz="2200" b="1" dirty="0"/>
                    </a:p>
                  </a:txBody>
                  <a:tcPr/>
                </a:tc>
                <a:tc>
                  <a:txBody>
                    <a:bodyPr/>
                    <a:lstStyle/>
                    <a:p>
                      <a:r>
                        <a:rPr lang="en-US" sz="2200" b="1" dirty="0" smtClean="0"/>
                        <a:t>$531,032</a:t>
                      </a:r>
                      <a:endParaRPr lang="en-US" sz="2200" b="1" dirty="0"/>
                    </a:p>
                  </a:txBody>
                  <a:tcPr/>
                </a:tc>
              </a:tr>
            </a:tbl>
          </a:graphicData>
        </a:graphic>
      </p:graphicFrame>
      <p:sp>
        <p:nvSpPr>
          <p:cNvPr id="3" name="Footer Placeholder 2"/>
          <p:cNvSpPr>
            <a:spLocks noGrp="1"/>
          </p:cNvSpPr>
          <p:nvPr>
            <p:ph type="ftr" sz="quarter" idx="11"/>
          </p:nvPr>
        </p:nvSpPr>
        <p:spPr/>
        <p:txBody>
          <a:bodyPr/>
          <a:lstStyle/>
          <a:p>
            <a:r>
              <a:rPr lang="en-US" dirty="0" smtClean="0"/>
              <a:t>from OSP</a:t>
            </a:r>
            <a:endParaRPr lang="en-US" dirty="0"/>
          </a:p>
        </p:txBody>
      </p:sp>
    </p:spTree>
    <p:extLst>
      <p:ext uri="{BB962C8B-B14F-4D97-AF65-F5344CB8AC3E}">
        <p14:creationId xmlns:p14="http://schemas.microsoft.com/office/powerpoint/2010/main" val="17292401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WKU Internal Funding To Date – Number of FUSE Awards</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26</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835438613"/>
              </p:ext>
            </p:extLst>
          </p:nvPr>
        </p:nvGraphicFramePr>
        <p:xfrm>
          <a:off x="990600" y="1447800"/>
          <a:ext cx="76200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4367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WKU Internal Funding To Date – Number of RCAP Awards</a:t>
            </a:r>
            <a:endParaRPr lang="en-US" dirty="0"/>
          </a:p>
        </p:txBody>
      </p:sp>
      <p:sp>
        <p:nvSpPr>
          <p:cNvPr id="5" name="Slide Number Placeholder 4"/>
          <p:cNvSpPr>
            <a:spLocks noGrp="1"/>
          </p:cNvSpPr>
          <p:nvPr>
            <p:ph type="sldNum" sz="quarter" idx="12"/>
          </p:nvPr>
        </p:nvSpPr>
        <p:spPr/>
        <p:txBody>
          <a:bodyPr/>
          <a:lstStyle/>
          <a:p>
            <a:fld id="{4E2BE904-9B93-45A7-B411-E7AEB917E790}" type="slidenum">
              <a:rPr lang="en-US" smtClean="0"/>
              <a:t>27</a:t>
            </a:fld>
            <a:endParaRPr lang="en-US"/>
          </a:p>
        </p:txBody>
      </p:sp>
      <p:graphicFrame>
        <p:nvGraphicFramePr>
          <p:cNvPr id="6" name="Chart 5"/>
          <p:cNvGraphicFramePr>
            <a:graphicFrameLocks/>
          </p:cNvGraphicFramePr>
          <p:nvPr>
            <p:extLst>
              <p:ext uri="{D42A27DB-BD31-4B8C-83A1-F6EECF244321}">
                <p14:modId xmlns:p14="http://schemas.microsoft.com/office/powerpoint/2010/main" val="773860268"/>
              </p:ext>
            </p:extLst>
          </p:nvPr>
        </p:nvGraphicFramePr>
        <p:xfrm>
          <a:off x="609600" y="1752600"/>
          <a:ext cx="7848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18344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FY2013 Ogden Resources - Sources</a:t>
            </a:r>
            <a:endParaRPr lang="en-US" dirty="0"/>
          </a:p>
        </p:txBody>
      </p:sp>
      <p:sp>
        <p:nvSpPr>
          <p:cNvPr id="5" name="Slide Number Placeholder 4"/>
          <p:cNvSpPr>
            <a:spLocks noGrp="1"/>
          </p:cNvSpPr>
          <p:nvPr>
            <p:ph type="sldNum" sz="quarter" idx="12"/>
          </p:nvPr>
        </p:nvSpPr>
        <p:spPr/>
        <p:txBody>
          <a:bodyPr/>
          <a:lstStyle/>
          <a:p>
            <a:fld id="{4E2BE904-9B93-45A7-B411-E7AEB917E790}" type="slidenum">
              <a:rPr lang="en-US" smtClean="0"/>
              <a:t>28</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508249667"/>
              </p:ext>
            </p:extLst>
          </p:nvPr>
        </p:nvGraphicFramePr>
        <p:xfrm>
          <a:off x="914400" y="1143000"/>
          <a:ext cx="7772400" cy="5105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21200485"/>
              </p:ext>
            </p:extLst>
          </p:nvPr>
        </p:nvGraphicFramePr>
        <p:xfrm>
          <a:off x="2514600" y="5715000"/>
          <a:ext cx="4267200" cy="609600"/>
        </p:xfrm>
        <a:graphic>
          <a:graphicData uri="http://schemas.openxmlformats.org/drawingml/2006/table">
            <a:tbl>
              <a:tblPr firstRow="1" bandRow="1">
                <a:tableStyleId>{5C22544A-7EE6-4342-B048-85BDC9FD1C3A}</a:tableStyleId>
              </a:tblPr>
              <a:tblGrid>
                <a:gridCol w="2354139"/>
                <a:gridCol w="1913061"/>
              </a:tblGrid>
              <a:tr h="609600">
                <a:tc>
                  <a:txBody>
                    <a:bodyPr/>
                    <a:lstStyle/>
                    <a:p>
                      <a:r>
                        <a:rPr lang="en-US" sz="3000" b="0" i="0" baseline="0" dirty="0" smtClean="0">
                          <a:solidFill>
                            <a:schemeClr val="tx1"/>
                          </a:solidFill>
                        </a:rPr>
                        <a:t>Total Budget</a:t>
                      </a:r>
                      <a:endParaRPr lang="en-US" sz="3000"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3000" b="0" i="0" baseline="0" dirty="0" smtClean="0">
                          <a:solidFill>
                            <a:schemeClr val="tx1"/>
                          </a:solidFill>
                        </a:rPr>
                        <a:t>$2.4 M</a:t>
                      </a:r>
                      <a:endParaRPr lang="en-US" sz="3000"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4" name="Footer Placeholder 3"/>
          <p:cNvSpPr>
            <a:spLocks noGrp="1"/>
          </p:cNvSpPr>
          <p:nvPr>
            <p:ph type="ftr" sz="quarter" idx="11"/>
          </p:nvPr>
        </p:nvSpPr>
        <p:spPr/>
        <p:txBody>
          <a:bodyPr/>
          <a:lstStyle/>
          <a:p>
            <a:r>
              <a:rPr lang="en-US" dirty="0" smtClean="0"/>
              <a:t>From CG Budget Sheets 2013</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2598163218"/>
              </p:ext>
            </p:extLst>
          </p:nvPr>
        </p:nvGraphicFramePr>
        <p:xfrm>
          <a:off x="381000" y="1143000"/>
          <a:ext cx="8305800" cy="4495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31559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FY2013 Ogden Expenditures</a:t>
            </a:r>
          </a:p>
        </p:txBody>
      </p:sp>
      <p:sp>
        <p:nvSpPr>
          <p:cNvPr id="4" name="Slide Number Placeholder 3"/>
          <p:cNvSpPr>
            <a:spLocks noGrp="1"/>
          </p:cNvSpPr>
          <p:nvPr>
            <p:ph type="sldNum" sz="quarter" idx="12"/>
          </p:nvPr>
        </p:nvSpPr>
        <p:spPr/>
        <p:txBody>
          <a:bodyPr/>
          <a:lstStyle/>
          <a:p>
            <a:fld id="{4E2BE904-9B93-45A7-B411-E7AEB917E790}" type="slidenum">
              <a:rPr lang="en-US" smtClean="0"/>
              <a:t>29</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917001922"/>
              </p:ext>
            </p:extLst>
          </p:nvPr>
        </p:nvGraphicFramePr>
        <p:xfrm>
          <a:off x="533400" y="1676400"/>
          <a:ext cx="762000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690286508"/>
              </p:ext>
            </p:extLst>
          </p:nvPr>
        </p:nvGraphicFramePr>
        <p:xfrm>
          <a:off x="609600" y="1752600"/>
          <a:ext cx="7848600" cy="4217194"/>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676400" y="2837959"/>
            <a:ext cx="1293880" cy="430887"/>
          </a:xfrm>
          <a:prstGeom prst="rect">
            <a:avLst/>
          </a:prstGeom>
        </p:spPr>
        <p:txBody>
          <a:bodyPr wrap="none">
            <a:spAutoFit/>
          </a:bodyPr>
          <a:lstStyle/>
          <a:p>
            <a:r>
              <a:rPr lang="en-US" sz="2200" b="1" dirty="0" smtClean="0"/>
              <a:t>Travel 2%</a:t>
            </a:r>
            <a:endParaRPr lang="en-US" sz="2200" b="1" dirty="0"/>
          </a:p>
        </p:txBody>
      </p:sp>
      <p:sp>
        <p:nvSpPr>
          <p:cNvPr id="8" name="Footer Placeholder 7"/>
          <p:cNvSpPr>
            <a:spLocks noGrp="1"/>
          </p:cNvSpPr>
          <p:nvPr>
            <p:ph type="ftr" sz="quarter" idx="11"/>
          </p:nvPr>
        </p:nvSpPr>
        <p:spPr/>
        <p:txBody>
          <a:bodyPr/>
          <a:lstStyle/>
          <a:p>
            <a:r>
              <a:rPr lang="en-US" dirty="0" smtClean="0"/>
              <a:t>from CG Budget Sheets FY2013</a:t>
            </a:r>
            <a:endParaRPr lang="en-US" dirty="0"/>
          </a:p>
        </p:txBody>
      </p:sp>
    </p:spTree>
    <p:extLst>
      <p:ext uri="{BB962C8B-B14F-4D97-AF65-F5344CB8AC3E}">
        <p14:creationId xmlns:p14="http://schemas.microsoft.com/office/powerpoint/2010/main" val="521262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Ogden Student Profile</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818108398"/>
              </p:ext>
            </p:extLst>
          </p:nvPr>
        </p:nvGraphicFramePr>
        <p:xfrm>
          <a:off x="-304800" y="1295400"/>
          <a:ext cx="5105400" cy="3352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2644156297"/>
              </p:ext>
            </p:extLst>
          </p:nvPr>
        </p:nvGraphicFramePr>
        <p:xfrm>
          <a:off x="3657600" y="1219200"/>
          <a:ext cx="5486400" cy="3429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65932294"/>
              </p:ext>
            </p:extLst>
          </p:nvPr>
        </p:nvGraphicFramePr>
        <p:xfrm>
          <a:off x="5105400" y="4953000"/>
          <a:ext cx="2819400" cy="1275080"/>
        </p:xfrm>
        <a:graphic>
          <a:graphicData uri="http://schemas.openxmlformats.org/drawingml/2006/table">
            <a:tbl>
              <a:tblPr firstRow="1" bandRow="1">
                <a:tableStyleId>{5C22544A-7EE6-4342-B048-85BDC9FD1C3A}</a:tableStyleId>
              </a:tblPr>
              <a:tblGrid>
                <a:gridCol w="1752600"/>
                <a:gridCol w="1066800"/>
              </a:tblGrid>
              <a:tr h="637540">
                <a:tc>
                  <a:txBody>
                    <a:bodyPr/>
                    <a:lstStyle/>
                    <a:p>
                      <a:r>
                        <a:rPr lang="en-US" sz="3000" b="0" i="0" baseline="0" dirty="0" smtClean="0">
                          <a:solidFill>
                            <a:schemeClr val="tx1"/>
                          </a:solidFill>
                        </a:rPr>
                        <a:t>Ave ACT</a:t>
                      </a:r>
                      <a:endParaRPr lang="en-US" sz="3000"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3000" b="0" i="0" baseline="0" dirty="0" smtClean="0">
                          <a:solidFill>
                            <a:schemeClr val="tx1"/>
                          </a:solidFill>
                        </a:rPr>
                        <a:t>24</a:t>
                      </a:r>
                      <a:endParaRPr lang="en-US" sz="3000"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37540">
                <a:tc>
                  <a:txBody>
                    <a:bodyPr/>
                    <a:lstStyle/>
                    <a:p>
                      <a:r>
                        <a:rPr lang="en-US" sz="3000" baseline="0" dirty="0" smtClean="0">
                          <a:solidFill>
                            <a:schemeClr val="tx1"/>
                          </a:solidFill>
                        </a:rPr>
                        <a:t>Ave GRE</a:t>
                      </a:r>
                      <a:endParaRPr lang="en-US" sz="3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3000" baseline="0" dirty="0" smtClean="0">
                          <a:solidFill>
                            <a:schemeClr val="tx1"/>
                          </a:solidFill>
                        </a:rPr>
                        <a:t>1027</a:t>
                      </a:r>
                      <a:endParaRPr lang="en-US" sz="3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0954275"/>
              </p:ext>
            </p:extLst>
          </p:nvPr>
        </p:nvGraphicFramePr>
        <p:xfrm>
          <a:off x="838200" y="4953000"/>
          <a:ext cx="3429000" cy="1005840"/>
        </p:xfrm>
        <a:graphic>
          <a:graphicData uri="http://schemas.openxmlformats.org/drawingml/2006/table">
            <a:tbl>
              <a:tblPr firstRow="1" bandRow="1">
                <a:tableStyleId>{5C22544A-7EE6-4342-B048-85BDC9FD1C3A}</a:tableStyleId>
              </a:tblPr>
              <a:tblGrid>
                <a:gridCol w="1891719"/>
                <a:gridCol w="1537281"/>
              </a:tblGrid>
              <a:tr h="370840">
                <a:tc>
                  <a:txBody>
                    <a:bodyPr/>
                    <a:lstStyle/>
                    <a:p>
                      <a:r>
                        <a:rPr lang="en-US" sz="3000" b="0" i="0" baseline="0" dirty="0" smtClean="0">
                          <a:solidFill>
                            <a:schemeClr val="tx1"/>
                          </a:solidFill>
                        </a:rPr>
                        <a:t>Total Enrollment</a:t>
                      </a:r>
                      <a:endParaRPr lang="en-US" sz="3000"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3000" b="0" i="0" baseline="0" dirty="0" smtClean="0">
                          <a:solidFill>
                            <a:schemeClr val="tx1"/>
                          </a:solidFill>
                        </a:rPr>
                        <a:t>3185</a:t>
                      </a:r>
                      <a:endParaRPr lang="en-US" sz="3000"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4" name="Slide Number Placeholder 3"/>
          <p:cNvSpPr>
            <a:spLocks noGrp="1"/>
          </p:cNvSpPr>
          <p:nvPr>
            <p:ph type="sldNum" sz="quarter" idx="12"/>
          </p:nvPr>
        </p:nvSpPr>
        <p:spPr/>
        <p:txBody>
          <a:bodyPr/>
          <a:lstStyle/>
          <a:p>
            <a:fld id="{4E2BE904-9B93-45A7-B411-E7AEB917E790}" type="slidenum">
              <a:rPr lang="en-US" smtClean="0"/>
              <a:t>3</a:t>
            </a:fld>
            <a:endParaRPr lang="en-US"/>
          </a:p>
        </p:txBody>
      </p:sp>
      <p:sp>
        <p:nvSpPr>
          <p:cNvPr id="5" name="Footer Placeholder 4"/>
          <p:cNvSpPr>
            <a:spLocks noGrp="1"/>
          </p:cNvSpPr>
          <p:nvPr>
            <p:ph type="ftr" sz="quarter" idx="11"/>
          </p:nvPr>
        </p:nvSpPr>
        <p:spPr/>
        <p:txBody>
          <a:bodyPr/>
          <a:lstStyle/>
          <a:p>
            <a:r>
              <a:rPr lang="en-US" smtClean="0"/>
              <a:t>from WKU Fact Book 2013</a:t>
            </a:r>
            <a:endParaRPr lang="en-US"/>
          </a:p>
        </p:txBody>
      </p:sp>
    </p:spTree>
    <p:extLst>
      <p:ext uri="{BB962C8B-B14F-4D97-AF65-F5344CB8AC3E}">
        <p14:creationId xmlns:p14="http://schemas.microsoft.com/office/powerpoint/2010/main" val="26756479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13 Foundation Funds - Sources</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30</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48253111"/>
              </p:ext>
            </p:extLst>
          </p:nvPr>
        </p:nvGraphicFramePr>
        <p:xfrm>
          <a:off x="838200" y="1600200"/>
          <a:ext cx="7391400" cy="4343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78715295"/>
              </p:ext>
            </p:extLst>
          </p:nvPr>
        </p:nvGraphicFramePr>
        <p:xfrm>
          <a:off x="2971800" y="5791200"/>
          <a:ext cx="3048000" cy="609600"/>
        </p:xfrm>
        <a:graphic>
          <a:graphicData uri="http://schemas.openxmlformats.org/drawingml/2006/table">
            <a:tbl>
              <a:tblPr firstRow="1" bandRow="1">
                <a:tableStyleId>{5C22544A-7EE6-4342-B048-85BDC9FD1C3A}</a:tableStyleId>
              </a:tblPr>
              <a:tblGrid>
                <a:gridCol w="1036320"/>
                <a:gridCol w="2011680"/>
              </a:tblGrid>
              <a:tr h="609600">
                <a:tc>
                  <a:txBody>
                    <a:bodyPr/>
                    <a:lstStyle/>
                    <a:p>
                      <a:r>
                        <a:rPr lang="en-US" sz="3000" b="0" i="0" baseline="0" dirty="0" smtClean="0">
                          <a:solidFill>
                            <a:schemeClr val="tx1"/>
                          </a:solidFill>
                        </a:rPr>
                        <a:t>Total</a:t>
                      </a:r>
                      <a:endParaRPr lang="en-US" sz="3000"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3000" b="0" i="0" baseline="0" dirty="0" smtClean="0">
                          <a:solidFill>
                            <a:schemeClr val="tx1"/>
                          </a:solidFill>
                        </a:rPr>
                        <a:t>$447,988</a:t>
                      </a:r>
                      <a:endParaRPr lang="en-US" sz="3000" b="0" i="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6" name="Footer Placeholder 5"/>
          <p:cNvSpPr>
            <a:spLocks noGrp="1"/>
          </p:cNvSpPr>
          <p:nvPr>
            <p:ph type="ftr" sz="quarter" idx="11"/>
          </p:nvPr>
        </p:nvSpPr>
        <p:spPr/>
        <p:txBody>
          <a:bodyPr/>
          <a:lstStyle/>
          <a:p>
            <a:r>
              <a:rPr lang="de-DE" smtClean="0"/>
              <a:t>from Krista Steenberugen and WKUF</a:t>
            </a:r>
            <a:endParaRPr lang="en-US"/>
          </a:p>
        </p:txBody>
      </p:sp>
    </p:spTree>
    <p:extLst>
      <p:ext uri="{BB962C8B-B14F-4D97-AF65-F5344CB8AC3E}">
        <p14:creationId xmlns:p14="http://schemas.microsoft.com/office/powerpoint/2010/main" val="22094774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FY13 Foundation - Expenditures</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31</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380844025"/>
              </p:ext>
            </p:extLst>
          </p:nvPr>
        </p:nvGraphicFramePr>
        <p:xfrm>
          <a:off x="381000" y="1600200"/>
          <a:ext cx="80772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21535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Acknowledgements</a:t>
            </a:r>
            <a:br>
              <a:rPr lang="en-US" dirty="0" smtClean="0"/>
            </a:br>
            <a:endParaRPr lang="en-US" sz="2400" b="1" dirty="0"/>
          </a:p>
        </p:txBody>
      </p:sp>
      <p:sp>
        <p:nvSpPr>
          <p:cNvPr id="3" name="Content Placeholder 2"/>
          <p:cNvSpPr>
            <a:spLocks noGrp="1"/>
          </p:cNvSpPr>
          <p:nvPr>
            <p:ph idx="1"/>
          </p:nvPr>
        </p:nvSpPr>
        <p:spPr/>
        <p:txBody>
          <a:bodyPr/>
          <a:lstStyle/>
          <a:p>
            <a:r>
              <a:rPr lang="en-US" dirty="0" smtClean="0"/>
              <a:t>Lisa Wood</a:t>
            </a:r>
          </a:p>
          <a:p>
            <a:r>
              <a:rPr lang="en-US" dirty="0" smtClean="0"/>
              <a:t>Cindy Graham</a:t>
            </a:r>
          </a:p>
          <a:p>
            <a:r>
              <a:rPr lang="en-US" dirty="0" smtClean="0"/>
              <a:t>George Taylor</a:t>
            </a:r>
          </a:p>
          <a:p>
            <a:r>
              <a:rPr lang="en-US" dirty="0" smtClean="0"/>
              <a:t>Krista Steenbergen</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32</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2057400"/>
            <a:ext cx="4267200" cy="3200400"/>
          </a:xfrm>
          <a:prstGeom prst="rect">
            <a:avLst/>
          </a:prstGeom>
        </p:spPr>
      </p:pic>
    </p:spTree>
    <p:extLst>
      <p:ext uri="{BB962C8B-B14F-4D97-AF65-F5344CB8AC3E}">
        <p14:creationId xmlns:p14="http://schemas.microsoft.com/office/powerpoint/2010/main" val="1076834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Ogden Student Ethnicity Profile</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794780465"/>
              </p:ext>
            </p:extLst>
          </p:nvPr>
        </p:nvGraphicFramePr>
        <p:xfrm>
          <a:off x="1676400" y="1752600"/>
          <a:ext cx="60198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4E2BE904-9B93-45A7-B411-E7AEB917E790}" type="slidenum">
              <a:rPr lang="en-US" smtClean="0"/>
              <a:t>4</a:t>
            </a:fld>
            <a:endParaRPr lang="en-US"/>
          </a:p>
        </p:txBody>
      </p:sp>
      <p:sp>
        <p:nvSpPr>
          <p:cNvPr id="6" name="Footer Placeholder 5"/>
          <p:cNvSpPr>
            <a:spLocks noGrp="1"/>
          </p:cNvSpPr>
          <p:nvPr>
            <p:ph type="ftr" sz="quarter" idx="11"/>
          </p:nvPr>
        </p:nvSpPr>
        <p:spPr/>
        <p:txBody>
          <a:bodyPr/>
          <a:lstStyle/>
          <a:p>
            <a:r>
              <a:rPr lang="en-US" smtClean="0"/>
              <a:t>from WKU Fact Book 2013</a:t>
            </a:r>
            <a:endParaRPr lang="en-US"/>
          </a:p>
        </p:txBody>
      </p:sp>
    </p:spTree>
    <p:extLst>
      <p:ext uri="{BB962C8B-B14F-4D97-AF65-F5344CB8AC3E}">
        <p14:creationId xmlns:p14="http://schemas.microsoft.com/office/powerpoint/2010/main" val="789699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Ogden UG Student Majors by Department</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848880512"/>
              </p:ext>
            </p:extLst>
          </p:nvPr>
        </p:nvGraphicFramePr>
        <p:xfrm>
          <a:off x="838200" y="1733550"/>
          <a:ext cx="7696199" cy="421005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4E2BE904-9B93-45A7-B411-E7AEB917E790}" type="slidenum">
              <a:rPr lang="en-US" smtClean="0"/>
              <a:t>5</a:t>
            </a:fld>
            <a:endParaRPr lang="en-US"/>
          </a:p>
        </p:txBody>
      </p:sp>
      <p:sp>
        <p:nvSpPr>
          <p:cNvPr id="6" name="Footer Placeholder 5"/>
          <p:cNvSpPr>
            <a:spLocks noGrp="1"/>
          </p:cNvSpPr>
          <p:nvPr>
            <p:ph type="ftr" sz="quarter" idx="11"/>
          </p:nvPr>
        </p:nvSpPr>
        <p:spPr/>
        <p:txBody>
          <a:bodyPr/>
          <a:lstStyle/>
          <a:p>
            <a:r>
              <a:rPr lang="en-US" smtClean="0"/>
              <a:t>from WKU Fact Book 2013</a:t>
            </a:r>
            <a:endParaRPr lang="en-US"/>
          </a:p>
        </p:txBody>
      </p:sp>
    </p:spTree>
    <p:extLst>
      <p:ext uri="{BB962C8B-B14F-4D97-AF65-F5344CB8AC3E}">
        <p14:creationId xmlns:p14="http://schemas.microsoft.com/office/powerpoint/2010/main" val="3916208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UG Student Majors – Domestic/ International</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49525427"/>
              </p:ext>
            </p:extLst>
          </p:nvPr>
        </p:nvGraphicFramePr>
        <p:xfrm>
          <a:off x="1722474" y="1676400"/>
          <a:ext cx="73914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4E2BE904-9B93-45A7-B411-E7AEB917E790}" type="slidenum">
              <a:rPr lang="en-US" smtClean="0"/>
              <a:t>6</a:t>
            </a:fld>
            <a:endParaRPr lang="en-US"/>
          </a:p>
        </p:txBody>
      </p:sp>
      <p:sp>
        <p:nvSpPr>
          <p:cNvPr id="6" name="Footer Placeholder 5"/>
          <p:cNvSpPr>
            <a:spLocks noGrp="1"/>
          </p:cNvSpPr>
          <p:nvPr>
            <p:ph type="ftr" sz="quarter" idx="11"/>
          </p:nvPr>
        </p:nvSpPr>
        <p:spPr/>
        <p:txBody>
          <a:bodyPr/>
          <a:lstStyle/>
          <a:p>
            <a:r>
              <a:rPr lang="en-US" smtClean="0"/>
              <a:t>from WKU Fact Book 2013</a:t>
            </a:r>
            <a:endParaRPr lang="en-US"/>
          </a:p>
        </p:txBody>
      </p:sp>
    </p:spTree>
    <p:extLst>
      <p:ext uri="{BB962C8B-B14F-4D97-AF65-F5344CB8AC3E}">
        <p14:creationId xmlns:p14="http://schemas.microsoft.com/office/powerpoint/2010/main" val="4107677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Undergraduate Degrees</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7</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126083479"/>
              </p:ext>
            </p:extLst>
          </p:nvPr>
        </p:nvGraphicFramePr>
        <p:xfrm>
          <a:off x="838200" y="1676400"/>
          <a:ext cx="70866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5"/>
          <p:cNvSpPr>
            <a:spLocks noGrp="1"/>
          </p:cNvSpPr>
          <p:nvPr>
            <p:ph type="ftr" sz="quarter" idx="11"/>
          </p:nvPr>
        </p:nvSpPr>
        <p:spPr/>
        <p:txBody>
          <a:bodyPr/>
          <a:lstStyle/>
          <a:p>
            <a:r>
              <a:rPr lang="en-US" smtClean="0"/>
              <a:t>from WKU 2013 Fact Book</a:t>
            </a:r>
            <a:endParaRPr lang="en-US"/>
          </a:p>
        </p:txBody>
      </p:sp>
    </p:spTree>
    <p:extLst>
      <p:ext uri="{BB962C8B-B14F-4D97-AF65-F5344CB8AC3E}">
        <p14:creationId xmlns:p14="http://schemas.microsoft.com/office/powerpoint/2010/main" val="2213417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Student Credit Hour Production by Department</a:t>
            </a:r>
            <a:endParaRPr lang="en-US" dirty="0"/>
          </a:p>
        </p:txBody>
      </p:sp>
      <p:sp>
        <p:nvSpPr>
          <p:cNvPr id="4" name="Slide Number Placeholder 3"/>
          <p:cNvSpPr>
            <a:spLocks noGrp="1"/>
          </p:cNvSpPr>
          <p:nvPr>
            <p:ph type="sldNum" sz="quarter" idx="12"/>
          </p:nvPr>
        </p:nvSpPr>
        <p:spPr/>
        <p:txBody>
          <a:bodyPr/>
          <a:lstStyle/>
          <a:p>
            <a:fld id="{4E2BE904-9B93-45A7-B411-E7AEB917E790}" type="slidenum">
              <a:rPr lang="en-US" smtClean="0"/>
              <a:t>8</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126354960"/>
              </p:ext>
            </p:extLst>
          </p:nvPr>
        </p:nvGraphicFramePr>
        <p:xfrm>
          <a:off x="685800" y="1828800"/>
          <a:ext cx="7620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5"/>
          <p:cNvSpPr>
            <a:spLocks noGrp="1"/>
          </p:cNvSpPr>
          <p:nvPr>
            <p:ph type="ftr" sz="quarter" idx="11"/>
          </p:nvPr>
        </p:nvSpPr>
        <p:spPr/>
        <p:txBody>
          <a:bodyPr/>
          <a:lstStyle/>
          <a:p>
            <a:r>
              <a:rPr lang="en-US" smtClean="0"/>
              <a:t>from WKU Fact Book 2013</a:t>
            </a:r>
            <a:endParaRPr lang="en-US"/>
          </a:p>
        </p:txBody>
      </p:sp>
    </p:spTree>
    <p:extLst>
      <p:ext uri="{BB962C8B-B14F-4D97-AF65-F5344CB8AC3E}">
        <p14:creationId xmlns:p14="http://schemas.microsoft.com/office/powerpoint/2010/main" val="2849449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Credit Hour Production per Fulltime Faculty</a:t>
            </a:r>
            <a:endParaRPr lang="en-US" dirty="0"/>
          </a:p>
        </p:txBody>
      </p:sp>
      <p:sp>
        <p:nvSpPr>
          <p:cNvPr id="5" name="Slide Number Placeholder 4"/>
          <p:cNvSpPr>
            <a:spLocks noGrp="1"/>
          </p:cNvSpPr>
          <p:nvPr>
            <p:ph type="sldNum" sz="quarter" idx="12"/>
          </p:nvPr>
        </p:nvSpPr>
        <p:spPr/>
        <p:txBody>
          <a:bodyPr/>
          <a:lstStyle/>
          <a:p>
            <a:fld id="{4E2BE904-9B93-45A7-B411-E7AEB917E790}" type="slidenum">
              <a:rPr lang="en-US" smtClean="0"/>
              <a:t>9</a:t>
            </a:fld>
            <a:endParaRPr lang="en-US" dirty="0"/>
          </a:p>
        </p:txBody>
      </p:sp>
      <p:sp>
        <p:nvSpPr>
          <p:cNvPr id="6" name="Footer Placeholder 5"/>
          <p:cNvSpPr>
            <a:spLocks noGrp="1"/>
          </p:cNvSpPr>
          <p:nvPr>
            <p:ph type="ftr" sz="quarter" idx="11"/>
          </p:nvPr>
        </p:nvSpPr>
        <p:spPr/>
        <p:txBody>
          <a:bodyPr/>
          <a:lstStyle/>
          <a:p>
            <a:r>
              <a:rPr lang="en-US" dirty="0" smtClean="0"/>
              <a:t>CLS calculation</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699440749"/>
              </p:ext>
            </p:extLst>
          </p:nvPr>
        </p:nvGraphicFramePr>
        <p:xfrm>
          <a:off x="990600" y="1828800"/>
          <a:ext cx="7162799" cy="4281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6606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7303</TotalTime>
  <Words>1804</Words>
  <Application>Microsoft Office PowerPoint</Application>
  <PresentationFormat>On-screen Show (4:3)</PresentationFormat>
  <Paragraphs>300</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Purpose</vt:lpstr>
      <vt:lpstr>Ogden Student Profile</vt:lpstr>
      <vt:lpstr>Ogden Student Ethnicity Profile</vt:lpstr>
      <vt:lpstr>Ogden UG Student Majors by Department</vt:lpstr>
      <vt:lpstr>UG Student Majors – Domestic/ International</vt:lpstr>
      <vt:lpstr>Undergraduate Degrees</vt:lpstr>
      <vt:lpstr>Total Student Credit Hour Production by Department</vt:lpstr>
      <vt:lpstr>Student Credit Hour Production per Fulltime Faculty</vt:lpstr>
      <vt:lpstr>Honors Student Credit Hour Production</vt:lpstr>
      <vt:lpstr>2013 Honors Theses </vt:lpstr>
      <vt:lpstr>Ogden Grad Students</vt:lpstr>
      <vt:lpstr>Grad Student Enrollment – Domestic/International</vt:lpstr>
      <vt:lpstr>Grad Student Enrollment - Gender</vt:lpstr>
      <vt:lpstr>F2013 Grad Students and Graduate Assistantships </vt:lpstr>
      <vt:lpstr>2013 Thesis and Non-thesis MS/MA Degrees</vt:lpstr>
      <vt:lpstr>Ogden College Faculty by Gender</vt:lpstr>
      <vt:lpstr>Ogden Faculty by Ethnicity</vt:lpstr>
      <vt:lpstr>Ogden Faculty by Rank and Tenure Status</vt:lpstr>
      <vt:lpstr>FT Faculty by Department</vt:lpstr>
      <vt:lpstr>Faculty Publications and Conference Proceedings</vt:lpstr>
      <vt:lpstr>2012 Proposals/2013 Grant Awards  </vt:lpstr>
      <vt:lpstr>FY13 Externally Funded Grants</vt:lpstr>
      <vt:lpstr>2012 Externally Funded Grants by Amount</vt:lpstr>
      <vt:lpstr>2013 Revenue from Contracts</vt:lpstr>
      <vt:lpstr>WKU Internal Funding To Date – Number of FUSE Awards</vt:lpstr>
      <vt:lpstr> WKU Internal Funding To Date – Number of RCAP Awards</vt:lpstr>
      <vt:lpstr>FY2013 Ogden Resources - Sources</vt:lpstr>
      <vt:lpstr>FY2013 Ogden Expenditures</vt:lpstr>
      <vt:lpstr>FY 13 Foundation Funds - Sources</vt:lpstr>
      <vt:lpstr>FY13 Foundation - Expenditures</vt:lpstr>
      <vt:lpstr>Acknowledgements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Klein Stevens</dc:creator>
  <cp:lastModifiedBy>Stevens, Cheryl</cp:lastModifiedBy>
  <cp:revision>137</cp:revision>
  <dcterms:created xsi:type="dcterms:W3CDTF">2013-12-20T17:50:23Z</dcterms:created>
  <dcterms:modified xsi:type="dcterms:W3CDTF">2014-01-23T17:30:32Z</dcterms:modified>
</cp:coreProperties>
</file>