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Lst>
  <p:notesMasterIdLst>
    <p:notesMasterId r:id="rId37"/>
  </p:notesMasterIdLst>
  <p:handoutMasterIdLst>
    <p:handoutMasterId r:id="rId38"/>
  </p:handoutMasterIdLst>
  <p:sldIdLst>
    <p:sldId id="346" r:id="rId2"/>
    <p:sldId id="329" r:id="rId3"/>
    <p:sldId id="332" r:id="rId4"/>
    <p:sldId id="347" r:id="rId5"/>
    <p:sldId id="348" r:id="rId6"/>
    <p:sldId id="323" r:id="rId7"/>
    <p:sldId id="278" r:id="rId8"/>
    <p:sldId id="315" r:id="rId9"/>
    <p:sldId id="281" r:id="rId10"/>
    <p:sldId id="321" r:id="rId11"/>
    <p:sldId id="345" r:id="rId12"/>
    <p:sldId id="359" r:id="rId13"/>
    <p:sldId id="284" r:id="rId14"/>
    <p:sldId id="305" r:id="rId15"/>
    <p:sldId id="326" r:id="rId16"/>
    <p:sldId id="319" r:id="rId17"/>
    <p:sldId id="318" r:id="rId18"/>
    <p:sldId id="314" r:id="rId19"/>
    <p:sldId id="257" r:id="rId20"/>
    <p:sldId id="349" r:id="rId21"/>
    <p:sldId id="350" r:id="rId22"/>
    <p:sldId id="351" r:id="rId23"/>
    <p:sldId id="352" r:id="rId24"/>
    <p:sldId id="353" r:id="rId25"/>
    <p:sldId id="354" r:id="rId26"/>
    <p:sldId id="355" r:id="rId27"/>
    <p:sldId id="356" r:id="rId28"/>
    <p:sldId id="357" r:id="rId29"/>
    <p:sldId id="358" r:id="rId30"/>
    <p:sldId id="331" r:id="rId31"/>
    <p:sldId id="304" r:id="rId32"/>
    <p:sldId id="320" r:id="rId33"/>
    <p:sldId id="283" r:id="rId34"/>
    <p:sldId id="360" r:id="rId35"/>
    <p:sldId id="327"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85" autoAdjust="0"/>
  </p:normalViewPr>
  <p:slideViewPr>
    <p:cSldViewPr>
      <p:cViewPr varScale="1">
        <p:scale>
          <a:sx n="64" d="100"/>
          <a:sy n="64" d="100"/>
        </p:scale>
        <p:origin x="-786" y="-90"/>
      </p:cViewPr>
      <p:guideLst>
        <p:guide orient="horz" pos="2160"/>
        <p:guide pos="2880"/>
      </p:guideLst>
    </p:cSldViewPr>
  </p:slideViewPr>
  <p:outlineViewPr>
    <p:cViewPr>
      <p:scale>
        <a:sx n="33" d="100"/>
        <a:sy n="33" d="100"/>
      </p:scale>
      <p:origin x="42" y="144"/>
    </p:cViewPr>
  </p:outlineViewPr>
  <p:notesTextViewPr>
    <p:cViewPr>
      <p:scale>
        <a:sx n="100" d="100"/>
        <a:sy n="100" d="100"/>
      </p:scale>
      <p:origin x="0" y="0"/>
    </p:cViewPr>
  </p:notesTextViewPr>
  <p:sorterViewPr>
    <p:cViewPr>
      <p:scale>
        <a:sx n="66" d="100"/>
        <a:sy n="66" d="100"/>
      </p:scale>
      <p:origin x="0" y="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wrap="square" lIns="96653" tIns="48327" rIns="96653" bIns="48327" numCol="1" anchor="t" anchorCtr="0" compatLnSpc="1">
            <a:prstTxWarp prst="textNoShape">
              <a:avLst/>
            </a:prstTxWarp>
          </a:bodyPr>
          <a:lstStyle>
            <a:lvl1pPr>
              <a:defRPr sz="1200">
                <a:latin typeface="Calibri" pitchFamily="-108" charset="0"/>
              </a:defRPr>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wrap="square" lIns="96653" tIns="48327" rIns="96653" bIns="48327" numCol="1" anchor="t" anchorCtr="0" compatLnSpc="1">
            <a:prstTxWarp prst="textNoShape">
              <a:avLst/>
            </a:prstTxWarp>
          </a:bodyPr>
          <a:lstStyle>
            <a:lvl1pPr algn="r">
              <a:defRPr sz="1200">
                <a:latin typeface="Calibri" pitchFamily="-108" charset="0"/>
              </a:defRPr>
            </a:lvl1pPr>
          </a:lstStyle>
          <a:p>
            <a:fld id="{767707C0-C097-4F64-B8FF-B7943E3600D4}" type="datetime1">
              <a:rPr lang="en-US"/>
              <a:pPr/>
              <a:t>11/11/2013</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wrap="square" lIns="96653" tIns="48327" rIns="96653" bIns="48327" numCol="1" anchor="b" anchorCtr="0" compatLnSpc="1">
            <a:prstTxWarp prst="textNoShape">
              <a:avLst/>
            </a:prstTxWarp>
          </a:bodyPr>
          <a:lstStyle>
            <a:lvl1pPr>
              <a:defRPr sz="1200">
                <a:latin typeface="Calibri" pitchFamily="-108" charset="0"/>
              </a:defRPr>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wrap="square" lIns="96653" tIns="48327" rIns="96653" bIns="48327" numCol="1" anchor="b" anchorCtr="0" compatLnSpc="1">
            <a:prstTxWarp prst="textNoShape">
              <a:avLst/>
            </a:prstTxWarp>
          </a:bodyPr>
          <a:lstStyle>
            <a:lvl1pPr algn="r">
              <a:defRPr sz="1200">
                <a:latin typeface="Calibri" pitchFamily="-108" charset="0"/>
              </a:defRPr>
            </a:lvl1pPr>
          </a:lstStyle>
          <a:p>
            <a:fld id="{552D3D27-00C0-431F-9AF4-B41B27161878}" type="slidenum">
              <a:rPr lang="en-US"/>
              <a:pPr/>
              <a:t>‹#›</a:t>
            </a:fld>
            <a:endParaRPr lang="en-US" dirty="0"/>
          </a:p>
        </p:txBody>
      </p:sp>
    </p:spTree>
    <p:extLst>
      <p:ext uri="{BB962C8B-B14F-4D97-AF65-F5344CB8AC3E}">
        <p14:creationId xmlns:p14="http://schemas.microsoft.com/office/powerpoint/2010/main" val="3611874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wrap="square" lIns="96653" tIns="48327" rIns="96653" bIns="48327" numCol="1" anchor="t" anchorCtr="0" compatLnSpc="1">
            <a:prstTxWarp prst="textNoShape">
              <a:avLst/>
            </a:prstTxWarp>
          </a:bodyPr>
          <a:lstStyle>
            <a:lvl1pPr>
              <a:defRPr sz="1200">
                <a:latin typeface="Calibri" pitchFamily="-108" charset="0"/>
              </a:defRPr>
            </a:lvl1pPr>
          </a:lstStyle>
          <a:p>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wrap="square" lIns="96653" tIns="48327" rIns="96653" bIns="48327" numCol="1" anchor="t" anchorCtr="0" compatLnSpc="1">
            <a:prstTxWarp prst="textNoShape">
              <a:avLst/>
            </a:prstTxWarp>
          </a:bodyPr>
          <a:lstStyle>
            <a:lvl1pPr algn="r">
              <a:defRPr sz="1200">
                <a:latin typeface="Calibri" pitchFamily="-108" charset="0"/>
              </a:defRPr>
            </a:lvl1pPr>
          </a:lstStyle>
          <a:p>
            <a:fld id="{E9444945-6E16-4D0A-B589-15E6B66E4536}" type="datetime1">
              <a:rPr lang="en-US"/>
              <a:pPr/>
              <a:t>11/11/2013</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wrap="square" lIns="96653" tIns="48327" rIns="96653" bIns="48327"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732183" y="4561226"/>
            <a:ext cx="5850835" cy="4320213"/>
          </a:xfrm>
          <a:prstGeom prst="rect">
            <a:avLst/>
          </a:prstGeom>
        </p:spPr>
        <p:txBody>
          <a:bodyPr vert="horz" wrap="square" lIns="96653" tIns="48327" rIns="96653" bIns="48327"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wrap="square" lIns="96653" tIns="48327" rIns="96653" bIns="48327" numCol="1" anchor="b" anchorCtr="0" compatLnSpc="1">
            <a:prstTxWarp prst="textNoShape">
              <a:avLst/>
            </a:prstTxWarp>
          </a:bodyPr>
          <a:lstStyle>
            <a:lvl1pPr>
              <a:defRPr sz="1200">
                <a:latin typeface="Calibri" pitchFamily="-108" charset="0"/>
              </a:defRPr>
            </a:lvl1pPr>
          </a:lstStyle>
          <a:p>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6653" tIns="48327" rIns="96653" bIns="48327" numCol="1" anchor="b" anchorCtr="0" compatLnSpc="1">
            <a:prstTxWarp prst="textNoShape">
              <a:avLst/>
            </a:prstTxWarp>
          </a:bodyPr>
          <a:lstStyle>
            <a:lvl1pPr algn="r">
              <a:defRPr sz="1200">
                <a:latin typeface="Calibri" pitchFamily="-108" charset="0"/>
              </a:defRPr>
            </a:lvl1pPr>
          </a:lstStyle>
          <a:p>
            <a:fld id="{A245EC39-B94F-4296-8F44-929FFC94E2F5}" type="slidenum">
              <a:rPr lang="en-US"/>
              <a:pPr/>
              <a:t>‹#›</a:t>
            </a:fld>
            <a:endParaRPr lang="en-US" dirty="0"/>
          </a:p>
        </p:txBody>
      </p:sp>
    </p:spTree>
    <p:extLst>
      <p:ext uri="{BB962C8B-B14F-4D97-AF65-F5344CB8AC3E}">
        <p14:creationId xmlns:p14="http://schemas.microsoft.com/office/powerpoint/2010/main" val="2952896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5EC39-B94F-4296-8F44-929FFC94E2F5}" type="slidenum">
              <a:rPr lang="en-US" smtClean="0"/>
              <a:pPr/>
              <a:t>2</a:t>
            </a:fld>
            <a:endParaRPr lang="en-US" dirty="0"/>
          </a:p>
        </p:txBody>
      </p:sp>
    </p:spTree>
    <p:extLst>
      <p:ext uri="{BB962C8B-B14F-4D97-AF65-F5344CB8AC3E}">
        <p14:creationId xmlns:p14="http://schemas.microsoft.com/office/powerpoint/2010/main" val="125350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spcBef>
                <a:spcPct val="0"/>
              </a:spcBef>
            </a:pPr>
            <a:r>
              <a:rPr lang="en-US" dirty="0" smtClean="0">
                <a:latin typeface="Arial" pitchFamily="34" charset="0"/>
              </a:rPr>
              <a:t>Significance just between Co-taught and traditional student teaching is the p value provided, based on Chi Square test.</a:t>
            </a:r>
          </a:p>
          <a:p>
            <a:pPr eaLnBrk="1" hangingPunct="1">
              <a:spcBef>
                <a:spcPct val="0"/>
              </a:spcBef>
            </a:pPr>
            <a:endParaRPr lang="en-US" dirty="0" smtClean="0">
              <a:latin typeface="Arial" pitchFamily="34" charset="0"/>
            </a:endParaRPr>
          </a:p>
        </p:txBody>
      </p:sp>
      <p:sp>
        <p:nvSpPr>
          <p:cNvPr id="10244" name="Slide Number Placeholder 3"/>
          <p:cNvSpPr>
            <a:spLocks noGrp="1"/>
          </p:cNvSpPr>
          <p:nvPr>
            <p:ph type="sldNum" sz="quarter" idx="5"/>
          </p:nvPr>
        </p:nvSpPr>
        <p:spPr/>
        <p:txBody>
          <a:bodyPr/>
          <a:lstStyle/>
          <a:p>
            <a:pPr>
              <a:defRPr/>
            </a:pPr>
            <a:fld id="{1AD95F99-4D77-4558-8B78-C00B3305B674}" type="slidenum">
              <a:rPr lang="en-US" smtClean="0"/>
              <a:pPr>
                <a:defRPr/>
              </a:pPr>
              <a:t>17</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CEC19FED-77D9-46A1-B847-D4DEEA4AE03A}" type="slidenum">
              <a:rPr lang="en-US"/>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 that experiences prior to student teaching will also embed co-teaching </a:t>
            </a:r>
            <a:endParaRPr lang="en-US" dirty="0"/>
          </a:p>
        </p:txBody>
      </p:sp>
      <p:sp>
        <p:nvSpPr>
          <p:cNvPr id="4" name="Slide Number Placeholder 3"/>
          <p:cNvSpPr>
            <a:spLocks noGrp="1"/>
          </p:cNvSpPr>
          <p:nvPr>
            <p:ph type="sldNum" sz="quarter" idx="10"/>
          </p:nvPr>
        </p:nvSpPr>
        <p:spPr/>
        <p:txBody>
          <a:bodyPr/>
          <a:lstStyle/>
          <a:p>
            <a:fld id="{A245EC39-B94F-4296-8F44-929FFC94E2F5}" type="slidenum">
              <a:rPr lang="en-US" smtClean="0"/>
              <a:pPr/>
              <a:t>32</a:t>
            </a:fld>
            <a:endParaRPr lang="en-US" dirty="0"/>
          </a:p>
        </p:txBody>
      </p:sp>
    </p:spTree>
    <p:extLst>
      <p:ext uri="{BB962C8B-B14F-4D97-AF65-F5344CB8AC3E}">
        <p14:creationId xmlns:p14="http://schemas.microsoft.com/office/powerpoint/2010/main" val="3121626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 Time in Classroom/ Placement does not change, Solo Week</a:t>
            </a:r>
            <a:r>
              <a:rPr lang="en-US" baseline="0" dirty="0" smtClean="0"/>
              <a:t> still a part, but the “ Co” begins prior to the experience and Teacher Candidate viewed as Teaching Partner on 1</a:t>
            </a:r>
            <a:r>
              <a:rPr lang="en-US" baseline="30000" dirty="0" smtClean="0"/>
              <a:t>st</a:t>
            </a:r>
            <a:r>
              <a:rPr lang="en-US" baseline="0" dirty="0" smtClean="0"/>
              <a:t> day.</a:t>
            </a:r>
            <a:endParaRPr lang="en-US" dirty="0"/>
          </a:p>
        </p:txBody>
      </p:sp>
      <p:sp>
        <p:nvSpPr>
          <p:cNvPr id="4" name="Slide Number Placeholder 3"/>
          <p:cNvSpPr>
            <a:spLocks noGrp="1"/>
          </p:cNvSpPr>
          <p:nvPr>
            <p:ph type="sldNum" sz="quarter" idx="10"/>
          </p:nvPr>
        </p:nvSpPr>
        <p:spPr/>
        <p:txBody>
          <a:bodyPr/>
          <a:lstStyle/>
          <a:p>
            <a:fld id="{A245EC39-B94F-4296-8F44-929FFC94E2F5}" type="slidenum">
              <a:rPr lang="en-US" smtClean="0"/>
              <a:pPr/>
              <a:t>33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85372" indent="-302066" eaLnBrk="0" hangingPunct="0">
              <a:defRPr>
                <a:solidFill>
                  <a:schemeClr val="tx1"/>
                </a:solidFill>
                <a:latin typeface="Arial" charset="0"/>
                <a:ea typeface="ＭＳ Ｐゴシック" charset="0"/>
              </a:defRPr>
            </a:lvl2pPr>
            <a:lvl3pPr marL="1208265" indent="-241653" eaLnBrk="0" hangingPunct="0">
              <a:defRPr>
                <a:solidFill>
                  <a:schemeClr val="tx1"/>
                </a:solidFill>
                <a:latin typeface="Arial" charset="0"/>
                <a:ea typeface="ＭＳ Ｐゴシック" charset="0"/>
              </a:defRPr>
            </a:lvl3pPr>
            <a:lvl4pPr marL="1691571" indent="-241653" eaLnBrk="0" hangingPunct="0">
              <a:defRPr>
                <a:solidFill>
                  <a:schemeClr val="tx1"/>
                </a:solidFill>
                <a:latin typeface="Arial" charset="0"/>
                <a:ea typeface="ＭＳ Ｐゴシック" charset="0"/>
              </a:defRPr>
            </a:lvl4pPr>
            <a:lvl5pPr marL="2174878" indent="-241653" eaLnBrk="0" hangingPunct="0">
              <a:defRPr>
                <a:solidFill>
                  <a:schemeClr val="tx1"/>
                </a:solidFill>
                <a:latin typeface="Arial" charset="0"/>
                <a:ea typeface="ＭＳ Ｐゴシック" charset="0"/>
              </a:defRPr>
            </a:lvl5pPr>
            <a:lvl6pPr marL="2658184" indent="-241653" eaLnBrk="0" fontAlgn="base" hangingPunct="0">
              <a:spcBef>
                <a:spcPct val="0"/>
              </a:spcBef>
              <a:spcAft>
                <a:spcPct val="0"/>
              </a:spcAft>
              <a:defRPr>
                <a:solidFill>
                  <a:schemeClr val="tx1"/>
                </a:solidFill>
                <a:latin typeface="Arial" charset="0"/>
                <a:ea typeface="ＭＳ Ｐゴシック" charset="0"/>
              </a:defRPr>
            </a:lvl6pPr>
            <a:lvl7pPr marL="3141490" indent="-241653" eaLnBrk="0" fontAlgn="base" hangingPunct="0">
              <a:spcBef>
                <a:spcPct val="0"/>
              </a:spcBef>
              <a:spcAft>
                <a:spcPct val="0"/>
              </a:spcAft>
              <a:defRPr>
                <a:solidFill>
                  <a:schemeClr val="tx1"/>
                </a:solidFill>
                <a:latin typeface="Arial" charset="0"/>
                <a:ea typeface="ＭＳ Ｐゴシック" charset="0"/>
              </a:defRPr>
            </a:lvl7pPr>
            <a:lvl8pPr marL="3624796" indent="-241653" eaLnBrk="0" fontAlgn="base" hangingPunct="0">
              <a:spcBef>
                <a:spcPct val="0"/>
              </a:spcBef>
              <a:spcAft>
                <a:spcPct val="0"/>
              </a:spcAft>
              <a:defRPr>
                <a:solidFill>
                  <a:schemeClr val="tx1"/>
                </a:solidFill>
                <a:latin typeface="Arial" charset="0"/>
                <a:ea typeface="ＭＳ Ｐゴシック" charset="0"/>
              </a:defRPr>
            </a:lvl8pPr>
            <a:lvl9pPr marL="4108102" indent="-241653"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F4AF443-ABB1-1E4A-91C1-9DEBFB1546BD}" type="slidenum">
              <a:rPr lang="en-US"/>
              <a:pPr eaLnBrk="1" hangingPunct="1"/>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your role?</a:t>
            </a:r>
            <a:endParaRPr lang="en-US" dirty="0"/>
          </a:p>
        </p:txBody>
      </p:sp>
      <p:sp>
        <p:nvSpPr>
          <p:cNvPr id="4" name="Slide Number Placeholder 3"/>
          <p:cNvSpPr>
            <a:spLocks noGrp="1"/>
          </p:cNvSpPr>
          <p:nvPr>
            <p:ph type="sldNum" sz="quarter" idx="10"/>
          </p:nvPr>
        </p:nvSpPr>
        <p:spPr/>
        <p:txBody>
          <a:bodyPr/>
          <a:lstStyle/>
          <a:p>
            <a:fld id="{A245EC39-B94F-4296-8F44-929FFC94E2F5}" type="slidenum">
              <a:rPr lang="en-US" smtClean="0"/>
              <a:pPr/>
              <a:t>5</a:t>
            </a:fld>
            <a:endParaRPr lang="en-US" dirty="0"/>
          </a:p>
        </p:txBody>
      </p:sp>
    </p:spTree>
    <p:extLst>
      <p:ext uri="{BB962C8B-B14F-4D97-AF65-F5344CB8AC3E}">
        <p14:creationId xmlns:p14="http://schemas.microsoft.com/office/powerpoint/2010/main" val="323237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i="1" dirty="0" smtClean="0">
                <a:solidFill>
                  <a:srgbClr val="FF0000"/>
                </a:solidFill>
                <a:effectLst>
                  <a:outerShdw blurRad="38100" dist="38100" dir="2700000" algn="tl">
                    <a:srgbClr val="000000">
                      <a:alpha val="43137"/>
                    </a:srgbClr>
                  </a:outerShdw>
                </a:effectLst>
                <a:latin typeface="Comic Sans MS" pitchFamily="66" charset="0"/>
              </a:rPr>
              <a:t>Student Teaching hasn’t changed much in 80 years!!</a:t>
            </a:r>
          </a:p>
          <a:p>
            <a:endParaRPr lang="en-US" dirty="0"/>
          </a:p>
        </p:txBody>
      </p:sp>
      <p:sp>
        <p:nvSpPr>
          <p:cNvPr id="4" name="Slide Number Placeholder 3"/>
          <p:cNvSpPr>
            <a:spLocks noGrp="1"/>
          </p:cNvSpPr>
          <p:nvPr>
            <p:ph type="sldNum" sz="quarter" idx="10"/>
          </p:nvPr>
        </p:nvSpPr>
        <p:spPr/>
        <p:txBody>
          <a:bodyPr/>
          <a:lstStyle/>
          <a:p>
            <a:fld id="{A245EC39-B94F-4296-8F44-929FFC94E2F5}"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r>
              <a:rPr lang="en-US" dirty="0" smtClean="0"/>
              <a:t>Everything schools &amp; teacher preparation due should focus</a:t>
            </a:r>
          </a:p>
        </p:txBody>
      </p:sp>
      <p:sp>
        <p:nvSpPr>
          <p:cNvPr id="19460" name="Slide Number Placeholder 3"/>
          <p:cNvSpPr>
            <a:spLocks noGrp="1"/>
          </p:cNvSpPr>
          <p:nvPr>
            <p:ph type="sldNum" sz="quarter" idx="5"/>
          </p:nvPr>
        </p:nvSpPr>
        <p:spPr bwMode="auto">
          <a:noFill/>
          <a:ln>
            <a:miter lim="800000"/>
            <a:headEnd/>
            <a:tailEnd/>
          </a:ln>
        </p:spPr>
        <p:txBody>
          <a:bodyPr/>
          <a:lstStyle/>
          <a:p>
            <a:fld id="{1DD4685D-DB4D-42CE-ADB0-19AD1AA0A6DA}" type="slidenum">
              <a:rPr lang="en-US"/>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does it mean to co-plan---co-instruct—co-assess</a:t>
            </a:r>
          </a:p>
          <a:p>
            <a:endParaRPr lang="en-US" dirty="0" smtClean="0"/>
          </a:p>
          <a:p>
            <a:r>
              <a:rPr lang="en-US" dirty="0" smtClean="0"/>
              <a:t>John </a:t>
            </a:r>
            <a:r>
              <a:rPr lang="en-US" dirty="0" smtClean="0"/>
              <a:t>Hattie’s 2012 “Visible Learning for Teachers” emphasizes</a:t>
            </a:r>
            <a:r>
              <a:rPr lang="en-US" baseline="0" dirty="0" smtClean="0"/>
              <a:t> co-planning </a:t>
            </a:r>
          </a:p>
          <a:p>
            <a:r>
              <a:rPr lang="en-US" baseline="0" dirty="0" smtClean="0"/>
              <a:t>--”Culture in which teachers </a:t>
            </a:r>
            <a:r>
              <a:rPr lang="en-US" baseline="0" dirty="0" smtClean="0"/>
              <a:t>spend </a:t>
            </a:r>
            <a:r>
              <a:rPr lang="en-US" baseline="0" dirty="0" smtClean="0"/>
              <a:t>more time together </a:t>
            </a:r>
            <a:r>
              <a:rPr lang="en-US" baseline="0" dirty="0" smtClean="0"/>
              <a:t>pre-planning </a:t>
            </a:r>
            <a:r>
              <a:rPr lang="en-US" baseline="0" dirty="0" smtClean="0"/>
              <a:t>and critiquing this pre-planning, and </a:t>
            </a:r>
            <a:r>
              <a:rPr lang="en-US" baseline="0" dirty="0" smtClean="0"/>
              <a:t>working </a:t>
            </a:r>
            <a:r>
              <a:rPr lang="en-US" baseline="0" dirty="0" smtClean="0"/>
              <a:t>in teacher </a:t>
            </a:r>
            <a:r>
              <a:rPr lang="en-US" baseline="0" dirty="0" smtClean="0"/>
              <a:t>groups </a:t>
            </a:r>
            <a:r>
              <a:rPr lang="en-US" baseline="0" dirty="0" smtClean="0"/>
              <a:t>to interpret the evidence about their effect on students”</a:t>
            </a:r>
          </a:p>
          <a:p>
            <a:r>
              <a:rPr lang="en-US" baseline="0" dirty="0" smtClean="0"/>
              <a:t>--collective responsibility </a:t>
            </a:r>
            <a:r>
              <a:rPr lang="en-US" baseline="0" dirty="0" smtClean="0"/>
              <a:t>of the </a:t>
            </a:r>
            <a:r>
              <a:rPr lang="en-US" baseline="0" dirty="0" smtClean="0"/>
              <a:t>success of our schools</a:t>
            </a:r>
          </a:p>
          <a:p>
            <a:r>
              <a:rPr lang="en-US" baseline="0" dirty="0" smtClean="0"/>
              <a:t>--Aligns to PLC research </a:t>
            </a:r>
            <a:endParaRPr lang="en-US" dirty="0" smtClean="0"/>
          </a:p>
        </p:txBody>
      </p:sp>
      <p:sp>
        <p:nvSpPr>
          <p:cNvPr id="4" name="Slide Number Placeholder 3"/>
          <p:cNvSpPr>
            <a:spLocks noGrp="1"/>
          </p:cNvSpPr>
          <p:nvPr>
            <p:ph type="sldNum" sz="quarter" idx="10"/>
          </p:nvPr>
        </p:nvSpPr>
        <p:spPr/>
        <p:txBody>
          <a:bodyPr/>
          <a:lstStyle/>
          <a:p>
            <a:fld id="{A245EC39-B94F-4296-8F44-929FFC94E2F5}" type="slidenum">
              <a:rPr lang="en-US" smtClean="0"/>
              <a:pPr/>
              <a:t>8</a:t>
            </a:fld>
            <a:endParaRPr lang="en-US" dirty="0"/>
          </a:p>
        </p:txBody>
      </p:sp>
    </p:spTree>
    <p:extLst>
      <p:ext uri="{BB962C8B-B14F-4D97-AF65-F5344CB8AC3E}">
        <p14:creationId xmlns:p14="http://schemas.microsoft.com/office/powerpoint/2010/main" val="245796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2 educators better meet</a:t>
            </a:r>
            <a:r>
              <a:rPr lang="en-US" baseline="0" dirty="0" smtClean="0"/>
              <a:t> the needs of learn</a:t>
            </a:r>
            <a:endParaRPr lang="en-US" dirty="0"/>
          </a:p>
        </p:txBody>
      </p:sp>
      <p:sp>
        <p:nvSpPr>
          <p:cNvPr id="4" name="Slide Number Placeholder 3"/>
          <p:cNvSpPr>
            <a:spLocks noGrp="1"/>
          </p:cNvSpPr>
          <p:nvPr>
            <p:ph type="sldNum" sz="quarter" idx="10"/>
          </p:nvPr>
        </p:nvSpPr>
        <p:spPr/>
        <p:txBody>
          <a:bodyPr/>
          <a:lstStyle/>
          <a:p>
            <a:fld id="{A245EC39-B94F-4296-8F44-929FFC94E2F5}" type="slidenum">
              <a:rPr lang="en-US" smtClean="0"/>
              <a:pPr/>
              <a:t>9</a:t>
            </a:fld>
            <a:endParaRPr lang="en-US" dirty="0"/>
          </a:p>
        </p:txBody>
      </p:sp>
    </p:spTree>
    <p:extLst>
      <p:ext uri="{BB962C8B-B14F-4D97-AF65-F5344CB8AC3E}">
        <p14:creationId xmlns:p14="http://schemas.microsoft.com/office/powerpoint/2010/main" val="2277608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these not effective?</a:t>
            </a:r>
            <a:endParaRPr lang="en-US" dirty="0"/>
          </a:p>
        </p:txBody>
      </p:sp>
      <p:sp>
        <p:nvSpPr>
          <p:cNvPr id="4" name="Slide Number Placeholder 3"/>
          <p:cNvSpPr>
            <a:spLocks noGrp="1"/>
          </p:cNvSpPr>
          <p:nvPr>
            <p:ph type="sldNum" sz="quarter" idx="10"/>
          </p:nvPr>
        </p:nvSpPr>
        <p:spPr/>
        <p:txBody>
          <a:bodyPr/>
          <a:lstStyle/>
          <a:p>
            <a:fld id="{A245EC39-B94F-4296-8F44-929FFC94E2F5}" type="slidenum">
              <a:rPr lang="en-US" smtClean="0"/>
              <a:pPr/>
              <a:t>13</a:t>
            </a:fld>
            <a:endParaRPr lang="en-US" dirty="0"/>
          </a:p>
        </p:txBody>
      </p:sp>
    </p:spTree>
    <p:extLst>
      <p:ext uri="{BB962C8B-B14F-4D97-AF65-F5344CB8AC3E}">
        <p14:creationId xmlns:p14="http://schemas.microsoft.com/office/powerpoint/2010/main" val="4171996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spcBef>
                <a:spcPct val="0"/>
              </a:spcBef>
            </a:pPr>
            <a:r>
              <a:rPr lang="en-US" dirty="0" smtClean="0">
                <a:latin typeface="Arial" pitchFamily="34" charset="0"/>
              </a:rPr>
              <a:t>Significance just between Co-taught and traditional student teaching is the p value provided, based on Chi Square test.</a:t>
            </a:r>
          </a:p>
          <a:p>
            <a:pPr eaLnBrk="1" hangingPunct="1">
              <a:spcBef>
                <a:spcPct val="0"/>
              </a:spcBef>
            </a:pPr>
            <a:endParaRPr lang="en-US" dirty="0" smtClean="0">
              <a:latin typeface="Arial" pitchFamily="34" charset="0"/>
            </a:endParaRPr>
          </a:p>
        </p:txBody>
      </p:sp>
      <p:sp>
        <p:nvSpPr>
          <p:cNvPr id="11268" name="Slide Number Placeholder 3"/>
          <p:cNvSpPr>
            <a:spLocks noGrp="1"/>
          </p:cNvSpPr>
          <p:nvPr>
            <p:ph type="sldNum" sz="quarter" idx="5"/>
          </p:nvPr>
        </p:nvSpPr>
        <p:spPr/>
        <p:txBody>
          <a:bodyPr/>
          <a:lstStyle/>
          <a:p>
            <a:pPr>
              <a:defRPr/>
            </a:pPr>
            <a:fld id="{12D12E63-7E44-4D6A-830F-58D98C35443D}" type="slidenum">
              <a:rPr lang="en-US" smtClean="0"/>
              <a:pPr>
                <a:defRPr/>
              </a:pPr>
              <a:t>16</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1460500"/>
            <a:ext cx="9144000" cy="46038"/>
            <a:chOff x="0" y="1613647"/>
            <a:chExt cx="9144000" cy="45291"/>
          </a:xfrm>
        </p:grpSpPr>
        <p:cxnSp>
          <p:nvCxnSpPr>
            <p:cNvPr id="5" name="Straight Connector 4"/>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a:grpSpLocks/>
          </p:cNvGrpSpPr>
          <p:nvPr/>
        </p:nvGrpSpPr>
        <p:grpSpPr bwMode="auto">
          <a:xfrm>
            <a:off x="0" y="4953000"/>
            <a:ext cx="9144000" cy="46038"/>
            <a:chOff x="0" y="1613647"/>
            <a:chExt cx="9144000" cy="45291"/>
          </a:xfrm>
        </p:grpSpPr>
        <p:cxnSp>
          <p:nvCxnSpPr>
            <p:cNvPr id="8" name="Straight Connector 7"/>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Oval 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11" name="Oval 10"/>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8" charset="-128"/>
            </a:endParaRPr>
          </a:p>
        </p:txBody>
      </p:sp>
      <p:sp>
        <p:nvSpPr>
          <p:cNvPr id="12" name="Oval 11"/>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8" charset="-128"/>
            </a:endParaRPr>
          </a:p>
        </p:txBody>
      </p:sp>
      <p:sp>
        <p:nvSpPr>
          <p:cNvPr id="13" name="Oval 12"/>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8" charset="-128"/>
            </a:endParaRPr>
          </a:p>
        </p:txBody>
      </p:sp>
      <p:sp>
        <p:nvSpPr>
          <p:cNvPr id="2" name="Title 1"/>
          <p:cNvSpPr>
            <a:spLocks noGrp="1"/>
          </p:cNvSpPr>
          <p:nvPr>
            <p:ph type="ctrTitle"/>
          </p:nvPr>
        </p:nvSpPr>
        <p:spPr>
          <a:xfrm>
            <a:off x="4114800" y="1572768"/>
            <a:ext cx="4910328" cy="2130552"/>
          </a:xfrm>
        </p:spPr>
        <p:txBody>
          <a:bodyPr anchor="b"/>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Date Placeholder 3"/>
          <p:cNvSpPr>
            <a:spLocks noGrp="1"/>
          </p:cNvSpPr>
          <p:nvPr>
            <p:ph type="dt" sz="half" idx="10"/>
          </p:nvPr>
        </p:nvSpPr>
        <p:spPr/>
        <p:txBody>
          <a:bodyPr/>
          <a:lstStyle>
            <a:lvl1pPr>
              <a:defRPr/>
            </a:lvl1pPr>
          </a:lstStyle>
          <a:p>
            <a:fld id="{38CC3B51-2D3B-4C27-A527-1DDF196DFE34}" type="datetime1">
              <a:rPr lang="en-US"/>
              <a:pPr/>
              <a:t>11/11/2013</a:t>
            </a:fld>
            <a:endParaRPr lang="en-US" dirty="0"/>
          </a:p>
        </p:txBody>
      </p:sp>
      <p:sp>
        <p:nvSpPr>
          <p:cNvPr id="15" name="Footer Placeholder 4"/>
          <p:cNvSpPr>
            <a:spLocks noGrp="1"/>
          </p:cNvSpPr>
          <p:nvPr>
            <p:ph type="ftr" sz="quarter" idx="11"/>
          </p:nvPr>
        </p:nvSpPr>
        <p:spPr/>
        <p:txBody>
          <a:bodyPr/>
          <a:lstStyle>
            <a:lvl1pPr>
              <a:defRPr/>
            </a:lvl1pPr>
          </a:lstStyle>
          <a:p>
            <a:r>
              <a:rPr lang="en-US" dirty="0"/>
              <a:t>c. TQE, St. Cloud State University 2009   Espinor revision</a:t>
            </a:r>
          </a:p>
        </p:txBody>
      </p:sp>
      <p:sp>
        <p:nvSpPr>
          <p:cNvPr id="16" name="Slide Number Placeholder 5"/>
          <p:cNvSpPr>
            <a:spLocks noGrp="1"/>
          </p:cNvSpPr>
          <p:nvPr>
            <p:ph type="sldNum" sz="quarter" idx="12"/>
          </p:nvPr>
        </p:nvSpPr>
        <p:spPr/>
        <p:txBody>
          <a:bodyPr/>
          <a:lstStyle>
            <a:lvl1pPr>
              <a:defRPr/>
            </a:lvl1pPr>
          </a:lstStyle>
          <a:p>
            <a:fld id="{6F5C4ACF-1C90-4565-8B9A-83E6A734DB4B}"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grpSp>
        <p:nvGrpSpPr>
          <p:cNvPr id="5" name="Group 6"/>
          <p:cNvGrpSpPr>
            <a:grpSpLocks/>
          </p:cNvGrpSpPr>
          <p:nvPr/>
        </p:nvGrpSpPr>
        <p:grpSpPr bwMode="auto">
          <a:xfrm>
            <a:off x="0" y="1179513"/>
            <a:ext cx="9144000" cy="44450"/>
            <a:chOff x="0" y="1613647"/>
            <a:chExt cx="9144000" cy="45291"/>
          </a:xfrm>
        </p:grpSpPr>
        <p:cxnSp>
          <p:nvCxnSpPr>
            <p:cNvPr id="6" name="Straight Connector 5"/>
            <p:cNvCxnSpPr/>
            <p:nvPr/>
          </p:nvCxnSpPr>
          <p:spPr>
            <a:xfrm>
              <a:off x="0" y="1657320"/>
              <a:ext cx="9144000" cy="161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613647"/>
              <a:ext cx="9144000" cy="16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9"/>
          <p:cNvGrpSpPr>
            <a:grpSpLocks/>
          </p:cNvGrpSpPr>
          <p:nvPr/>
        </p:nvGrpSpPr>
        <p:grpSpPr bwMode="auto">
          <a:xfrm>
            <a:off x="0" y="5715000"/>
            <a:ext cx="9144000" cy="46038"/>
            <a:chOff x="0" y="1613647"/>
            <a:chExt cx="9144000" cy="45291"/>
          </a:xfrm>
        </p:grpSpPr>
        <p:cxnSp>
          <p:nvCxnSpPr>
            <p:cNvPr id="9" name="Straight Connector 8"/>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 name="Title 1"/>
          <p:cNvSpPr>
            <a:spLocks noGrp="1"/>
          </p:cNvSpPr>
          <p:nvPr>
            <p:ph type="title"/>
          </p:nvPr>
        </p:nvSpPr>
        <p:spPr>
          <a:xfrm>
            <a:off x="457200" y="1524000"/>
            <a:ext cx="3581400" cy="1252538"/>
          </a:xfrm>
        </p:spPr>
        <p:txBody>
          <a:bodyPr anchor="b"/>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rtlCol="0"/>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2" name="Date Placeholder 4"/>
          <p:cNvSpPr>
            <a:spLocks noGrp="1"/>
          </p:cNvSpPr>
          <p:nvPr>
            <p:ph type="dt" sz="half" idx="10"/>
          </p:nvPr>
        </p:nvSpPr>
        <p:spPr/>
        <p:txBody>
          <a:bodyPr/>
          <a:lstStyle>
            <a:lvl1pPr>
              <a:defRPr/>
            </a:lvl1pPr>
          </a:lstStyle>
          <a:p>
            <a:fld id="{913ACBB1-7577-4C74-A9FE-30FB73EB7B3B}" type="datetime1">
              <a:rPr lang="en-US"/>
              <a:pPr/>
              <a:t>11/11/2013</a:t>
            </a:fld>
            <a:endParaRPr lang="en-US" dirty="0"/>
          </a:p>
        </p:txBody>
      </p:sp>
      <p:sp>
        <p:nvSpPr>
          <p:cNvPr id="13" name="Footer Placeholder 5"/>
          <p:cNvSpPr>
            <a:spLocks noGrp="1"/>
          </p:cNvSpPr>
          <p:nvPr>
            <p:ph type="ftr" sz="quarter" idx="11"/>
          </p:nvPr>
        </p:nvSpPr>
        <p:spPr/>
        <p:txBody>
          <a:bodyPr/>
          <a:lstStyle>
            <a:lvl1pPr>
              <a:defRPr/>
            </a:lvl1pPr>
          </a:lstStyle>
          <a:p>
            <a:r>
              <a:rPr lang="en-US" dirty="0"/>
              <a:t>c. TQE, St. Cloud State University 2009   Espinor revision</a:t>
            </a:r>
          </a:p>
        </p:txBody>
      </p:sp>
      <p:sp>
        <p:nvSpPr>
          <p:cNvPr id="14" name="Slide Number Placeholder 6"/>
          <p:cNvSpPr>
            <a:spLocks noGrp="1"/>
          </p:cNvSpPr>
          <p:nvPr>
            <p:ph type="sldNum" sz="quarter" idx="12"/>
          </p:nvPr>
        </p:nvSpPr>
        <p:spPr/>
        <p:txBody>
          <a:bodyPr/>
          <a:lstStyle>
            <a:lvl1pPr>
              <a:defRPr/>
            </a:lvl1pPr>
          </a:lstStyle>
          <a:p>
            <a:fld id="{86557EAC-A9B7-44EB-B6A4-13977E5B737D}"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584325"/>
            <a:ext cx="9144000" cy="44450"/>
            <a:chOff x="0" y="1613647"/>
            <a:chExt cx="9144000" cy="45291"/>
          </a:xfrm>
        </p:grpSpPr>
        <p:cxnSp>
          <p:nvCxnSpPr>
            <p:cNvPr id="5" name="Straight Connector 4"/>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fld id="{3A2A719E-50FF-4FAE-B957-EEE4C603666E}" type="datetime1">
              <a:rPr lang="en-US"/>
              <a:pPr/>
              <a:t>11/11/2013</a:t>
            </a:fld>
            <a:endParaRPr lang="en-US" dirty="0"/>
          </a:p>
        </p:txBody>
      </p:sp>
      <p:sp>
        <p:nvSpPr>
          <p:cNvPr id="8" name="Footer Placeholder 4"/>
          <p:cNvSpPr>
            <a:spLocks noGrp="1"/>
          </p:cNvSpPr>
          <p:nvPr>
            <p:ph type="ftr" sz="quarter" idx="11"/>
          </p:nvPr>
        </p:nvSpPr>
        <p:spPr/>
        <p:txBody>
          <a:bodyPr/>
          <a:lstStyle>
            <a:lvl1pPr>
              <a:defRPr/>
            </a:lvl1pPr>
          </a:lstStyle>
          <a:p>
            <a:r>
              <a:rPr lang="en-US" dirty="0"/>
              <a:t>c. TQE, St. Cloud State University 2009   Espinor revision</a:t>
            </a:r>
          </a:p>
        </p:txBody>
      </p:sp>
      <p:sp>
        <p:nvSpPr>
          <p:cNvPr id="9" name="Slide Number Placeholder 5"/>
          <p:cNvSpPr>
            <a:spLocks noGrp="1"/>
          </p:cNvSpPr>
          <p:nvPr>
            <p:ph type="sldNum" sz="quarter" idx="12"/>
          </p:nvPr>
        </p:nvSpPr>
        <p:spPr/>
        <p:txBody>
          <a:bodyPr/>
          <a:lstStyle>
            <a:lvl1pPr>
              <a:defRPr/>
            </a:lvl1pPr>
          </a:lstStyle>
          <a:p>
            <a:fld id="{4AEDBE7F-1FCA-4045-8DA3-F12E330443BD}"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p:cNvGrpSpPr>
            <a:grpSpLocks/>
          </p:cNvGrpSpPr>
          <p:nvPr/>
        </p:nvGrpSpPr>
        <p:grpSpPr bwMode="auto">
          <a:xfrm rot="5400000">
            <a:off x="4065588" y="3406775"/>
            <a:ext cx="6858000" cy="44450"/>
            <a:chOff x="0" y="1613647"/>
            <a:chExt cx="9144000" cy="45291"/>
          </a:xfrm>
        </p:grpSpPr>
        <p:cxnSp>
          <p:nvCxnSpPr>
            <p:cNvPr id="5" name="Straight Connector 4"/>
            <p:cNvCxnSpPr/>
            <p:nvPr/>
          </p:nvCxnSpPr>
          <p:spPr>
            <a:xfrm>
              <a:off x="-4233" y="1665408"/>
              <a:ext cx="9144000" cy="161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34" y="1621735"/>
              <a:ext cx="9144000" cy="16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a:xfrm>
            <a:off x="7556500" y="6356350"/>
            <a:ext cx="1147763" cy="365125"/>
          </a:xfrm>
        </p:spPr>
        <p:txBody>
          <a:bodyPr/>
          <a:lstStyle>
            <a:lvl1pPr>
              <a:defRPr/>
            </a:lvl1pPr>
          </a:lstStyle>
          <a:p>
            <a:fld id="{9DCACAF6-7149-40B0-8F8F-6964A9CA6E46}" type="datetime1">
              <a:rPr lang="en-US"/>
              <a:pPr/>
              <a:t>11/11/2013</a:t>
            </a:fld>
            <a:endParaRPr lang="en-US" dirty="0"/>
          </a:p>
        </p:txBody>
      </p:sp>
      <p:sp>
        <p:nvSpPr>
          <p:cNvPr id="8" name="Footer Placeholder 4"/>
          <p:cNvSpPr>
            <a:spLocks noGrp="1"/>
          </p:cNvSpPr>
          <p:nvPr>
            <p:ph type="ftr" sz="quarter" idx="11"/>
          </p:nvPr>
        </p:nvSpPr>
        <p:spPr/>
        <p:txBody>
          <a:bodyPr/>
          <a:lstStyle>
            <a:lvl1pPr>
              <a:defRPr/>
            </a:lvl1pPr>
          </a:lstStyle>
          <a:p>
            <a:r>
              <a:rPr lang="en-US" dirty="0"/>
              <a:t>c. TQE, St. Cloud State University 2009   Espinor revision</a:t>
            </a:r>
          </a:p>
        </p:txBody>
      </p:sp>
      <p:sp>
        <p:nvSpPr>
          <p:cNvPr id="9" name="Slide Number Placeholder 5"/>
          <p:cNvSpPr>
            <a:spLocks noGrp="1"/>
          </p:cNvSpPr>
          <p:nvPr>
            <p:ph type="sldNum" sz="quarter" idx="12"/>
          </p:nvPr>
        </p:nvSpPr>
        <p:spPr/>
        <p:txBody>
          <a:bodyPr/>
          <a:lstStyle>
            <a:lvl1pPr>
              <a:defRPr/>
            </a:lvl1pPr>
          </a:lstStyle>
          <a:p>
            <a:fld id="{9E0764F7-7685-47A3-9BDC-982D02B5D479}"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4" name="Group 10"/>
          <p:cNvGrpSpPr>
            <a:grpSpLocks/>
          </p:cNvGrpSpPr>
          <p:nvPr/>
        </p:nvGrpSpPr>
        <p:grpSpPr bwMode="auto">
          <a:xfrm>
            <a:off x="0" y="1584325"/>
            <a:ext cx="9144000" cy="44450"/>
            <a:chOff x="0" y="1613647"/>
            <a:chExt cx="9144000" cy="45291"/>
          </a:xfrm>
        </p:grpSpPr>
        <p:cxnSp>
          <p:nvCxnSpPr>
            <p:cNvPr id="5" name="Straight Connector 4"/>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fld id="{FD2930F3-3AFC-4C06-B326-7D7EE9896EEF}" type="datetime1">
              <a:rPr lang="en-US"/>
              <a:pPr/>
              <a:t>11/11/2013</a:t>
            </a:fld>
            <a:endParaRPr lang="en-US" dirty="0"/>
          </a:p>
        </p:txBody>
      </p:sp>
      <p:sp>
        <p:nvSpPr>
          <p:cNvPr id="8" name="Footer Placeholder 4"/>
          <p:cNvSpPr>
            <a:spLocks noGrp="1"/>
          </p:cNvSpPr>
          <p:nvPr>
            <p:ph type="ftr" sz="quarter" idx="11"/>
          </p:nvPr>
        </p:nvSpPr>
        <p:spPr/>
        <p:txBody>
          <a:bodyPr/>
          <a:lstStyle>
            <a:lvl1pPr>
              <a:defRPr/>
            </a:lvl1pPr>
          </a:lstStyle>
          <a:p>
            <a:r>
              <a:rPr lang="en-US" dirty="0"/>
              <a:t>c. TQE, St. Cloud State University 2009   Espinor revision</a:t>
            </a:r>
          </a:p>
        </p:txBody>
      </p:sp>
      <p:sp>
        <p:nvSpPr>
          <p:cNvPr id="9" name="Slide Number Placeholder 5"/>
          <p:cNvSpPr>
            <a:spLocks noGrp="1"/>
          </p:cNvSpPr>
          <p:nvPr>
            <p:ph type="sldNum" sz="quarter" idx="12"/>
          </p:nvPr>
        </p:nvSpPr>
        <p:spPr/>
        <p:txBody>
          <a:bodyPr/>
          <a:lstStyle>
            <a:lvl1pPr>
              <a:defRPr/>
            </a:lvl1pPr>
          </a:lstStyle>
          <a:p>
            <a:fld id="{3DFE8F72-0533-494F-923C-33EF46678B3F}"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5" name="Group 6"/>
          <p:cNvGrpSpPr>
            <a:grpSpLocks/>
          </p:cNvGrpSpPr>
          <p:nvPr/>
        </p:nvGrpSpPr>
        <p:grpSpPr bwMode="auto">
          <a:xfrm>
            <a:off x="0" y="1460500"/>
            <a:ext cx="9144000" cy="46038"/>
            <a:chOff x="0" y="1613647"/>
            <a:chExt cx="9144000" cy="45291"/>
          </a:xfrm>
        </p:grpSpPr>
        <p:cxnSp>
          <p:nvCxnSpPr>
            <p:cNvPr id="6" name="Straight Connector 5"/>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9"/>
          <p:cNvGrpSpPr>
            <a:grpSpLocks/>
          </p:cNvGrpSpPr>
          <p:nvPr/>
        </p:nvGrpSpPr>
        <p:grpSpPr bwMode="auto">
          <a:xfrm>
            <a:off x="0" y="4953000"/>
            <a:ext cx="9144000" cy="46038"/>
            <a:chOff x="0" y="1613647"/>
            <a:chExt cx="9144000" cy="45291"/>
          </a:xfrm>
        </p:grpSpPr>
        <p:cxnSp>
          <p:nvCxnSpPr>
            <p:cNvPr id="9" name="Straight Connector 8"/>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10"/>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12" name="Oval 11"/>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108" charset="-128"/>
            </a:endParaRPr>
          </a:p>
        </p:txBody>
      </p:sp>
      <p:sp>
        <p:nvSpPr>
          <p:cNvPr id="2" name="Title 1"/>
          <p:cNvSpPr>
            <a:spLocks noGrp="1"/>
          </p:cNvSpPr>
          <p:nvPr>
            <p:ph type="ctrTitle"/>
          </p:nvPr>
        </p:nvSpPr>
        <p:spPr>
          <a:xfrm>
            <a:off x="5365376" y="1573306"/>
            <a:ext cx="3653117" cy="2133600"/>
          </a:xfrm>
        </p:spPr>
        <p:txBody>
          <a:bodyPr anchor="b"/>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rtlCol="0"/>
          <a:lstStyle>
            <a:lvl1pPr algn="r">
              <a:buNone/>
              <a:defRPr sz="1800"/>
            </a:lvl1pPr>
          </a:lstStyle>
          <a:p>
            <a:pPr lvl="0"/>
            <a:r>
              <a:rPr lang="en-US" noProof="0" dirty="0" smtClean="0"/>
              <a:t>Click icon to add picture</a:t>
            </a:r>
            <a:endParaRPr noProof="0" dirty="0"/>
          </a:p>
        </p:txBody>
      </p:sp>
      <p:sp>
        <p:nvSpPr>
          <p:cNvPr id="13" name="Date Placeholder 3"/>
          <p:cNvSpPr>
            <a:spLocks noGrp="1"/>
          </p:cNvSpPr>
          <p:nvPr>
            <p:ph type="dt" sz="half" idx="14"/>
          </p:nvPr>
        </p:nvSpPr>
        <p:spPr/>
        <p:txBody>
          <a:bodyPr/>
          <a:lstStyle>
            <a:lvl1pPr>
              <a:defRPr/>
            </a:lvl1pPr>
          </a:lstStyle>
          <a:p>
            <a:fld id="{9C76CF78-64E4-4323-A1F9-12CF0F379DCE}" type="datetime1">
              <a:rPr lang="en-US"/>
              <a:pPr/>
              <a:t>11/11/2013</a:t>
            </a:fld>
            <a:endParaRPr lang="en-US" dirty="0"/>
          </a:p>
        </p:txBody>
      </p:sp>
      <p:sp>
        <p:nvSpPr>
          <p:cNvPr id="14" name="Footer Placeholder 4"/>
          <p:cNvSpPr>
            <a:spLocks noGrp="1"/>
          </p:cNvSpPr>
          <p:nvPr>
            <p:ph type="ftr" sz="quarter" idx="15"/>
          </p:nvPr>
        </p:nvSpPr>
        <p:spPr>
          <a:xfrm>
            <a:off x="3124200" y="6356350"/>
            <a:ext cx="2895600" cy="365125"/>
          </a:xfrm>
        </p:spPr>
        <p:txBody>
          <a:bodyPr/>
          <a:lstStyle>
            <a:lvl1pPr algn="ctr">
              <a:defRPr/>
            </a:lvl1pPr>
          </a:lstStyle>
          <a:p>
            <a:r>
              <a:rPr lang="en-US" dirty="0"/>
              <a:t>c. TQE, St. Cloud State University 2009   Espinor revision</a:t>
            </a:r>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Ref idx="1002">
        <a:schemeClr val="bg2"/>
      </p:bgRef>
    </p:bg>
    <p:spTree>
      <p:nvGrpSpPr>
        <p:cNvPr id="1" name=""/>
        <p:cNvGrpSpPr/>
        <p:nvPr/>
      </p:nvGrpSpPr>
      <p:grpSpPr>
        <a:xfrm>
          <a:off x="0" y="0"/>
          <a:ext cx="0" cy="0"/>
          <a:chOff x="0" y="0"/>
          <a:chExt cx="0" cy="0"/>
        </a:xfrm>
      </p:grpSpPr>
      <p:grpSp>
        <p:nvGrpSpPr>
          <p:cNvPr id="4" name="Group 7"/>
          <p:cNvGrpSpPr>
            <a:grpSpLocks/>
          </p:cNvGrpSpPr>
          <p:nvPr/>
        </p:nvGrpSpPr>
        <p:grpSpPr bwMode="auto">
          <a:xfrm>
            <a:off x="0" y="1447800"/>
            <a:ext cx="9144000" cy="46038"/>
            <a:chOff x="0" y="1613647"/>
            <a:chExt cx="9144000" cy="45291"/>
          </a:xfrm>
        </p:grpSpPr>
        <p:cxnSp>
          <p:nvCxnSpPr>
            <p:cNvPr id="5" name="Straight Connector 4"/>
            <p:cNvCxnSpPr/>
            <p:nvPr/>
          </p:nvCxnSpPr>
          <p:spPr>
            <a:xfrm>
              <a:off x="0" y="1657376"/>
              <a:ext cx="9144000" cy="1562"/>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13647"/>
              <a:ext cx="9144000" cy="15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10"/>
          <p:cNvGrpSpPr>
            <a:grpSpLocks/>
          </p:cNvGrpSpPr>
          <p:nvPr/>
        </p:nvGrpSpPr>
        <p:grpSpPr bwMode="auto">
          <a:xfrm>
            <a:off x="0" y="4940300"/>
            <a:ext cx="9144000" cy="44450"/>
            <a:chOff x="0" y="1613647"/>
            <a:chExt cx="9144000" cy="45291"/>
          </a:xfrm>
        </p:grpSpPr>
        <p:cxnSp>
          <p:nvCxnSpPr>
            <p:cNvPr id="8" name="Straight Connector 7"/>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2133600"/>
            <a:ext cx="8228013" cy="1362075"/>
          </a:xfrm>
        </p:spPr>
        <p:txBody>
          <a:bodyPr anchor="b"/>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fld id="{7F7CF3AB-5BF3-4A43-AD54-3FDD3E20C39E}" type="datetime1">
              <a:rPr lang="en-US"/>
              <a:pPr/>
              <a:t>11/11/2013</a:t>
            </a:fld>
            <a:endParaRPr lang="en-US" dirty="0"/>
          </a:p>
        </p:txBody>
      </p:sp>
      <p:sp>
        <p:nvSpPr>
          <p:cNvPr id="11" name="Footer Placeholder 4"/>
          <p:cNvSpPr>
            <a:spLocks noGrp="1"/>
          </p:cNvSpPr>
          <p:nvPr>
            <p:ph type="ftr" sz="quarter" idx="11"/>
          </p:nvPr>
        </p:nvSpPr>
        <p:spPr/>
        <p:txBody>
          <a:bodyPr/>
          <a:lstStyle>
            <a:lvl1pPr>
              <a:defRPr/>
            </a:lvl1pPr>
          </a:lstStyle>
          <a:p>
            <a:r>
              <a:rPr lang="en-US" dirty="0"/>
              <a:t>c. TQE, St. Cloud State University 2009   Espinor revision</a:t>
            </a:r>
          </a:p>
        </p:txBody>
      </p:sp>
      <p:sp>
        <p:nvSpPr>
          <p:cNvPr id="12" name="Slide Number Placeholder 5"/>
          <p:cNvSpPr>
            <a:spLocks noGrp="1"/>
          </p:cNvSpPr>
          <p:nvPr>
            <p:ph type="sldNum" sz="quarter" idx="12"/>
          </p:nvPr>
        </p:nvSpPr>
        <p:spPr/>
        <p:txBody>
          <a:bodyPr/>
          <a:lstStyle>
            <a:lvl1pPr>
              <a:defRPr/>
            </a:lvl1pPr>
          </a:lstStyle>
          <a:p>
            <a:fld id="{689539C0-F6A9-4F8D-84C3-425786FFC57F}" type="slidenum">
              <a:rPr lang="en-US"/>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6"/>
          <p:cNvGrpSpPr>
            <a:grpSpLocks/>
          </p:cNvGrpSpPr>
          <p:nvPr/>
        </p:nvGrpSpPr>
        <p:grpSpPr bwMode="auto">
          <a:xfrm>
            <a:off x="0" y="1584325"/>
            <a:ext cx="9144000" cy="44450"/>
            <a:chOff x="0" y="1613647"/>
            <a:chExt cx="9144000" cy="45291"/>
          </a:xfrm>
        </p:grpSpPr>
        <p:cxnSp>
          <p:nvCxnSpPr>
            <p:cNvPr id="6" name="Straight Connector 5"/>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fld id="{82C51CBD-8F4D-47D2-AE49-B2E94BE83883}" type="datetime1">
              <a:rPr lang="en-US"/>
              <a:pPr/>
              <a:t>11/11/2013</a:t>
            </a:fld>
            <a:endParaRPr lang="en-US" dirty="0"/>
          </a:p>
        </p:txBody>
      </p:sp>
      <p:sp>
        <p:nvSpPr>
          <p:cNvPr id="9" name="Footer Placeholder 5"/>
          <p:cNvSpPr>
            <a:spLocks noGrp="1"/>
          </p:cNvSpPr>
          <p:nvPr>
            <p:ph type="ftr" sz="quarter" idx="11"/>
          </p:nvPr>
        </p:nvSpPr>
        <p:spPr/>
        <p:txBody>
          <a:bodyPr/>
          <a:lstStyle>
            <a:lvl1pPr>
              <a:defRPr/>
            </a:lvl1pPr>
          </a:lstStyle>
          <a:p>
            <a:r>
              <a:rPr lang="en-US" dirty="0"/>
              <a:t>c. TQE, St. Cloud State University 2009   Espinor revision</a:t>
            </a:r>
          </a:p>
        </p:txBody>
      </p:sp>
      <p:sp>
        <p:nvSpPr>
          <p:cNvPr id="10" name="Slide Number Placeholder 6"/>
          <p:cNvSpPr>
            <a:spLocks noGrp="1"/>
          </p:cNvSpPr>
          <p:nvPr>
            <p:ph type="sldNum" sz="quarter" idx="12"/>
          </p:nvPr>
        </p:nvSpPr>
        <p:spPr/>
        <p:txBody>
          <a:bodyPr/>
          <a:lstStyle>
            <a:lvl1pPr>
              <a:defRPr/>
            </a:lvl1pPr>
          </a:lstStyle>
          <a:p>
            <a:fld id="{88E4FC3C-2582-44CE-A4D4-0DEC55FCD897}"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584325"/>
            <a:ext cx="9144000" cy="44450"/>
            <a:chOff x="0" y="1613647"/>
            <a:chExt cx="9144000" cy="45291"/>
          </a:xfrm>
        </p:grpSpPr>
        <p:cxnSp>
          <p:nvCxnSpPr>
            <p:cNvPr id="8" name="Straight Connector 7"/>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6"/>
          <p:cNvSpPr>
            <a:spLocks noGrp="1"/>
          </p:cNvSpPr>
          <p:nvPr>
            <p:ph type="dt" sz="half" idx="10"/>
          </p:nvPr>
        </p:nvSpPr>
        <p:spPr/>
        <p:txBody>
          <a:bodyPr/>
          <a:lstStyle>
            <a:lvl1pPr>
              <a:defRPr/>
            </a:lvl1pPr>
          </a:lstStyle>
          <a:p>
            <a:fld id="{F73C2B29-DB2D-4F29-9AD8-1CF1B025F98E}" type="datetime1">
              <a:rPr lang="en-US"/>
              <a:pPr/>
              <a:t>11/11/2013</a:t>
            </a:fld>
            <a:endParaRPr lang="en-US" dirty="0"/>
          </a:p>
        </p:txBody>
      </p:sp>
      <p:sp>
        <p:nvSpPr>
          <p:cNvPr id="11" name="Footer Placeholder 7"/>
          <p:cNvSpPr>
            <a:spLocks noGrp="1"/>
          </p:cNvSpPr>
          <p:nvPr>
            <p:ph type="ftr" sz="quarter" idx="11"/>
          </p:nvPr>
        </p:nvSpPr>
        <p:spPr/>
        <p:txBody>
          <a:bodyPr/>
          <a:lstStyle>
            <a:lvl1pPr>
              <a:defRPr/>
            </a:lvl1pPr>
          </a:lstStyle>
          <a:p>
            <a:r>
              <a:rPr lang="en-US" dirty="0"/>
              <a:t>c. TQE, St. Cloud State University 2009   Espinor revision</a:t>
            </a:r>
          </a:p>
        </p:txBody>
      </p:sp>
      <p:sp>
        <p:nvSpPr>
          <p:cNvPr id="12" name="Slide Number Placeholder 8"/>
          <p:cNvSpPr>
            <a:spLocks noGrp="1"/>
          </p:cNvSpPr>
          <p:nvPr>
            <p:ph type="sldNum" sz="quarter" idx="12"/>
          </p:nvPr>
        </p:nvSpPr>
        <p:spPr/>
        <p:txBody>
          <a:bodyPr/>
          <a:lstStyle>
            <a:lvl1pPr>
              <a:defRPr/>
            </a:lvl1pPr>
          </a:lstStyle>
          <a:p>
            <a:fld id="{320445D0-AE65-4CEC-8DF6-B02D36D67A96}"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584325"/>
            <a:ext cx="9144000" cy="44450"/>
            <a:chOff x="0" y="1613647"/>
            <a:chExt cx="9144000" cy="45291"/>
          </a:xfrm>
        </p:grpSpPr>
        <p:cxnSp>
          <p:nvCxnSpPr>
            <p:cNvPr id="4" name="Straight Connector 3"/>
            <p:cNvCxnSpPr/>
            <p:nvPr/>
          </p:nvCxnSpPr>
          <p:spPr>
            <a:xfrm>
              <a:off x="0" y="1657321"/>
              <a:ext cx="9144000" cy="1617"/>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1613647"/>
              <a:ext cx="9144000" cy="16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a:lvl1pPr>
          </a:lstStyle>
          <a:p>
            <a:fld id="{63350CA6-0970-4D0B-BF76-99B2DED009FF}" type="datetime1">
              <a:rPr lang="en-US"/>
              <a:pPr/>
              <a:t>11/11/2013</a:t>
            </a:fld>
            <a:endParaRPr lang="en-US" dirty="0"/>
          </a:p>
        </p:txBody>
      </p:sp>
      <p:sp>
        <p:nvSpPr>
          <p:cNvPr id="7" name="Footer Placeholder 3"/>
          <p:cNvSpPr>
            <a:spLocks noGrp="1"/>
          </p:cNvSpPr>
          <p:nvPr>
            <p:ph type="ftr" sz="quarter" idx="11"/>
          </p:nvPr>
        </p:nvSpPr>
        <p:spPr/>
        <p:txBody>
          <a:bodyPr/>
          <a:lstStyle>
            <a:lvl1pPr>
              <a:defRPr/>
            </a:lvl1pPr>
          </a:lstStyle>
          <a:p>
            <a:r>
              <a:rPr lang="en-US" dirty="0"/>
              <a:t>c. TQE, St. Cloud State University 2009   Espinor revision</a:t>
            </a:r>
          </a:p>
        </p:txBody>
      </p:sp>
      <p:sp>
        <p:nvSpPr>
          <p:cNvPr id="8" name="Slide Number Placeholder 4"/>
          <p:cNvSpPr>
            <a:spLocks noGrp="1"/>
          </p:cNvSpPr>
          <p:nvPr>
            <p:ph type="sldNum" sz="quarter" idx="12"/>
          </p:nvPr>
        </p:nvSpPr>
        <p:spPr/>
        <p:txBody>
          <a:bodyPr/>
          <a:lstStyle>
            <a:lvl1pPr>
              <a:defRPr/>
            </a:lvl1pPr>
          </a:lstStyle>
          <a:p>
            <a:fld id="{8E143340-2A9F-4E80-B0FE-7CD170F46DC9}"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CABF55B-C3BD-47F7-91B0-A160D0A423EB}" type="datetime1">
              <a:rPr lang="en-US"/>
              <a:pPr/>
              <a:t>11/11/2013</a:t>
            </a:fld>
            <a:endParaRPr lang="en-US" dirty="0"/>
          </a:p>
        </p:txBody>
      </p:sp>
      <p:sp>
        <p:nvSpPr>
          <p:cNvPr id="3" name="Footer Placeholder 4"/>
          <p:cNvSpPr>
            <a:spLocks noGrp="1"/>
          </p:cNvSpPr>
          <p:nvPr>
            <p:ph type="ftr" sz="quarter" idx="11"/>
          </p:nvPr>
        </p:nvSpPr>
        <p:spPr/>
        <p:txBody>
          <a:bodyPr/>
          <a:lstStyle>
            <a:lvl1pPr>
              <a:defRPr/>
            </a:lvl1pPr>
          </a:lstStyle>
          <a:p>
            <a:r>
              <a:rPr lang="en-US" dirty="0"/>
              <a:t>c. TQE, St. Cloud State University 2009   Espinor revision</a:t>
            </a:r>
          </a:p>
        </p:txBody>
      </p:sp>
      <p:sp>
        <p:nvSpPr>
          <p:cNvPr id="4" name="Slide Number Placeholder 5"/>
          <p:cNvSpPr>
            <a:spLocks noGrp="1"/>
          </p:cNvSpPr>
          <p:nvPr>
            <p:ph type="sldNum" sz="quarter" idx="12"/>
          </p:nvPr>
        </p:nvSpPr>
        <p:spPr/>
        <p:txBody>
          <a:bodyPr/>
          <a:lstStyle>
            <a:lvl1pPr>
              <a:defRPr/>
            </a:lvl1pPr>
          </a:lstStyle>
          <a:p>
            <a:fld id="{B9DC82D6-B144-40D5-98C0-BD7CE8307D1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4E5616E-1B7E-4A11-BB53-3A444318F8EB}" type="datetime1">
              <a:rPr lang="en-US"/>
              <a:pPr/>
              <a:t>11/11/2013</a:t>
            </a:fld>
            <a:endParaRPr lang="en-US" dirty="0"/>
          </a:p>
        </p:txBody>
      </p:sp>
      <p:sp>
        <p:nvSpPr>
          <p:cNvPr id="6" name="Footer Placeholder 4"/>
          <p:cNvSpPr>
            <a:spLocks noGrp="1"/>
          </p:cNvSpPr>
          <p:nvPr>
            <p:ph type="ftr" sz="quarter" idx="11"/>
          </p:nvPr>
        </p:nvSpPr>
        <p:spPr/>
        <p:txBody>
          <a:bodyPr/>
          <a:lstStyle>
            <a:lvl1pPr>
              <a:defRPr/>
            </a:lvl1pPr>
          </a:lstStyle>
          <a:p>
            <a:r>
              <a:rPr lang="en-US" dirty="0"/>
              <a:t>c. TQE, St. Cloud State University 2009   Espinor revision</a:t>
            </a:r>
          </a:p>
        </p:txBody>
      </p:sp>
      <p:sp>
        <p:nvSpPr>
          <p:cNvPr id="7" name="Slide Number Placeholder 5"/>
          <p:cNvSpPr>
            <a:spLocks noGrp="1"/>
          </p:cNvSpPr>
          <p:nvPr>
            <p:ph type="sldNum" sz="quarter" idx="12"/>
          </p:nvPr>
        </p:nvSpPr>
        <p:spPr/>
        <p:txBody>
          <a:bodyPr/>
          <a:lstStyle>
            <a:lvl1pPr>
              <a:defRPr/>
            </a:lvl1pPr>
          </a:lstStyle>
          <a:p>
            <a:fld id="{2CCE798A-018B-4216-815D-89D6D34DBFF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3" name="Text Placeholder 2"/>
          <p:cNvSpPr>
            <a:spLocks noGrp="1"/>
          </p:cNvSpPr>
          <p:nvPr>
            <p:ph type="body" idx="1"/>
          </p:nvPr>
        </p:nvSpPr>
        <p:spPr>
          <a:xfrm>
            <a:off x="457200" y="2057400"/>
            <a:ext cx="8229600" cy="39624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70663"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65EA3FC8-DC76-4A72-89EA-8704F9603B67}" type="datetime1">
              <a:rPr lang="en-US"/>
              <a:pPr/>
              <a:t>11/11/2013</a:t>
            </a:fld>
            <a:endParaRPr lang="en-US"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r>
              <a:rPr lang="en-US" dirty="0"/>
              <a:t>c. TQE, St. Cloud State University 2009   Espinor revision</a:t>
            </a: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defRPr>
            </a:lvl1pPr>
          </a:lstStyle>
          <a:p>
            <a:fld id="{1F719CC8-DC0E-446B-9DEF-07111794DB5B}"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32" r:id="rId8"/>
    <p:sldLayoutId id="2147483833" r:id="rId9"/>
    <p:sldLayoutId id="2147483841" r:id="rId10"/>
    <p:sldLayoutId id="2147483842" r:id="rId11"/>
    <p:sldLayoutId id="2147483843" r:id="rId12"/>
  </p:sldLayoutIdLst>
  <p:hf sldNum="0" hdr="0" dt="0"/>
  <p:txStyles>
    <p:titleStyle>
      <a:lvl1pPr algn="ctr" rtl="0" eaLnBrk="0" fontAlgn="base" hangingPunct="0">
        <a:spcBef>
          <a:spcPct val="0"/>
        </a:spcBef>
        <a:spcAft>
          <a:spcPct val="0"/>
        </a:spcAft>
        <a:defRPr sz="4800" b="1" kern="1200">
          <a:solidFill>
            <a:schemeClr val="tx1"/>
          </a:solidFill>
          <a:effectLst>
            <a:outerShdw blurRad="50800" dist="50800" dir="2700000" algn="tl" rotWithShape="0">
              <a:schemeClr val="bg1">
                <a:alpha val="30000"/>
              </a:schemeClr>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800" b="1">
          <a:solidFill>
            <a:schemeClr val="tx1"/>
          </a:solidFill>
          <a:latin typeface="Corbe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800" b="1">
          <a:solidFill>
            <a:schemeClr val="tx1"/>
          </a:solidFill>
          <a:latin typeface="Corbe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800" b="1">
          <a:solidFill>
            <a:schemeClr val="tx1"/>
          </a:solidFill>
          <a:latin typeface="Corbe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800" b="1">
          <a:solidFill>
            <a:schemeClr val="tx1"/>
          </a:solidFill>
          <a:latin typeface="Corbe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800" b="1">
          <a:solidFill>
            <a:schemeClr val="tx1"/>
          </a:solidFill>
          <a:latin typeface="Corbel" pitchFamily="-108" charset="0"/>
          <a:ea typeface="ＭＳ Ｐゴシック" pitchFamily="-108" charset="-128"/>
          <a:cs typeface="ＭＳ Ｐゴシック" pitchFamily="-108" charset="-128"/>
        </a:defRPr>
      </a:lvl6pPr>
      <a:lvl7pPr marL="914400" algn="ctr" rtl="0" fontAlgn="base">
        <a:spcBef>
          <a:spcPct val="0"/>
        </a:spcBef>
        <a:spcAft>
          <a:spcPct val="0"/>
        </a:spcAft>
        <a:defRPr sz="4800" b="1">
          <a:solidFill>
            <a:schemeClr val="tx1"/>
          </a:solidFill>
          <a:latin typeface="Corbe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800" b="1">
          <a:solidFill>
            <a:schemeClr val="tx1"/>
          </a:solidFill>
          <a:latin typeface="Corbe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800" b="1">
          <a:solidFill>
            <a:schemeClr val="tx1"/>
          </a:solidFill>
          <a:latin typeface="Corbel"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lr>
          <a:schemeClr val="accent1"/>
        </a:buClr>
        <a:buSzPct val="90000"/>
        <a:buFont typeface="Wingdings" pitchFamily="-108" charset="2"/>
        <a:buChar char=""/>
        <a:defRPr sz="2400" b="1" kern="1200">
          <a:solidFill>
            <a:schemeClr val="tx1"/>
          </a:solidFill>
          <a:effectLst>
            <a:outerShdw blurRad="50800" dist="50800" dir="2700000" algn="tl" rotWithShape="0">
              <a:schemeClr val="bg1">
                <a:alpha val="30000"/>
              </a:schemeClr>
            </a:outerShdw>
          </a:effectLst>
          <a:latin typeface="+mn-lt"/>
          <a:ea typeface="ＭＳ Ｐゴシック" pitchFamily="-108" charset="-128"/>
          <a:cs typeface="ＭＳ Ｐゴシック" pitchFamily="-108" charset="-128"/>
        </a:defRPr>
      </a:lvl1pPr>
      <a:lvl2pPr marL="685800" indent="-336550" algn="l" rtl="0" eaLnBrk="0" fontAlgn="base" hangingPunct="0">
        <a:spcBef>
          <a:spcPct val="20000"/>
        </a:spcBef>
        <a:spcAft>
          <a:spcPct val="0"/>
        </a:spcAft>
        <a:buClr>
          <a:schemeClr val="accent2"/>
        </a:buClr>
        <a:buSzPct val="90000"/>
        <a:buFont typeface="Wingdings" pitchFamily="-108" charset="2"/>
        <a:buChar char=""/>
        <a:defRPr sz="2200" b="1" kern="1200">
          <a:solidFill>
            <a:schemeClr val="tx1"/>
          </a:solidFill>
          <a:effectLst>
            <a:outerShdw blurRad="50800" dist="50800" dir="2700000" algn="tl" rotWithShape="0">
              <a:schemeClr val="bg1">
                <a:alpha val="30000"/>
              </a:schemeClr>
            </a:outerShdw>
          </a:effectLst>
          <a:latin typeface="+mn-lt"/>
          <a:ea typeface="ＭＳ Ｐゴシック" pitchFamily="-108" charset="-128"/>
          <a:cs typeface="+mn-cs"/>
        </a:defRPr>
      </a:lvl2pPr>
      <a:lvl3pPr marL="1035050" indent="-349250" algn="l" rtl="0" eaLnBrk="0" fontAlgn="base" hangingPunct="0">
        <a:spcBef>
          <a:spcPct val="20000"/>
        </a:spcBef>
        <a:spcAft>
          <a:spcPct val="0"/>
        </a:spcAft>
        <a:buClr>
          <a:schemeClr val="accent1"/>
        </a:buClr>
        <a:buSzPct val="90000"/>
        <a:buFont typeface="Wingdings" pitchFamily="-108" charset="2"/>
        <a:buChar char=""/>
        <a:defRPr sz="2000" b="1" kern="1200">
          <a:solidFill>
            <a:schemeClr val="tx1"/>
          </a:solidFill>
          <a:effectLst>
            <a:outerShdw blurRad="50800" dist="50800" dir="2700000" algn="tl" rotWithShape="0">
              <a:schemeClr val="bg1">
                <a:alpha val="30000"/>
              </a:schemeClr>
            </a:outerShdw>
          </a:effectLst>
          <a:latin typeface="+mn-lt"/>
          <a:ea typeface="ＭＳ Ｐゴシック" pitchFamily="-108" charset="-128"/>
          <a:cs typeface="+mn-cs"/>
        </a:defRPr>
      </a:lvl3pPr>
      <a:lvl4pPr marL="1371600" indent="-336550" algn="l" rtl="0" eaLnBrk="0" fontAlgn="base" hangingPunct="0">
        <a:spcBef>
          <a:spcPct val="20000"/>
        </a:spcBef>
        <a:spcAft>
          <a:spcPct val="0"/>
        </a:spcAft>
        <a:buClr>
          <a:schemeClr val="accent2"/>
        </a:buClr>
        <a:buSzPct val="90000"/>
        <a:buFont typeface="Wingdings" pitchFamily="-108"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08" charset="-128"/>
          <a:cs typeface="+mn-cs"/>
        </a:defRPr>
      </a:lvl4pPr>
      <a:lvl5pPr marL="1720850" indent="-349250" algn="l" rtl="0" eaLnBrk="0" fontAlgn="base" hangingPunct="0">
        <a:spcBef>
          <a:spcPct val="20000"/>
        </a:spcBef>
        <a:spcAft>
          <a:spcPct val="0"/>
        </a:spcAft>
        <a:buClr>
          <a:schemeClr val="accent1"/>
        </a:buClr>
        <a:buSzPct val="90000"/>
        <a:buFont typeface="Wingdings" pitchFamily="-108" charset="2"/>
        <a:buChar char=""/>
        <a:defRPr b="1" kern="1200">
          <a:solidFill>
            <a:schemeClr val="tx1"/>
          </a:solidFill>
          <a:effectLst>
            <a:outerShdw blurRad="50800" dist="50800" dir="2700000" algn="tl" rotWithShape="0">
              <a:schemeClr val="bg1">
                <a:alpha val="30000"/>
              </a:schemeClr>
            </a:outerShdw>
          </a:effectLst>
          <a:latin typeface="+mn-lt"/>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dobe.info@wku.edu?subject=Adobe%20Connect" TargetMode="External"/><Relationship Id="rId2" Type="http://schemas.openxmlformats.org/officeDocument/2006/relationships/hyperlink" Target="http://www.wku.edu/it/adobeconnect/connect_pro_quickstart_participants.pdf" TargetMode="External"/><Relationship Id="rId1" Type="http://schemas.openxmlformats.org/officeDocument/2006/relationships/slideLayout" Target="../slideLayouts/slideLayout2.xml"/><Relationship Id="rId4" Type="http://schemas.openxmlformats.org/officeDocument/2006/relationships/hyperlink" Target="http://www.wku.edu/it/adobeconnect/adobeconnectonmobile.pd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WKU Co-Teaching Webinar</a:t>
            </a:r>
            <a:endParaRPr lang="en-US" dirty="0"/>
          </a:p>
        </p:txBody>
      </p:sp>
      <p:sp>
        <p:nvSpPr>
          <p:cNvPr id="3" name="Content Placeholder 2"/>
          <p:cNvSpPr>
            <a:spLocks noGrp="1"/>
          </p:cNvSpPr>
          <p:nvPr>
            <p:ph idx="1"/>
          </p:nvPr>
        </p:nvSpPr>
        <p:spPr/>
        <p:txBody>
          <a:bodyPr>
            <a:normAutofit fontScale="92500"/>
          </a:bodyPr>
          <a:lstStyle/>
          <a:p>
            <a:r>
              <a:rPr lang="en-US" dirty="0" smtClean="0">
                <a:effectLst/>
              </a:rPr>
              <a:t>This webinar will begin on Nov. 12 at 3:45 CST.</a:t>
            </a:r>
          </a:p>
          <a:p>
            <a:r>
              <a:rPr lang="en-US" dirty="0" smtClean="0">
                <a:effectLst/>
              </a:rPr>
              <a:t>TWO Days prior to the webinar check your connection by following </a:t>
            </a:r>
            <a:r>
              <a:rPr lang="en-US" dirty="0">
                <a:effectLst/>
              </a:rPr>
              <a:t>these instructions:</a:t>
            </a:r>
          </a:p>
          <a:p>
            <a:pPr lvl="1"/>
            <a:r>
              <a:rPr lang="en-US" u="sng" dirty="0">
                <a:effectLst/>
                <a:hlinkClick r:id="rId2"/>
              </a:rPr>
              <a:t>http://www.wku.edu/it/adobeconnect/connect_pro_quickstart_participants.pdf</a:t>
            </a:r>
            <a:endParaRPr lang="en-US" dirty="0">
              <a:effectLst/>
            </a:endParaRPr>
          </a:p>
          <a:p>
            <a:r>
              <a:rPr lang="en-US" dirty="0">
                <a:effectLst/>
              </a:rPr>
              <a:t>For more help connecting with this program call 270/745-2026 or email </a:t>
            </a:r>
            <a:r>
              <a:rPr lang="en-US" u="sng" dirty="0">
                <a:effectLst/>
                <a:hlinkClick r:id="rId3"/>
              </a:rPr>
              <a:t>adobe.info@wku.edu</a:t>
            </a:r>
            <a:endParaRPr lang="en-US" dirty="0">
              <a:effectLst/>
            </a:endParaRPr>
          </a:p>
          <a:p>
            <a:r>
              <a:rPr lang="en-US" dirty="0">
                <a:effectLst/>
              </a:rPr>
              <a:t>Information on using mobile devices for </a:t>
            </a:r>
            <a:r>
              <a:rPr lang="en-US" dirty="0" smtClean="0">
                <a:effectLst/>
              </a:rPr>
              <a:t>the webinar	</a:t>
            </a:r>
          </a:p>
          <a:p>
            <a:pPr lvl="1"/>
            <a:r>
              <a:rPr lang="en-US" u="sng" dirty="0" smtClean="0">
                <a:effectLst/>
                <a:hlinkClick r:id="rId4"/>
              </a:rPr>
              <a:t>http</a:t>
            </a:r>
            <a:r>
              <a:rPr lang="en-US" u="sng" dirty="0">
                <a:effectLst/>
                <a:hlinkClick r:id="rId4"/>
              </a:rPr>
              <a:t>://www.wku.edu/it/adobeconnect/adobeconnectonmobile.pdf</a:t>
            </a:r>
            <a:endParaRPr lang="en-US" dirty="0">
              <a:effectLst/>
            </a:endParaRPr>
          </a:p>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49863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look like?</a:t>
            </a:r>
            <a:endParaRPr lang="en-US" dirty="0"/>
          </a:p>
        </p:txBody>
      </p:sp>
      <p:sp>
        <p:nvSpPr>
          <p:cNvPr id="3" name="Content Placeholder 2"/>
          <p:cNvSpPr>
            <a:spLocks noGrp="1"/>
          </p:cNvSpPr>
          <p:nvPr>
            <p:ph idx="1"/>
          </p:nvPr>
        </p:nvSpPr>
        <p:spPr>
          <a:xfrm>
            <a:off x="457200" y="1828800"/>
            <a:ext cx="8229600" cy="3962400"/>
          </a:xfrm>
        </p:spPr>
        <p:txBody>
          <a:bodyPr>
            <a:normAutofit fontScale="77500" lnSpcReduction="20000"/>
          </a:bodyPr>
          <a:lstStyle/>
          <a:p>
            <a:pPr marL="0" indent="0" algn="ctr" eaLnBrk="1" fontAlgn="auto" hangingPunct="1">
              <a:spcAft>
                <a:spcPts val="0"/>
              </a:spcAft>
              <a:buClr>
                <a:schemeClr val="accent3"/>
              </a:buClr>
              <a:buFont typeface="Wingdings 2"/>
              <a:buNone/>
              <a:defRPr/>
            </a:pPr>
            <a:r>
              <a:rPr lang="en-US" sz="2800" i="1" dirty="0" smtClean="0">
                <a:latin typeface="Comic Sans MS" pitchFamily="66" charset="0"/>
              </a:rPr>
              <a:t>Teacher Candidates will be expected to:</a:t>
            </a:r>
          </a:p>
          <a:p>
            <a:pPr marL="571500" indent="-571500" eaLnBrk="1" fontAlgn="auto" hangingPunct="1">
              <a:spcAft>
                <a:spcPts val="0"/>
              </a:spcAft>
              <a:buClr>
                <a:schemeClr val="accent3"/>
              </a:buClr>
              <a:buFont typeface="Wingdings 2"/>
              <a:buChar char=""/>
              <a:defRPr/>
            </a:pPr>
            <a:r>
              <a:rPr lang="en-US" dirty="0" smtClean="0">
                <a:latin typeface="Comic Sans MS" pitchFamily="66" charset="0"/>
              </a:rPr>
              <a:t>Contribute </a:t>
            </a:r>
            <a:r>
              <a:rPr lang="en-US" dirty="0" smtClean="0">
                <a:latin typeface="Comic Sans MS" pitchFamily="66" charset="0"/>
              </a:rPr>
              <a:t>ideas from the very beginning of the experience</a:t>
            </a:r>
          </a:p>
          <a:p>
            <a:pPr marL="571500" indent="-571500" eaLnBrk="1" fontAlgn="auto" hangingPunct="1">
              <a:spcAft>
                <a:spcPts val="0"/>
              </a:spcAft>
              <a:buClr>
                <a:schemeClr val="accent3"/>
              </a:buClr>
              <a:buFont typeface="Wingdings 2"/>
              <a:buChar char=""/>
              <a:defRPr/>
            </a:pPr>
            <a:r>
              <a:rPr lang="en-US" dirty="0" smtClean="0">
                <a:latin typeface="Comic Sans MS" pitchFamily="66" charset="0"/>
              </a:rPr>
              <a:t>Engage with students assisting with their learning  from the very first day</a:t>
            </a:r>
          </a:p>
          <a:p>
            <a:pPr marL="571500" indent="-571500" eaLnBrk="1" fontAlgn="auto" hangingPunct="1">
              <a:spcAft>
                <a:spcPts val="0"/>
              </a:spcAft>
              <a:buClr>
                <a:schemeClr val="accent3"/>
              </a:buClr>
              <a:buFont typeface="Wingdings 2"/>
              <a:buChar char=""/>
              <a:defRPr/>
            </a:pPr>
            <a:r>
              <a:rPr lang="en-US" dirty="0" smtClean="0">
                <a:latin typeface="Comic Sans MS" pitchFamily="66" charset="0"/>
              </a:rPr>
              <a:t>Be expected to take on full leadership in all 3 areas (planning, instruction &amp; assessment)</a:t>
            </a:r>
          </a:p>
          <a:p>
            <a:pPr marL="571500" indent="-571500" eaLnBrk="1" fontAlgn="auto" hangingPunct="1">
              <a:spcAft>
                <a:spcPts val="0"/>
              </a:spcAft>
              <a:buClr>
                <a:schemeClr val="accent3"/>
              </a:buClr>
              <a:buFont typeface="Wingdings 2"/>
              <a:buChar char=""/>
              <a:defRPr/>
            </a:pPr>
            <a:r>
              <a:rPr lang="en-US" dirty="0" smtClean="0">
                <a:latin typeface="Comic Sans MS" pitchFamily="66" charset="0"/>
              </a:rPr>
              <a:t>Demonstrate competencies as a teacher </a:t>
            </a:r>
          </a:p>
          <a:p>
            <a:pPr marL="571500" indent="-571500" eaLnBrk="1" fontAlgn="auto" hangingPunct="1">
              <a:spcAft>
                <a:spcPts val="0"/>
              </a:spcAft>
              <a:buClr>
                <a:schemeClr val="accent3"/>
              </a:buClr>
              <a:buFont typeface="Wingdings 2"/>
              <a:buChar char=""/>
              <a:defRPr/>
            </a:pPr>
            <a:r>
              <a:rPr lang="en-US" dirty="0" smtClean="0">
                <a:latin typeface="Comic Sans MS" pitchFamily="66" charset="0"/>
              </a:rPr>
              <a:t>Have opportunities to teach </a:t>
            </a:r>
            <a:r>
              <a:rPr lang="en-US" dirty="0" smtClean="0">
                <a:latin typeface="Comic Sans MS" pitchFamily="66" charset="0"/>
              </a:rPr>
              <a:t>alone</a:t>
            </a:r>
          </a:p>
          <a:p>
            <a:pPr marL="0" indent="0" eaLnBrk="1" fontAlgn="auto" hangingPunct="1">
              <a:spcAft>
                <a:spcPts val="0"/>
              </a:spcAft>
              <a:buClr>
                <a:schemeClr val="accent3"/>
              </a:buClr>
              <a:buNone/>
              <a:defRPr/>
            </a:pPr>
            <a:r>
              <a:rPr lang="en-US" sz="2800" dirty="0" smtClean="0">
                <a:solidFill>
                  <a:srgbClr val="FFFF00"/>
                </a:solidFill>
                <a:latin typeface="Comic Sans MS" pitchFamily="66" charset="0"/>
              </a:rPr>
              <a:t>How is this different from what is happening currently?</a:t>
            </a:r>
            <a:endParaRPr lang="en-US" sz="2800" dirty="0" smtClean="0">
              <a:solidFill>
                <a:srgbClr val="FFFF00"/>
              </a:solidFill>
              <a:latin typeface="Comic Sans MS" pitchFamily="66" charset="0"/>
            </a:endParaRPr>
          </a:p>
          <a:p>
            <a:endParaRPr lang="en-US" dirty="0"/>
          </a:p>
        </p:txBody>
      </p:sp>
      <p:sp>
        <p:nvSpPr>
          <p:cNvPr id="6" name="Footer Placeholder 3"/>
          <p:cNvSpPr>
            <a:spLocks noGrp="1"/>
          </p:cNvSpPr>
          <p:nvPr>
            <p:ph type="ftr" sz="quarter" idx="11"/>
          </p:nvPr>
        </p:nvSpPr>
        <p:spPr>
          <a:xfrm>
            <a:off x="457200" y="6248400"/>
            <a:ext cx="2895600" cy="365125"/>
          </a:xfrm>
        </p:spPr>
        <p:txBody>
          <a:bodyPr/>
          <a:lstStyle/>
          <a:p>
            <a:r>
              <a:rPr lang="en-US" dirty="0"/>
              <a:t>c. TQE, St. Cloud State University 2009   Espinor revision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Co-teach?</a:t>
            </a:r>
            <a:endParaRPr lang="en-US" dirty="0"/>
          </a:p>
        </p:txBody>
      </p:sp>
      <p:sp>
        <p:nvSpPr>
          <p:cNvPr id="3" name="Content Placeholder 2"/>
          <p:cNvSpPr>
            <a:spLocks noGrp="1"/>
          </p:cNvSpPr>
          <p:nvPr>
            <p:ph sz="half" idx="1"/>
          </p:nvPr>
        </p:nvSpPr>
        <p:spPr/>
        <p:txBody>
          <a:bodyPr>
            <a:normAutofit fontScale="40000" lnSpcReduction="20000"/>
          </a:bodyPr>
          <a:lstStyle/>
          <a:p>
            <a:pPr lvl="0">
              <a:lnSpc>
                <a:spcPct val="120000"/>
              </a:lnSpc>
            </a:pPr>
            <a:r>
              <a:rPr lang="en-US" sz="4400" dirty="0">
                <a:effectLst/>
              </a:rPr>
              <a:t>Increased options for flexible grouping of students </a:t>
            </a:r>
            <a:endParaRPr lang="en-US" sz="4400" dirty="0" smtClean="0">
              <a:effectLst/>
            </a:endParaRPr>
          </a:p>
          <a:p>
            <a:pPr lvl="0">
              <a:lnSpc>
                <a:spcPct val="120000"/>
              </a:lnSpc>
            </a:pPr>
            <a:r>
              <a:rPr lang="en-US" sz="4400" dirty="0" smtClean="0">
                <a:effectLst/>
              </a:rPr>
              <a:t>Enhanced </a:t>
            </a:r>
            <a:r>
              <a:rPr lang="en-US" sz="4400" dirty="0">
                <a:effectLst/>
              </a:rPr>
              <a:t>collaboration skills for the teacher candidate and cooperating teacher </a:t>
            </a:r>
            <a:endParaRPr lang="en-US" sz="4000" dirty="0">
              <a:effectLst/>
            </a:endParaRPr>
          </a:p>
          <a:p>
            <a:pPr lvl="0">
              <a:lnSpc>
                <a:spcPct val="120000"/>
              </a:lnSpc>
            </a:pPr>
            <a:r>
              <a:rPr lang="en-US" sz="4400" dirty="0">
                <a:effectLst/>
              </a:rPr>
              <a:t>Professional support for both the cooperating teacher and the teacher candidate </a:t>
            </a:r>
            <a:endParaRPr lang="en-US" sz="4000" dirty="0">
              <a:effectLst/>
            </a:endParaRPr>
          </a:p>
          <a:p>
            <a:pPr lvl="0">
              <a:lnSpc>
                <a:spcPct val="120000"/>
              </a:lnSpc>
            </a:pPr>
            <a:r>
              <a:rPr lang="en-US" sz="4400" dirty="0">
                <a:effectLst/>
              </a:rPr>
              <a:t>Another set of eyes to watch and help problem solve </a:t>
            </a:r>
            <a:endParaRPr lang="en-US" sz="4400" dirty="0" smtClean="0">
              <a:effectLst/>
            </a:endParaRPr>
          </a:p>
          <a:p>
            <a:pPr>
              <a:lnSpc>
                <a:spcPct val="120000"/>
              </a:lnSpc>
            </a:pPr>
            <a:r>
              <a:rPr lang="en-US" sz="4000" dirty="0">
                <a:effectLst/>
              </a:rPr>
              <a:t>Flexibility to try things you wouldn't be able to do alone </a:t>
            </a:r>
          </a:p>
          <a:p>
            <a:endParaRPr lang="en-US" dirty="0"/>
          </a:p>
        </p:txBody>
      </p:sp>
      <p:sp>
        <p:nvSpPr>
          <p:cNvPr id="5" name="Content Placeholder 4"/>
          <p:cNvSpPr>
            <a:spLocks noGrp="1"/>
          </p:cNvSpPr>
          <p:nvPr>
            <p:ph sz="half" idx="2"/>
          </p:nvPr>
        </p:nvSpPr>
        <p:spPr/>
        <p:txBody>
          <a:bodyPr>
            <a:normAutofit fontScale="40000" lnSpcReduction="20000"/>
          </a:bodyPr>
          <a:lstStyle/>
          <a:p>
            <a:pPr lvl="0">
              <a:lnSpc>
                <a:spcPct val="120000"/>
              </a:lnSpc>
            </a:pPr>
            <a:r>
              <a:rPr lang="en-US" sz="4400" dirty="0" smtClean="0">
                <a:effectLst/>
              </a:rPr>
              <a:t>Collaboration </a:t>
            </a:r>
            <a:r>
              <a:rPr lang="en-US" sz="4400" dirty="0">
                <a:effectLst/>
              </a:rPr>
              <a:t>in classroom and lesson preparation </a:t>
            </a:r>
            <a:endParaRPr lang="en-US" sz="4000" dirty="0">
              <a:effectLst/>
            </a:endParaRPr>
          </a:p>
          <a:p>
            <a:pPr lvl="0">
              <a:lnSpc>
                <a:spcPct val="120000"/>
              </a:lnSpc>
            </a:pPr>
            <a:r>
              <a:rPr lang="en-US" sz="4400" dirty="0" smtClean="0">
                <a:effectLst/>
              </a:rPr>
              <a:t>Help </a:t>
            </a:r>
            <a:r>
              <a:rPr lang="en-US" sz="4400" dirty="0">
                <a:effectLst/>
              </a:rPr>
              <a:t>with classroom management </a:t>
            </a:r>
            <a:endParaRPr lang="en-US" sz="4000" dirty="0">
              <a:effectLst/>
            </a:endParaRPr>
          </a:p>
          <a:p>
            <a:pPr lvl="0">
              <a:lnSpc>
                <a:spcPct val="120000"/>
              </a:lnSpc>
            </a:pPr>
            <a:r>
              <a:rPr lang="en-US" sz="4400" dirty="0">
                <a:effectLst/>
              </a:rPr>
              <a:t>Diversity and size of today's classrooms </a:t>
            </a:r>
            <a:endParaRPr lang="en-US" sz="4000" dirty="0">
              <a:effectLst/>
            </a:endParaRPr>
          </a:p>
          <a:p>
            <a:pPr lvl="1">
              <a:lnSpc>
                <a:spcPct val="120000"/>
              </a:lnSpc>
            </a:pPr>
            <a:r>
              <a:rPr lang="en-US" sz="4400" dirty="0">
                <a:effectLst/>
              </a:rPr>
              <a:t>Reduce student/teacher ratio </a:t>
            </a:r>
            <a:endParaRPr lang="en-US" sz="4000" dirty="0">
              <a:effectLst/>
            </a:endParaRPr>
          </a:p>
          <a:p>
            <a:pPr lvl="1">
              <a:lnSpc>
                <a:spcPct val="120000"/>
              </a:lnSpc>
            </a:pPr>
            <a:r>
              <a:rPr lang="en-US" sz="4400" dirty="0">
                <a:effectLst/>
              </a:rPr>
              <a:t>Increase instructional options for all students </a:t>
            </a:r>
            <a:endParaRPr lang="en-US" sz="4000" dirty="0">
              <a:effectLst/>
            </a:endParaRPr>
          </a:p>
          <a:p>
            <a:pPr lvl="1">
              <a:lnSpc>
                <a:spcPct val="120000"/>
              </a:lnSpc>
            </a:pPr>
            <a:r>
              <a:rPr lang="en-US" sz="4400" dirty="0">
                <a:effectLst/>
              </a:rPr>
              <a:t>Diversity of instructional styles </a:t>
            </a:r>
            <a:endParaRPr lang="en-US" sz="4000" dirty="0">
              <a:effectLst/>
            </a:endParaRPr>
          </a:p>
          <a:p>
            <a:pPr lvl="1">
              <a:lnSpc>
                <a:spcPct val="120000"/>
              </a:lnSpc>
            </a:pPr>
            <a:r>
              <a:rPr lang="en-US" sz="4400" dirty="0">
                <a:effectLst/>
              </a:rPr>
              <a:t>Greater </a:t>
            </a:r>
            <a:r>
              <a:rPr lang="en-US" sz="4400" dirty="0" smtClean="0">
                <a:effectLst/>
              </a:rPr>
              <a:t>levels of student </a:t>
            </a:r>
            <a:r>
              <a:rPr lang="en-US" sz="4400" dirty="0">
                <a:effectLst/>
              </a:rPr>
              <a:t>engaged time </a:t>
            </a:r>
            <a:endParaRPr lang="en-US" sz="4000" dirty="0">
              <a:effectLst/>
            </a:endParaRPr>
          </a:p>
          <a:p>
            <a:pPr lvl="1">
              <a:lnSpc>
                <a:spcPct val="120000"/>
              </a:lnSpc>
            </a:pPr>
            <a:r>
              <a:rPr lang="en-US" sz="4400" dirty="0">
                <a:effectLst/>
              </a:rPr>
              <a:t>Greater student participation </a:t>
            </a:r>
            <a:endParaRPr lang="en-US" sz="4000" dirty="0">
              <a:effectLst/>
            </a:endParaRPr>
          </a:p>
          <a:p>
            <a:endParaRPr lang="en-US" dirty="0"/>
          </a:p>
        </p:txBody>
      </p:sp>
      <p:sp>
        <p:nvSpPr>
          <p:cNvPr id="4" name="Footer Placeholder 3"/>
          <p:cNvSpPr>
            <a:spLocks noGrp="1"/>
          </p:cNvSpPr>
          <p:nvPr>
            <p:ph type="ftr" sz="quarter" idx="11"/>
          </p:nvPr>
        </p:nvSpPr>
        <p:spPr/>
        <p:txBody>
          <a:bodyPr/>
          <a:lstStyle/>
          <a:p>
            <a:r>
              <a:rPr lang="en-US" dirty="0" smtClean="0"/>
              <a:t>c. TQE, St. Cloud State University 2009   Espinor revision</a:t>
            </a:r>
            <a:endParaRPr lang="en-US" dirty="0"/>
          </a:p>
        </p:txBody>
      </p:sp>
    </p:spTree>
    <p:extLst>
      <p:ext uri="{BB962C8B-B14F-4D97-AF65-F5344CB8AC3E}">
        <p14:creationId xmlns:p14="http://schemas.microsoft.com/office/powerpoint/2010/main" val="3447756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Co-teach?</a:t>
            </a:r>
            <a:endParaRPr lang="en-US" dirty="0"/>
          </a:p>
        </p:txBody>
      </p:sp>
      <p:sp>
        <p:nvSpPr>
          <p:cNvPr id="3" name="Content Placeholder 2"/>
          <p:cNvSpPr>
            <a:spLocks noGrp="1"/>
          </p:cNvSpPr>
          <p:nvPr>
            <p:ph idx="1"/>
          </p:nvPr>
        </p:nvSpPr>
        <p:spPr/>
        <p:txBody>
          <a:bodyPr>
            <a:normAutofit/>
          </a:bodyPr>
          <a:lstStyle/>
          <a:p>
            <a:r>
              <a:rPr lang="en-US" sz="3200" dirty="0" smtClean="0">
                <a:solidFill>
                  <a:srgbClr val="FFFF00"/>
                </a:solidFill>
              </a:rPr>
              <a:t>Which reason is most compelling to you to switch to a co-teaching model?</a:t>
            </a:r>
            <a:endParaRPr lang="en-US" sz="3200" dirty="0">
              <a:solidFill>
                <a:srgbClr val="FFFF00"/>
              </a:solidFill>
            </a:endParaRPr>
          </a:p>
        </p:txBody>
      </p:sp>
      <p:sp>
        <p:nvSpPr>
          <p:cNvPr id="4" name="Footer Placeholder 3"/>
          <p:cNvSpPr>
            <a:spLocks noGrp="1"/>
          </p:cNvSpPr>
          <p:nvPr>
            <p:ph type="ftr" sz="quarter" idx="11"/>
          </p:nvPr>
        </p:nvSpPr>
        <p:spPr/>
        <p:txBody>
          <a:bodyPr/>
          <a:lstStyle/>
          <a:p>
            <a:r>
              <a:rPr lang="en-US" smtClean="0"/>
              <a:t>c. TQE, St. Cloud State University 2009   Espinor revision</a:t>
            </a:r>
            <a:endParaRPr lang="en-US" dirty="0"/>
          </a:p>
        </p:txBody>
      </p:sp>
    </p:spTree>
    <p:extLst>
      <p:ext uri="{BB962C8B-B14F-4D97-AF65-F5344CB8AC3E}">
        <p14:creationId xmlns:p14="http://schemas.microsoft.com/office/powerpoint/2010/main" val="3443618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1163637"/>
          </a:xfrm>
        </p:spPr>
        <p:txBody>
          <a:bodyPr/>
          <a:lstStyle/>
          <a:p>
            <a:pPr eaLnBrk="1" hangingPunct="1"/>
            <a:r>
              <a:rPr lang="en-US" sz="3600" dirty="0" smtClean="0">
                <a:effectLst>
                  <a:outerShdw blurRad="38100" dist="38100" dir="2700000" algn="tl">
                    <a:srgbClr val="1F497D"/>
                  </a:outerShdw>
                </a:effectLst>
              </a:rPr>
              <a:t>Co-Teaching Is Different.  It Is NOT . . .</a:t>
            </a:r>
          </a:p>
        </p:txBody>
      </p:sp>
      <p:sp>
        <p:nvSpPr>
          <p:cNvPr id="3" name="Content Placeholder 2"/>
          <p:cNvSpPr>
            <a:spLocks noGrp="1"/>
          </p:cNvSpPr>
          <p:nvPr>
            <p:ph idx="1"/>
          </p:nvPr>
        </p:nvSpPr>
        <p:spPr>
          <a:xfrm>
            <a:off x="914400" y="1676400"/>
            <a:ext cx="7772400" cy="4679950"/>
          </a:xfrm>
        </p:spPr>
        <p:txBody>
          <a:bodyPr>
            <a:normAutofit fontScale="92500" lnSpcReduction="20000"/>
          </a:bodyPr>
          <a:lstStyle/>
          <a:p>
            <a:pPr lvl="0"/>
            <a:r>
              <a:rPr lang="en-US" dirty="0">
                <a:effectLst/>
              </a:rPr>
              <a:t>A less rigorous student teaching experience</a:t>
            </a:r>
            <a:endParaRPr lang="en-US" sz="2000" dirty="0">
              <a:effectLst/>
            </a:endParaRPr>
          </a:p>
          <a:p>
            <a:pPr lvl="0"/>
            <a:r>
              <a:rPr lang="en-US" dirty="0">
                <a:effectLst/>
              </a:rPr>
              <a:t>Simply dividing the tasks and responsibilities among two people. </a:t>
            </a:r>
            <a:endParaRPr lang="en-US" sz="2000" dirty="0">
              <a:effectLst/>
            </a:endParaRPr>
          </a:p>
          <a:p>
            <a:pPr lvl="0"/>
            <a:r>
              <a:rPr lang="en-US" dirty="0">
                <a:effectLst/>
              </a:rPr>
              <a:t>For example, co-teaching is NOT: </a:t>
            </a:r>
            <a:endParaRPr lang="en-US" sz="2000" dirty="0">
              <a:effectLst/>
            </a:endParaRPr>
          </a:p>
          <a:p>
            <a:pPr lvl="1"/>
            <a:r>
              <a:rPr lang="en-US" sz="2400" dirty="0">
                <a:effectLst/>
              </a:rPr>
              <a:t>One person teaching one subject followed by another who teaches a different subject </a:t>
            </a:r>
            <a:endParaRPr lang="en-US" sz="2000" dirty="0">
              <a:effectLst/>
            </a:endParaRPr>
          </a:p>
          <a:p>
            <a:pPr lvl="1"/>
            <a:r>
              <a:rPr lang="en-US" sz="2400" dirty="0">
                <a:effectLst/>
              </a:rPr>
              <a:t>One person teaching one subject while another person prepares instructional materials at the Xerox machine or corrects student papers in the teachers' lounge </a:t>
            </a:r>
            <a:endParaRPr lang="en-US" sz="2000" dirty="0">
              <a:effectLst/>
            </a:endParaRPr>
          </a:p>
          <a:p>
            <a:pPr lvl="1"/>
            <a:r>
              <a:rPr lang="en-US" sz="2400" dirty="0">
                <a:effectLst/>
              </a:rPr>
              <a:t>One person teaching while the other sits and watches </a:t>
            </a:r>
            <a:endParaRPr lang="en-US" sz="2000" dirty="0">
              <a:effectLst/>
            </a:endParaRPr>
          </a:p>
          <a:p>
            <a:pPr lvl="1"/>
            <a:r>
              <a:rPr lang="en-US" sz="2400" dirty="0">
                <a:effectLst/>
              </a:rPr>
              <a:t>When one person's ideas prevail regarding what will be taught and how it will be taught </a:t>
            </a:r>
            <a:endParaRPr lang="en-US" sz="2000" dirty="0">
              <a:effectLst/>
            </a:endParaRPr>
          </a:p>
          <a:p>
            <a:pPr lvl="1"/>
            <a:r>
              <a:rPr lang="en-US" sz="2400" dirty="0">
                <a:effectLst/>
              </a:rPr>
              <a:t>Someone is simply assigned to act as a tutor</a:t>
            </a:r>
            <a:endParaRPr lang="en-US" sz="2000" dirty="0">
              <a:effectLst/>
            </a:endParaRPr>
          </a:p>
          <a:p>
            <a:pPr eaLnBrk="1" hangingPunct="1">
              <a:lnSpc>
                <a:spcPct val="90000"/>
              </a:lnSpc>
            </a:pPr>
            <a:endParaRPr lang="en-US" sz="3200" dirty="0" smtClean="0">
              <a:effectLst>
                <a:outerShdw blurRad="38100" dist="38100" dir="2700000" algn="tl">
                  <a:srgbClr val="1F497D"/>
                </a:outerShdw>
              </a:effectLst>
            </a:endParaRPr>
          </a:p>
        </p:txBody>
      </p:sp>
      <p:sp>
        <p:nvSpPr>
          <p:cNvPr id="5" name="Footer Placeholder 3"/>
          <p:cNvSpPr>
            <a:spLocks noGrp="1"/>
          </p:cNvSpPr>
          <p:nvPr>
            <p:ph type="ftr" sz="quarter" idx="11"/>
          </p:nvPr>
        </p:nvSpPr>
        <p:spPr>
          <a:xfrm>
            <a:off x="457200" y="6356350"/>
            <a:ext cx="2895600" cy="365125"/>
          </a:xfrm>
        </p:spPr>
        <p:txBody>
          <a:bodyPr/>
          <a:lstStyle/>
          <a:p>
            <a:r>
              <a:rPr lang="en-US" dirty="0"/>
              <a:t>c. TQE, St. Cloud State University 2009   Espinor revision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512763"/>
            <a:ext cx="7772400" cy="4668837"/>
          </a:xfrm>
        </p:spPr>
        <p:txBody>
          <a:bodyPr/>
          <a:lstStyle/>
          <a:p>
            <a:pPr eaLnBrk="1" hangingPunct="1"/>
            <a:r>
              <a:rPr lang="en-US" sz="3900" dirty="0" smtClean="0">
                <a:effectLst>
                  <a:outerShdw blurRad="38100" dist="38100" dir="2700000" algn="tl">
                    <a:srgbClr val="1F497D"/>
                  </a:outerShdw>
                </a:effectLst>
              </a:rPr>
              <a:t/>
            </a:r>
            <a:br>
              <a:rPr lang="en-US" sz="3900" dirty="0" smtClean="0">
                <a:effectLst>
                  <a:outerShdw blurRad="38100" dist="38100" dir="2700000" algn="tl">
                    <a:srgbClr val="1F497D"/>
                  </a:outerShdw>
                </a:effectLst>
              </a:rPr>
            </a:br>
            <a:r>
              <a:rPr lang="en-US" sz="3900" dirty="0" smtClean="0">
                <a:effectLst>
                  <a:outerShdw blurRad="38100" dist="38100" dir="2700000" algn="tl">
                    <a:srgbClr val="1F497D"/>
                  </a:outerShdw>
                </a:effectLst>
              </a:rPr>
              <a:t/>
            </a:r>
            <a:br>
              <a:rPr lang="en-US" sz="3900" dirty="0" smtClean="0">
                <a:effectLst>
                  <a:outerShdw blurRad="38100" dist="38100" dir="2700000" algn="tl">
                    <a:srgbClr val="1F497D"/>
                  </a:outerShdw>
                </a:effectLst>
              </a:rPr>
            </a:br>
            <a:r>
              <a:rPr lang="en-US" sz="3900" dirty="0" smtClean="0">
                <a:effectLst>
                  <a:outerShdw blurRad="38100" dist="38100" dir="2700000" algn="tl">
                    <a:srgbClr val="1F497D"/>
                  </a:outerShdw>
                </a:effectLst>
              </a:rPr>
              <a:t/>
            </a:r>
            <a:br>
              <a:rPr lang="en-US" sz="3900" dirty="0" smtClean="0">
                <a:effectLst>
                  <a:outerShdw blurRad="38100" dist="38100" dir="2700000" algn="tl">
                    <a:srgbClr val="1F497D"/>
                  </a:outerShdw>
                </a:effectLst>
              </a:rPr>
            </a:br>
            <a:r>
              <a:rPr lang="en-US" sz="3900" dirty="0" smtClean="0">
                <a:effectLst>
                  <a:outerShdw blurRad="38100" dist="38100" dir="2700000" algn="tl">
                    <a:srgbClr val="1F497D"/>
                  </a:outerShdw>
                </a:effectLst>
              </a:rPr>
              <a:t>St. Cloud University Data On Reading and Math Gains</a:t>
            </a:r>
            <a:br>
              <a:rPr lang="en-US" sz="3900" dirty="0" smtClean="0">
                <a:effectLst>
                  <a:outerShdw blurRad="38100" dist="38100" dir="2700000" algn="tl">
                    <a:srgbClr val="1F497D"/>
                  </a:outerShdw>
                </a:effectLst>
              </a:rPr>
            </a:br>
            <a:r>
              <a:rPr lang="en-US" sz="3900" dirty="0" smtClean="0">
                <a:effectLst>
                  <a:outerShdw blurRad="38100" dist="38100" dir="2700000" algn="tl">
                    <a:srgbClr val="1F497D"/>
                  </a:outerShdw>
                </a:effectLst>
              </a:rPr>
              <a:t/>
            </a:r>
            <a:br>
              <a:rPr lang="en-US" sz="3900" dirty="0" smtClean="0">
                <a:effectLst>
                  <a:outerShdw blurRad="38100" dist="38100" dir="2700000" algn="tl">
                    <a:srgbClr val="1F497D"/>
                  </a:outerShdw>
                </a:effectLst>
              </a:rPr>
            </a:br>
            <a:endParaRPr lang="en-US" sz="3900" dirty="0" smtClean="0">
              <a:effectLst>
                <a:outerShdw blurRad="38100" dist="38100" dir="2700000" algn="tl">
                  <a:srgbClr val="1F497D"/>
                </a:outerShdw>
              </a:effectLst>
            </a:endParaRPr>
          </a:p>
        </p:txBody>
      </p:sp>
      <p:sp>
        <p:nvSpPr>
          <p:cNvPr id="4" name="Footer Placeholder 3"/>
          <p:cNvSpPr>
            <a:spLocks noGrp="1"/>
          </p:cNvSpPr>
          <p:nvPr>
            <p:ph type="ftr" sz="quarter" idx="11"/>
          </p:nvPr>
        </p:nvSpPr>
        <p:spPr/>
        <p:txBody>
          <a:bodyPr/>
          <a:lstStyle/>
          <a:p>
            <a:r>
              <a:rPr lang="en-US" dirty="0"/>
              <a:t>c. TQE, St. Cloud State University 2009   Espinor revision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Cloud University Data</a:t>
            </a:r>
            <a:endParaRPr lang="en-US" dirty="0"/>
          </a:p>
        </p:txBody>
      </p:sp>
      <p:sp>
        <p:nvSpPr>
          <p:cNvPr id="3" name="Content Placeholder 2"/>
          <p:cNvSpPr>
            <a:spLocks noGrp="1"/>
          </p:cNvSpPr>
          <p:nvPr>
            <p:ph idx="1"/>
          </p:nvPr>
        </p:nvSpPr>
        <p:spPr/>
        <p:txBody>
          <a:bodyPr>
            <a:normAutofit fontScale="62500" lnSpcReduction="20000"/>
          </a:bodyPr>
          <a:lstStyle/>
          <a:p>
            <a:pPr eaLnBrk="1" hangingPunct="1">
              <a:buClr>
                <a:schemeClr val="tx1"/>
              </a:buClr>
              <a:buSzPct val="75000"/>
              <a:buFont typeface="Wingdings 2" pitchFamily="18" charset="2"/>
              <a:buChar char="·"/>
            </a:pPr>
            <a:r>
              <a:rPr lang="en-US" sz="2800" dirty="0" smtClean="0">
                <a:latin typeface="Comic Sans MS" pitchFamily="66" charset="0"/>
              </a:rPr>
              <a:t>P-12 Learners</a:t>
            </a:r>
          </a:p>
          <a:p>
            <a:pPr lvl="1" eaLnBrk="1" hangingPunct="1">
              <a:buFont typeface="Wingdings 2" pitchFamily="18" charset="2"/>
              <a:buChar char="·"/>
            </a:pPr>
            <a:r>
              <a:rPr lang="en-US" sz="2400" dirty="0" smtClean="0">
                <a:latin typeface="Comic Sans MS" pitchFamily="66" charset="0"/>
              </a:rPr>
              <a:t>Academic Achievement (1-6)</a:t>
            </a:r>
          </a:p>
          <a:p>
            <a:pPr lvl="1" eaLnBrk="1" hangingPunct="1">
              <a:buFont typeface="Wingdings 2" pitchFamily="18" charset="2"/>
              <a:buChar char="·"/>
            </a:pPr>
            <a:r>
              <a:rPr lang="en-US" sz="2400" dirty="0" smtClean="0">
                <a:latin typeface="Comic Sans MS" pitchFamily="66" charset="0"/>
              </a:rPr>
              <a:t>7-12 Survey</a:t>
            </a:r>
          </a:p>
          <a:p>
            <a:pPr lvl="1" eaLnBrk="1" hangingPunct="1">
              <a:buFont typeface="Wingdings 2" pitchFamily="18" charset="2"/>
              <a:buChar char="·"/>
            </a:pPr>
            <a:r>
              <a:rPr lang="en-US" sz="2400" dirty="0" smtClean="0">
                <a:latin typeface="Comic Sans MS" pitchFamily="66" charset="0"/>
              </a:rPr>
              <a:t>Focus Groups</a:t>
            </a:r>
          </a:p>
          <a:p>
            <a:pPr lvl="1" eaLnBrk="1" hangingPunct="1">
              <a:buFont typeface="Wingdings" pitchFamily="2" charset="2"/>
              <a:buNone/>
            </a:pPr>
            <a:endParaRPr lang="en-US" sz="1000" dirty="0" smtClean="0">
              <a:latin typeface="Comic Sans MS" pitchFamily="66" charset="0"/>
            </a:endParaRPr>
          </a:p>
          <a:p>
            <a:pPr eaLnBrk="1" hangingPunct="1">
              <a:buClr>
                <a:schemeClr val="tx1"/>
              </a:buClr>
              <a:buSzPct val="75000"/>
              <a:buFont typeface="Wingdings 2" pitchFamily="18" charset="2"/>
              <a:buChar char="·"/>
            </a:pPr>
            <a:r>
              <a:rPr lang="en-US" sz="2800" dirty="0" smtClean="0">
                <a:latin typeface="Comic Sans MS" pitchFamily="66" charset="0"/>
              </a:rPr>
              <a:t>Teacher Candidates</a:t>
            </a:r>
          </a:p>
          <a:p>
            <a:pPr lvl="1" eaLnBrk="1" hangingPunct="1">
              <a:buSzPct val="75000"/>
              <a:buFont typeface="Wingdings 2" pitchFamily="18" charset="2"/>
              <a:buChar char="·"/>
            </a:pPr>
            <a:r>
              <a:rPr lang="en-US" sz="2400" dirty="0" smtClean="0">
                <a:latin typeface="Comic Sans MS" pitchFamily="66" charset="0"/>
              </a:rPr>
              <a:t>Summative Assessment</a:t>
            </a:r>
          </a:p>
          <a:p>
            <a:pPr lvl="1" eaLnBrk="1" hangingPunct="1">
              <a:buSzPct val="75000"/>
              <a:buFont typeface="Wingdings 2" pitchFamily="18" charset="2"/>
              <a:buChar char="·"/>
            </a:pPr>
            <a:r>
              <a:rPr lang="en-US" sz="2400" dirty="0" smtClean="0">
                <a:latin typeface="Comic Sans MS" pitchFamily="66" charset="0"/>
              </a:rPr>
              <a:t>End of Experience Survey</a:t>
            </a:r>
          </a:p>
          <a:p>
            <a:pPr lvl="1" eaLnBrk="1" hangingPunct="1">
              <a:buSzPct val="75000"/>
              <a:buFont typeface="Wingdings 2" pitchFamily="18" charset="2"/>
              <a:buChar char="·"/>
            </a:pPr>
            <a:r>
              <a:rPr lang="en-US" sz="2400" dirty="0" smtClean="0">
                <a:latin typeface="Comic Sans MS" pitchFamily="66" charset="0"/>
              </a:rPr>
              <a:t>Focus Groups</a:t>
            </a:r>
          </a:p>
          <a:p>
            <a:pPr eaLnBrk="1" hangingPunct="1">
              <a:buClr>
                <a:schemeClr val="tx1"/>
              </a:buClr>
              <a:buFontTx/>
              <a:buNone/>
            </a:pPr>
            <a:endParaRPr lang="en-US" sz="1000" dirty="0" smtClean="0">
              <a:latin typeface="Comic Sans MS" pitchFamily="66" charset="0"/>
            </a:endParaRPr>
          </a:p>
          <a:p>
            <a:pPr eaLnBrk="1" hangingPunct="1">
              <a:buClr>
                <a:schemeClr val="tx1"/>
              </a:buClr>
              <a:buSzPct val="75000"/>
              <a:buFont typeface="Wingdings 2" pitchFamily="18" charset="2"/>
              <a:buChar char="·"/>
            </a:pPr>
            <a:r>
              <a:rPr lang="en-US" sz="2800" dirty="0" smtClean="0">
                <a:latin typeface="Comic Sans MS" pitchFamily="66" charset="0"/>
              </a:rPr>
              <a:t>Cooperating Teachers</a:t>
            </a:r>
          </a:p>
          <a:p>
            <a:pPr lvl="1" eaLnBrk="1" hangingPunct="1">
              <a:buFont typeface="Wingdings 2" pitchFamily="18" charset="2"/>
              <a:buChar char="·"/>
            </a:pPr>
            <a:r>
              <a:rPr lang="en-US" sz="2400" dirty="0" smtClean="0">
                <a:latin typeface="Comic Sans MS" pitchFamily="66" charset="0"/>
              </a:rPr>
              <a:t>End of Experience Surveys</a:t>
            </a:r>
          </a:p>
          <a:p>
            <a:pPr lvl="1" eaLnBrk="1" hangingPunct="1">
              <a:buFont typeface="Wingdings 2" pitchFamily="18" charset="2"/>
              <a:buChar char="·"/>
            </a:pPr>
            <a:r>
              <a:rPr lang="en-US" sz="2400" dirty="0" smtClean="0">
                <a:latin typeface="Comic Sans MS" pitchFamily="66" charset="0"/>
              </a:rPr>
              <a:t>Focus Groups</a:t>
            </a:r>
          </a:p>
          <a:p>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04800" y="304800"/>
            <a:ext cx="8534400" cy="987425"/>
          </a:xfrm>
        </p:spPr>
        <p:txBody>
          <a:bodyPr>
            <a:normAutofit fontScale="90000"/>
          </a:bodyPr>
          <a:lstStyle/>
          <a:p>
            <a:pPr eaLnBrk="1" hangingPunct="1"/>
            <a:r>
              <a:rPr lang="en-US" sz="4800" dirty="0" smtClean="0">
                <a:latin typeface="Comic Sans MS" pitchFamily="66" charset="0"/>
              </a:rPr>
              <a:t>Cumulative Data </a:t>
            </a:r>
            <a:br>
              <a:rPr lang="en-US" sz="4800" dirty="0" smtClean="0">
                <a:latin typeface="Comic Sans MS" pitchFamily="66" charset="0"/>
              </a:rPr>
            </a:br>
            <a:r>
              <a:rPr lang="en-US" sz="2000" dirty="0" smtClean="0">
                <a:latin typeface="Comic Sans MS" pitchFamily="66" charset="0"/>
              </a:rPr>
              <a:t>Math Proficiency</a:t>
            </a:r>
          </a:p>
        </p:txBody>
      </p:sp>
      <p:sp>
        <p:nvSpPr>
          <p:cNvPr id="51203" name="Content Placeholder 3"/>
          <p:cNvSpPr>
            <a:spLocks noGrp="1"/>
          </p:cNvSpPr>
          <p:nvPr>
            <p:ph sz="quarter" idx="4294967295"/>
          </p:nvPr>
        </p:nvSpPr>
        <p:spPr>
          <a:xfrm>
            <a:off x="0" y="1676400"/>
            <a:ext cx="8504238" cy="609600"/>
          </a:xfrm>
        </p:spPr>
        <p:txBody>
          <a:bodyPr>
            <a:normAutofit fontScale="85000" lnSpcReduction="10000"/>
          </a:bodyPr>
          <a:lstStyle/>
          <a:p>
            <a:pPr eaLnBrk="1" hangingPunct="1">
              <a:buFont typeface="Arial" pitchFamily="34" charset="0"/>
              <a:buChar char="•"/>
            </a:pPr>
            <a:r>
              <a:rPr lang="en-US" sz="2000" dirty="0" smtClean="0">
                <a:latin typeface="Comic Sans MS" pitchFamily="66" charset="0"/>
              </a:rPr>
              <a:t>Minnesota Comprehensive Assessment</a:t>
            </a:r>
          </a:p>
          <a:p>
            <a:pPr eaLnBrk="1" hangingPunct="1">
              <a:buFont typeface="Arial" pitchFamily="34" charset="0"/>
              <a:buChar char="•"/>
            </a:pPr>
            <a:r>
              <a:rPr lang="en-US" sz="2000" dirty="0" smtClean="0">
                <a:latin typeface="Comic Sans MS" pitchFamily="66" charset="0"/>
              </a:rPr>
              <a:t>Compares Co-Taught and Not Co-Taught student teaching settings</a:t>
            </a:r>
          </a:p>
        </p:txBody>
      </p:sp>
      <p:graphicFrame>
        <p:nvGraphicFramePr>
          <p:cNvPr id="6" name="Table 5"/>
          <p:cNvGraphicFramePr>
            <a:graphicFrameLocks noGrp="1"/>
          </p:cNvGraphicFramePr>
          <p:nvPr>
            <p:extLst>
              <p:ext uri="{D42A27DB-BD31-4B8C-83A1-F6EECF244321}">
                <p14:modId xmlns:p14="http://schemas.microsoft.com/office/powerpoint/2010/main" val="1560773660"/>
              </p:ext>
            </p:extLst>
          </p:nvPr>
        </p:nvGraphicFramePr>
        <p:xfrm>
          <a:off x="228600" y="2438400"/>
          <a:ext cx="8762999" cy="3576321"/>
        </p:xfrm>
        <a:graphic>
          <a:graphicData uri="http://schemas.openxmlformats.org/drawingml/2006/table">
            <a:tbl>
              <a:tblPr firstRow="1" bandRow="1">
                <a:tableStyleId>{5C22544A-7EE6-4342-B048-85BDC9FD1C3A}</a:tableStyleId>
              </a:tblPr>
              <a:tblGrid>
                <a:gridCol w="2438400"/>
                <a:gridCol w="1749228"/>
                <a:gridCol w="1908372"/>
                <a:gridCol w="1600200"/>
                <a:gridCol w="1066799"/>
              </a:tblGrid>
              <a:tr h="1016001">
                <a:tc>
                  <a:txBody>
                    <a:bodyPr/>
                    <a:lstStyle/>
                    <a:p>
                      <a:pPr marL="0" algn="ctr" defTabSz="914400" rtl="0" eaLnBrk="1" latinLnBrk="0" hangingPunct="1"/>
                      <a:r>
                        <a:rPr lang="en-US" sz="1800" b="1" kern="1200" dirty="0" smtClean="0">
                          <a:solidFill>
                            <a:schemeClr val="lt1"/>
                          </a:solidFill>
                          <a:latin typeface="Comic Sans MS" pitchFamily="66" charset="0"/>
                          <a:ea typeface="+mn-ea"/>
                          <a:cs typeface="+mn-cs"/>
                        </a:rPr>
                        <a:t>MCA Math </a:t>
                      </a:r>
                    </a:p>
                    <a:p>
                      <a:pPr marL="0" algn="ctr" defTabSz="914400" rtl="0" eaLnBrk="1" latinLnBrk="0" hangingPunct="1"/>
                      <a:r>
                        <a:rPr lang="en-US" sz="1800" b="1" kern="1200" dirty="0" smtClean="0">
                          <a:solidFill>
                            <a:schemeClr val="lt1"/>
                          </a:solidFill>
                          <a:latin typeface="Comic Sans MS" pitchFamily="66" charset="0"/>
                          <a:ea typeface="+mn-ea"/>
                          <a:cs typeface="+mn-cs"/>
                        </a:rPr>
                        <a:t>Proficiency</a:t>
                      </a:r>
                    </a:p>
                  </a:txBody>
                  <a:tcPr anchor="ctr">
                    <a:solidFill>
                      <a:schemeClr val="accent1">
                        <a:lumMod val="75000"/>
                      </a:schemeClr>
                    </a:solidFill>
                  </a:tcPr>
                </a:tc>
                <a:tc>
                  <a:txBody>
                    <a:bodyPr/>
                    <a:lstStyle/>
                    <a:p>
                      <a:pPr marL="0" algn="ctr" defTabSz="914400" rtl="0" eaLnBrk="1" latinLnBrk="0" hangingPunct="1"/>
                      <a:r>
                        <a:rPr lang="en-US" sz="1800" b="1" kern="1200" dirty="0" smtClean="0">
                          <a:solidFill>
                            <a:schemeClr val="lt1"/>
                          </a:solidFill>
                          <a:latin typeface="Comic Sans MS" pitchFamily="66" charset="0"/>
                          <a:ea typeface="+mn-ea"/>
                          <a:cs typeface="+mn-cs"/>
                        </a:rPr>
                        <a:t>Co-Taught</a:t>
                      </a:r>
                      <a:endParaRPr lang="en-US" sz="1800" b="1" kern="1200" dirty="0">
                        <a:solidFill>
                          <a:schemeClr val="lt1"/>
                        </a:solidFill>
                        <a:latin typeface="Comic Sans MS" pitchFamily="66" charset="0"/>
                        <a:ea typeface="+mn-ea"/>
                        <a:cs typeface="+mn-cs"/>
                      </a:endParaRPr>
                    </a:p>
                  </a:txBody>
                  <a:tcPr anchor="ctr">
                    <a:solidFill>
                      <a:schemeClr val="accent1">
                        <a:lumMod val="75000"/>
                      </a:schemeClr>
                    </a:solidFill>
                  </a:tcPr>
                </a:tc>
                <a:tc>
                  <a:txBody>
                    <a:bodyPr/>
                    <a:lstStyle/>
                    <a:p>
                      <a:pPr marL="0" algn="ctr" defTabSz="914400" rtl="0" eaLnBrk="1" latinLnBrk="0" hangingPunct="1"/>
                      <a:r>
                        <a:rPr lang="en-US" sz="1800" b="1" kern="1200" dirty="0" smtClean="0">
                          <a:solidFill>
                            <a:schemeClr val="lt1"/>
                          </a:solidFill>
                          <a:latin typeface="Comic Sans MS" pitchFamily="66" charset="0"/>
                          <a:ea typeface="+mn-ea"/>
                          <a:cs typeface="+mn-cs"/>
                        </a:rPr>
                        <a:t>One Licensed Teacher</a:t>
                      </a:r>
                      <a:endParaRPr lang="en-US" sz="1800" b="1" kern="1200" dirty="0">
                        <a:solidFill>
                          <a:schemeClr val="lt1"/>
                        </a:solidFill>
                        <a:latin typeface="Comic Sans MS" pitchFamily="66" charset="0"/>
                        <a:ea typeface="+mn-ea"/>
                        <a:cs typeface="+mn-cs"/>
                      </a:endParaRPr>
                    </a:p>
                  </a:txBody>
                  <a:tcPr anchor="ctr">
                    <a:solidFill>
                      <a:schemeClr val="accent1">
                        <a:lumMod val="75000"/>
                      </a:schemeClr>
                    </a:solidFill>
                  </a:tcPr>
                </a:tc>
                <a:tc>
                  <a:txBody>
                    <a:bodyPr/>
                    <a:lstStyle/>
                    <a:p>
                      <a:pPr marL="0" algn="ctr" defTabSz="914400" rtl="0" eaLnBrk="1" latinLnBrk="0" hangingPunct="1"/>
                      <a:r>
                        <a:rPr lang="en-US" sz="1800" b="1" kern="1200" dirty="0" smtClean="0">
                          <a:solidFill>
                            <a:schemeClr val="lt1"/>
                          </a:solidFill>
                          <a:latin typeface="Comic Sans MS" pitchFamily="66" charset="0"/>
                          <a:ea typeface="+mn-ea"/>
                          <a:cs typeface="+mn-cs"/>
                        </a:rPr>
                        <a:t>Non</a:t>
                      </a:r>
                    </a:p>
                    <a:p>
                      <a:pPr marL="0" algn="ctr" defTabSz="914400" rtl="0" eaLnBrk="1" latinLnBrk="0" hangingPunct="1"/>
                      <a:r>
                        <a:rPr lang="en-US" sz="1800" b="1" kern="1200" dirty="0" smtClean="0">
                          <a:solidFill>
                            <a:schemeClr val="lt1"/>
                          </a:solidFill>
                          <a:latin typeface="Comic Sans MS" pitchFamily="66" charset="0"/>
                          <a:ea typeface="+mn-ea"/>
                          <a:cs typeface="+mn-cs"/>
                        </a:rPr>
                        <a:t>Co-Teaching</a:t>
                      </a:r>
                    </a:p>
                    <a:p>
                      <a:pPr marL="0" algn="ctr" defTabSz="914400" rtl="0" eaLnBrk="1" latinLnBrk="0" hangingPunct="1"/>
                      <a:r>
                        <a:rPr lang="en-US" sz="1800" b="1" kern="1200" dirty="0" smtClean="0">
                          <a:solidFill>
                            <a:schemeClr val="lt1"/>
                          </a:solidFill>
                          <a:latin typeface="Comic Sans MS" pitchFamily="66" charset="0"/>
                          <a:ea typeface="+mn-ea"/>
                          <a:cs typeface="+mn-cs"/>
                        </a:rPr>
                        <a:t>Candidate</a:t>
                      </a:r>
                      <a:endParaRPr lang="en-US" sz="1800" b="1" kern="1200" dirty="0">
                        <a:solidFill>
                          <a:schemeClr val="lt1"/>
                        </a:solidFill>
                        <a:latin typeface="Comic Sans MS" pitchFamily="66" charset="0"/>
                        <a:ea typeface="+mn-ea"/>
                        <a:cs typeface="+mn-cs"/>
                      </a:endParaRPr>
                    </a:p>
                  </a:txBody>
                  <a:tcPr anchor="ctr">
                    <a:solidFill>
                      <a:schemeClr val="accent1">
                        <a:lumMod val="75000"/>
                      </a:schemeClr>
                    </a:solidFill>
                  </a:tcPr>
                </a:tc>
                <a:tc>
                  <a:txBody>
                    <a:bodyPr/>
                    <a:lstStyle/>
                    <a:p>
                      <a:pPr marL="0" algn="ctr" defTabSz="914400" rtl="0" eaLnBrk="1" latinLnBrk="0" hangingPunct="1"/>
                      <a:r>
                        <a:rPr lang="en-US" sz="1800" b="1" i="1" kern="1200" dirty="0" smtClean="0">
                          <a:solidFill>
                            <a:schemeClr val="lt1"/>
                          </a:solidFill>
                          <a:latin typeface="Comic Sans MS" pitchFamily="66" charset="0"/>
                          <a:ea typeface="+mn-ea"/>
                          <a:cs typeface="+mn-cs"/>
                        </a:rPr>
                        <a:t>P</a:t>
                      </a:r>
                    </a:p>
                  </a:txBody>
                  <a:tcPr anchor="ctr">
                    <a:solidFill>
                      <a:schemeClr val="accent1">
                        <a:lumMod val="75000"/>
                      </a:schemeClr>
                    </a:solidFill>
                  </a:tcPr>
                </a:tc>
              </a:tr>
              <a:tr h="5757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Comic Sans MS" pitchFamily="66" charset="0"/>
                        </a:rPr>
                        <a:t>OVERALL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Comic Sans MS" pitchFamily="66" charset="0"/>
                        </a:rPr>
                        <a:t>(4 Year Cumulative)</a:t>
                      </a:r>
                    </a:p>
                  </a:txBody>
                  <a:tcPr anchor="ctr">
                    <a:noFill/>
                  </a:tcPr>
                </a:tc>
                <a:tc>
                  <a:txBody>
                    <a:bodyPr/>
                    <a:lstStyle/>
                    <a:p>
                      <a:pPr algn="ctr"/>
                      <a:r>
                        <a:rPr lang="en-US" dirty="0" smtClean="0">
                          <a:solidFill>
                            <a:schemeClr val="tx1"/>
                          </a:solidFill>
                          <a:latin typeface="Comic Sans MS" pitchFamily="66" charset="0"/>
                        </a:rPr>
                        <a:t>72.9%</a:t>
                      </a:r>
                    </a:p>
                    <a:p>
                      <a:pPr algn="ctr"/>
                      <a:r>
                        <a:rPr lang="en-US" sz="1200" dirty="0" smtClean="0">
                          <a:solidFill>
                            <a:schemeClr val="tx1"/>
                          </a:solidFill>
                          <a:latin typeface="Comic Sans MS" pitchFamily="66" charset="0"/>
                        </a:rPr>
                        <a:t>N=1519</a:t>
                      </a:r>
                      <a:endParaRPr lang="en-US" sz="1200" dirty="0">
                        <a:solidFill>
                          <a:schemeClr val="tx1"/>
                        </a:solidFill>
                        <a:latin typeface="Comic Sans MS" pitchFamily="66" charset="0"/>
                      </a:endParaRPr>
                    </a:p>
                  </a:txBody>
                  <a:tcPr anchor="ctr">
                    <a:noFill/>
                  </a:tcPr>
                </a:tc>
                <a:tc>
                  <a:txBody>
                    <a:bodyPr/>
                    <a:lstStyle/>
                    <a:p>
                      <a:pPr algn="ctr"/>
                      <a:r>
                        <a:rPr kumimoji="0" lang="en-US" sz="1800" kern="1200" dirty="0" smtClean="0">
                          <a:solidFill>
                            <a:schemeClr val="tx1"/>
                          </a:solidFill>
                          <a:latin typeface="Comic Sans MS" pitchFamily="66" charset="0"/>
                          <a:ea typeface="+mn-ea"/>
                          <a:cs typeface="+mn-cs"/>
                        </a:rPr>
                        <a:t>63.7%</a:t>
                      </a:r>
                    </a:p>
                    <a:p>
                      <a:pPr algn="ctr"/>
                      <a:r>
                        <a:rPr lang="en-US" sz="1200" dirty="0" smtClean="0">
                          <a:solidFill>
                            <a:schemeClr val="tx1"/>
                          </a:solidFill>
                          <a:latin typeface="Comic Sans MS" pitchFamily="66" charset="0"/>
                        </a:rPr>
                        <a:t>N=6467</a:t>
                      </a:r>
                      <a:endParaRPr kumimoji="0" lang="en-US" sz="1200" kern="1200" dirty="0" smtClean="0">
                        <a:solidFill>
                          <a:schemeClr val="tx1"/>
                        </a:solidFill>
                        <a:latin typeface="Comic Sans MS" pitchFamily="66" charset="0"/>
                        <a:ea typeface="+mn-ea"/>
                        <a:cs typeface="+mn-cs"/>
                      </a:endParaRPr>
                    </a:p>
                  </a:txBody>
                  <a:tcPr anchor="ctr">
                    <a:noFill/>
                  </a:tcPr>
                </a:tc>
                <a:tc>
                  <a:txBody>
                    <a:bodyPr/>
                    <a:lstStyle/>
                    <a:p>
                      <a:pPr algn="ctr"/>
                      <a:r>
                        <a:rPr lang="en-US" dirty="0" smtClean="0">
                          <a:solidFill>
                            <a:schemeClr val="tx1"/>
                          </a:solidFill>
                          <a:latin typeface="Comic Sans MS" pitchFamily="66" charset="0"/>
                        </a:rPr>
                        <a:t>63.0%</a:t>
                      </a:r>
                    </a:p>
                    <a:p>
                      <a:pPr algn="ctr"/>
                      <a:r>
                        <a:rPr kumimoji="0" lang="en-US" sz="1200" kern="1200" dirty="0" smtClean="0">
                          <a:solidFill>
                            <a:schemeClr val="tx1"/>
                          </a:solidFill>
                          <a:latin typeface="Comic Sans MS" pitchFamily="66" charset="0"/>
                          <a:ea typeface="+mn-ea"/>
                          <a:cs typeface="+mn-cs"/>
                        </a:rPr>
                        <a:t>N=597</a:t>
                      </a:r>
                    </a:p>
                  </a:txBody>
                  <a:tcPr anchor="ctr">
                    <a:noFill/>
                  </a:tcPr>
                </a:tc>
                <a:tc>
                  <a:txBody>
                    <a:bodyPr/>
                    <a:lstStyle/>
                    <a:p>
                      <a:pPr algn="ctr"/>
                      <a:r>
                        <a:rPr lang="en-US" dirty="0" smtClean="0">
                          <a:solidFill>
                            <a:schemeClr val="tx1"/>
                          </a:solidFill>
                          <a:latin typeface="Comic Sans MS" pitchFamily="66" charset="0"/>
                        </a:rPr>
                        <a:t>&lt; .001</a:t>
                      </a:r>
                      <a:endParaRPr lang="en-US" dirty="0">
                        <a:solidFill>
                          <a:schemeClr val="tx1"/>
                        </a:solidFill>
                        <a:latin typeface="Comic Sans MS" pitchFamily="66" charset="0"/>
                      </a:endParaRPr>
                    </a:p>
                  </a:txBody>
                  <a:tcPr anchor="ctr">
                    <a:noFill/>
                  </a:tcPr>
                </a:tc>
              </a:tr>
              <a:tr h="5757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latin typeface="Comic Sans MS" pitchFamily="66" charset="0"/>
                        </a:rPr>
                        <a:t>Free/Reduced</a:t>
                      </a:r>
                      <a:r>
                        <a:rPr lang="en-US" baseline="0" dirty="0" smtClean="0">
                          <a:solidFill>
                            <a:srgbClr val="002060"/>
                          </a:solidFill>
                          <a:latin typeface="Comic Sans MS" pitchFamily="66" charset="0"/>
                        </a:rPr>
                        <a:t> Lunch Eligible</a:t>
                      </a:r>
                      <a:endParaRPr lang="en-US" dirty="0" smtClean="0">
                        <a:solidFill>
                          <a:srgbClr val="002060"/>
                        </a:solidFill>
                        <a:latin typeface="Comic Sans MS" pitchFamily="66" charset="0"/>
                      </a:endParaRPr>
                    </a:p>
                  </a:txBody>
                  <a:tcPr anchor="ctr">
                    <a:solidFill>
                      <a:schemeClr val="accent1">
                        <a:lumMod val="40000"/>
                        <a:lumOff val="60000"/>
                      </a:schemeClr>
                    </a:solidFill>
                  </a:tcPr>
                </a:tc>
                <a:tc>
                  <a:txBody>
                    <a:bodyPr/>
                    <a:lstStyle/>
                    <a:p>
                      <a:pPr algn="ctr"/>
                      <a:r>
                        <a:rPr kumimoji="0" lang="en-US" sz="1800" kern="1200" dirty="0" smtClean="0">
                          <a:solidFill>
                            <a:srgbClr val="002060"/>
                          </a:solidFill>
                          <a:latin typeface="Comic Sans MS" pitchFamily="66" charset="0"/>
                          <a:ea typeface="+mn-ea"/>
                          <a:cs typeface="+mn-cs"/>
                        </a:rPr>
                        <a:t>54.2%</a:t>
                      </a:r>
                    </a:p>
                    <a:p>
                      <a:pPr algn="ctr"/>
                      <a:r>
                        <a:rPr kumimoji="0" lang="en-US" sz="1200" kern="1200" dirty="0" smtClean="0">
                          <a:solidFill>
                            <a:srgbClr val="002060"/>
                          </a:solidFill>
                          <a:latin typeface="Comic Sans MS" pitchFamily="66" charset="0"/>
                          <a:ea typeface="+mn-ea"/>
                          <a:cs typeface="+mn-cs"/>
                        </a:rPr>
                        <a:t>N=513</a:t>
                      </a:r>
                    </a:p>
                  </a:txBody>
                  <a:tcPr anchor="ctr">
                    <a:solidFill>
                      <a:schemeClr val="accent1">
                        <a:lumMod val="40000"/>
                        <a:lumOff val="60000"/>
                      </a:schemeClr>
                    </a:solidFill>
                  </a:tcPr>
                </a:tc>
                <a:tc>
                  <a:txBody>
                    <a:bodyPr/>
                    <a:lstStyle/>
                    <a:p>
                      <a:pPr algn="ctr"/>
                      <a:r>
                        <a:rPr kumimoji="0" lang="en-US" sz="1800" kern="1200" dirty="0" smtClean="0">
                          <a:solidFill>
                            <a:srgbClr val="002060"/>
                          </a:solidFill>
                          <a:latin typeface="Comic Sans MS" pitchFamily="66" charset="0"/>
                          <a:ea typeface="+mn-ea"/>
                          <a:cs typeface="+mn-cs"/>
                        </a:rPr>
                        <a:t>47.3%</a:t>
                      </a:r>
                    </a:p>
                    <a:p>
                      <a:pPr algn="ctr"/>
                      <a:r>
                        <a:rPr kumimoji="0" lang="en-US" sz="1200" kern="1200" dirty="0" smtClean="0">
                          <a:solidFill>
                            <a:srgbClr val="002060"/>
                          </a:solidFill>
                          <a:latin typeface="Comic Sans MS" pitchFamily="66" charset="0"/>
                          <a:ea typeface="+mn-ea"/>
                          <a:cs typeface="+mn-cs"/>
                        </a:rPr>
                        <a:t>N=2778</a:t>
                      </a:r>
                      <a:endParaRPr kumimoji="0" lang="en-US" sz="1800" kern="1200" dirty="0" smtClean="0">
                        <a:solidFill>
                          <a:srgbClr val="002060"/>
                        </a:solidFill>
                        <a:latin typeface="Comic Sans MS" pitchFamily="66" charset="0"/>
                        <a:ea typeface="+mn-ea"/>
                        <a:cs typeface="+mn-cs"/>
                      </a:endParaRPr>
                    </a:p>
                  </a:txBody>
                  <a:tcPr anchor="ctr">
                    <a:solidFill>
                      <a:schemeClr val="accent1">
                        <a:lumMod val="40000"/>
                        <a:lumOff val="60000"/>
                      </a:schemeClr>
                    </a:solidFill>
                  </a:tcPr>
                </a:tc>
                <a:tc>
                  <a:txBody>
                    <a:bodyPr/>
                    <a:lstStyle/>
                    <a:p>
                      <a:pPr algn="ctr"/>
                      <a:r>
                        <a:rPr lang="en-US" dirty="0" smtClean="0">
                          <a:solidFill>
                            <a:srgbClr val="002060"/>
                          </a:solidFill>
                          <a:latin typeface="Comic Sans MS" pitchFamily="66" charset="0"/>
                        </a:rPr>
                        <a:t>45.7%</a:t>
                      </a:r>
                    </a:p>
                    <a:p>
                      <a:pPr algn="ctr"/>
                      <a:r>
                        <a:rPr kumimoji="0" lang="en-US" sz="1200" kern="1200" dirty="0" smtClean="0">
                          <a:solidFill>
                            <a:srgbClr val="002060"/>
                          </a:solidFill>
                          <a:latin typeface="Comic Sans MS" pitchFamily="66" charset="0"/>
                          <a:ea typeface="+mn-ea"/>
                          <a:cs typeface="+mn-cs"/>
                        </a:rPr>
                        <a:t>N=232</a:t>
                      </a:r>
                    </a:p>
                  </a:txBody>
                  <a:tcPr anchor="ctr">
                    <a:solidFill>
                      <a:schemeClr val="accent1">
                        <a:lumMod val="40000"/>
                        <a:lumOff val="60000"/>
                      </a:schemeClr>
                    </a:solidFill>
                  </a:tcPr>
                </a:tc>
                <a:tc>
                  <a:txBody>
                    <a:bodyPr/>
                    <a:lstStyle/>
                    <a:p>
                      <a:pPr algn="ctr"/>
                      <a:r>
                        <a:rPr lang="en-US" dirty="0" smtClean="0">
                          <a:solidFill>
                            <a:srgbClr val="002060"/>
                          </a:solidFill>
                          <a:latin typeface="Comic Sans MS" pitchFamily="66" charset="0"/>
                        </a:rPr>
                        <a:t>.032</a:t>
                      </a:r>
                      <a:endParaRPr lang="en-US" dirty="0">
                        <a:solidFill>
                          <a:srgbClr val="002060"/>
                        </a:solidFill>
                        <a:latin typeface="Comic Sans MS" pitchFamily="66" charset="0"/>
                      </a:endParaRPr>
                    </a:p>
                  </a:txBody>
                  <a:tcPr anchor="ctr">
                    <a:solidFill>
                      <a:schemeClr val="accent1">
                        <a:lumMod val="40000"/>
                        <a:lumOff val="60000"/>
                      </a:schemeClr>
                    </a:solidFill>
                  </a:tcPr>
                </a:tc>
              </a:tr>
              <a:tr h="5757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omic Sans MS" pitchFamily="66" charset="0"/>
                        </a:rPr>
                        <a:t>Special</a:t>
                      </a:r>
                      <a:r>
                        <a:rPr lang="en-US" baseline="0" dirty="0" smtClean="0">
                          <a:solidFill>
                            <a:schemeClr val="tx1"/>
                          </a:solidFill>
                          <a:latin typeface="Comic Sans MS" pitchFamily="66" charset="0"/>
                        </a:rPr>
                        <a:t> Education Eligible</a:t>
                      </a:r>
                      <a:endParaRPr lang="en-US" dirty="0" smtClean="0">
                        <a:solidFill>
                          <a:schemeClr val="tx1"/>
                        </a:solidFill>
                        <a:latin typeface="Comic Sans MS" pitchFamily="66" charset="0"/>
                      </a:endParaRPr>
                    </a:p>
                  </a:txBody>
                  <a:tcPr anchor="ctr">
                    <a:noFill/>
                  </a:tcPr>
                </a:tc>
                <a:tc>
                  <a:txBody>
                    <a:bodyPr/>
                    <a:lstStyle/>
                    <a:p>
                      <a:pPr algn="ctr"/>
                      <a:r>
                        <a:rPr lang="en-US" dirty="0" smtClean="0">
                          <a:solidFill>
                            <a:schemeClr val="tx1"/>
                          </a:solidFill>
                          <a:latin typeface="Comic Sans MS" pitchFamily="66" charset="0"/>
                        </a:rPr>
                        <a:t>72.0%</a:t>
                      </a:r>
                    </a:p>
                    <a:p>
                      <a:pPr algn="ctr"/>
                      <a:r>
                        <a:rPr kumimoji="0" lang="en-US" sz="1200" kern="1200" dirty="0" smtClean="0">
                          <a:solidFill>
                            <a:schemeClr val="tx1"/>
                          </a:solidFill>
                          <a:latin typeface="Comic Sans MS" pitchFamily="66" charset="0"/>
                          <a:ea typeface="+mn-ea"/>
                          <a:cs typeface="+mn-cs"/>
                        </a:rPr>
                        <a:t>N=472</a:t>
                      </a:r>
                    </a:p>
                  </a:txBody>
                  <a:tcPr anchor="ctr">
                    <a:noFill/>
                  </a:tcPr>
                </a:tc>
                <a:tc>
                  <a:txBody>
                    <a:bodyPr/>
                    <a:lstStyle/>
                    <a:p>
                      <a:pPr algn="ctr"/>
                      <a:r>
                        <a:rPr kumimoji="0" lang="en-US" sz="1800" kern="1200" dirty="0" smtClean="0">
                          <a:solidFill>
                            <a:schemeClr val="tx1"/>
                          </a:solidFill>
                          <a:latin typeface="Comic Sans MS" pitchFamily="66" charset="0"/>
                          <a:ea typeface="+mn-ea"/>
                          <a:cs typeface="+mn-cs"/>
                        </a:rPr>
                        <a:t>54.7%</a:t>
                      </a:r>
                    </a:p>
                    <a:p>
                      <a:pPr algn="ctr"/>
                      <a:r>
                        <a:rPr kumimoji="0" lang="en-US" sz="1200" kern="1200" dirty="0" smtClean="0">
                          <a:solidFill>
                            <a:schemeClr val="tx1"/>
                          </a:solidFill>
                          <a:latin typeface="Comic Sans MS" pitchFamily="66" charset="0"/>
                          <a:ea typeface="+mn-ea"/>
                          <a:cs typeface="+mn-cs"/>
                        </a:rPr>
                        <a:t>N=1906</a:t>
                      </a:r>
                      <a:endParaRPr kumimoji="0" lang="en-US" sz="1800" kern="1200" dirty="0" smtClean="0">
                        <a:solidFill>
                          <a:schemeClr val="tx1"/>
                        </a:solidFill>
                        <a:latin typeface="Comic Sans MS" pitchFamily="66" charset="0"/>
                        <a:ea typeface="+mn-ea"/>
                        <a:cs typeface="+mn-cs"/>
                      </a:endParaRPr>
                    </a:p>
                  </a:txBody>
                  <a:tcPr anchor="ctr">
                    <a:noFill/>
                  </a:tcPr>
                </a:tc>
                <a:tc>
                  <a:txBody>
                    <a:bodyPr/>
                    <a:lstStyle/>
                    <a:p>
                      <a:pPr algn="ctr"/>
                      <a:r>
                        <a:rPr lang="en-US" dirty="0" smtClean="0">
                          <a:solidFill>
                            <a:schemeClr val="tx1"/>
                          </a:solidFill>
                          <a:latin typeface="Comic Sans MS" pitchFamily="66" charset="0"/>
                        </a:rPr>
                        <a:t>48.9%</a:t>
                      </a:r>
                    </a:p>
                    <a:p>
                      <a:pPr algn="ctr"/>
                      <a:r>
                        <a:rPr kumimoji="0" lang="en-US" sz="1200" kern="1200" dirty="0" smtClean="0">
                          <a:solidFill>
                            <a:schemeClr val="tx1"/>
                          </a:solidFill>
                          <a:latin typeface="Comic Sans MS" pitchFamily="66" charset="0"/>
                          <a:ea typeface="+mn-ea"/>
                          <a:cs typeface="+mn-cs"/>
                        </a:rPr>
                        <a:t>N=180</a:t>
                      </a:r>
                    </a:p>
                  </a:txBody>
                  <a:tcPr anchor="ctr">
                    <a:noFill/>
                  </a:tcPr>
                </a:tc>
                <a:tc>
                  <a:txBody>
                    <a:bodyPr/>
                    <a:lstStyle/>
                    <a:p>
                      <a:pPr algn="ctr"/>
                      <a:r>
                        <a:rPr lang="en-US" dirty="0" smtClean="0">
                          <a:solidFill>
                            <a:schemeClr val="tx1"/>
                          </a:solidFill>
                          <a:latin typeface="Comic Sans MS" pitchFamily="66" charset="0"/>
                        </a:rPr>
                        <a:t>&lt; .001</a:t>
                      </a:r>
                      <a:endParaRPr lang="en-US" dirty="0">
                        <a:solidFill>
                          <a:schemeClr val="tx1"/>
                        </a:solidFill>
                        <a:latin typeface="Comic Sans MS" pitchFamily="66" charset="0"/>
                      </a:endParaRPr>
                    </a:p>
                  </a:txBody>
                  <a:tcPr anchor="ctr">
                    <a:noFill/>
                  </a:tcPr>
                </a:tc>
              </a:tr>
              <a:tr h="5757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2060"/>
                          </a:solidFill>
                          <a:latin typeface="Comic Sans MS" pitchFamily="66" charset="0"/>
                          <a:ea typeface="+mn-ea"/>
                          <a:cs typeface="+mn-cs"/>
                        </a:rPr>
                        <a:t>English</a:t>
                      </a:r>
                      <a:r>
                        <a:rPr lang="en-US" sz="1800" kern="1200" baseline="0" dirty="0" smtClean="0">
                          <a:solidFill>
                            <a:srgbClr val="002060"/>
                          </a:solidFill>
                          <a:latin typeface="Comic Sans MS" pitchFamily="66" charset="0"/>
                          <a:ea typeface="+mn-ea"/>
                          <a:cs typeface="+mn-cs"/>
                        </a:rPr>
                        <a:t> Language Learners</a:t>
                      </a:r>
                      <a:endParaRPr lang="en-US" sz="1800" kern="1200" dirty="0" smtClean="0">
                        <a:solidFill>
                          <a:srgbClr val="002060"/>
                        </a:solidFill>
                        <a:latin typeface="Comic Sans MS" pitchFamily="66" charset="0"/>
                        <a:ea typeface="+mn-ea"/>
                        <a:cs typeface="+mn-cs"/>
                      </a:endParaRPr>
                    </a:p>
                  </a:txBody>
                  <a:tcPr anchor="ctr">
                    <a:solidFill>
                      <a:schemeClr val="accent1">
                        <a:lumMod val="40000"/>
                        <a:lumOff val="60000"/>
                      </a:schemeClr>
                    </a:solidFill>
                  </a:tcPr>
                </a:tc>
                <a:tc>
                  <a:txBody>
                    <a:bodyPr/>
                    <a:lstStyle/>
                    <a:p>
                      <a:pPr algn="ctr"/>
                      <a:r>
                        <a:rPr lang="en-US" dirty="0" smtClean="0">
                          <a:solidFill>
                            <a:srgbClr val="002060"/>
                          </a:solidFill>
                          <a:latin typeface="Comic Sans MS" pitchFamily="66" charset="0"/>
                        </a:rPr>
                        <a:t>30.5%</a:t>
                      </a:r>
                    </a:p>
                    <a:p>
                      <a:pPr algn="ctr"/>
                      <a:r>
                        <a:rPr kumimoji="0" lang="en-US" sz="1200" kern="1200" dirty="0" smtClean="0">
                          <a:solidFill>
                            <a:srgbClr val="002060"/>
                          </a:solidFill>
                          <a:latin typeface="Comic Sans MS" pitchFamily="66" charset="0"/>
                          <a:ea typeface="+mn-ea"/>
                          <a:cs typeface="+mn-cs"/>
                        </a:rPr>
                        <a:t>N=118</a:t>
                      </a:r>
                    </a:p>
                  </a:txBody>
                  <a:tcPr anchor="ctr">
                    <a:solidFill>
                      <a:schemeClr val="accent1">
                        <a:lumMod val="40000"/>
                        <a:lumOff val="60000"/>
                      </a:schemeClr>
                    </a:solidFill>
                  </a:tcPr>
                </a:tc>
                <a:tc>
                  <a:txBody>
                    <a:bodyPr/>
                    <a:lstStyle/>
                    <a:p>
                      <a:pPr algn="ctr"/>
                      <a:r>
                        <a:rPr kumimoji="0" lang="en-US" sz="1800" kern="1200" dirty="0" smtClean="0">
                          <a:solidFill>
                            <a:srgbClr val="002060"/>
                          </a:solidFill>
                          <a:latin typeface="Comic Sans MS" pitchFamily="66" charset="0"/>
                          <a:ea typeface="+mn-ea"/>
                          <a:cs typeface="+mn-cs"/>
                        </a:rPr>
                        <a:t>28.8%</a:t>
                      </a:r>
                    </a:p>
                    <a:p>
                      <a:pPr algn="ctr"/>
                      <a:r>
                        <a:rPr kumimoji="0" lang="en-US" sz="1200" kern="1200" dirty="0" smtClean="0">
                          <a:solidFill>
                            <a:srgbClr val="002060"/>
                          </a:solidFill>
                          <a:latin typeface="Comic Sans MS" pitchFamily="66" charset="0"/>
                          <a:ea typeface="+mn-ea"/>
                          <a:cs typeface="+mn-cs"/>
                        </a:rPr>
                        <a:t>N=671</a:t>
                      </a:r>
                      <a:endParaRPr kumimoji="0" lang="en-US" sz="1800" kern="1200" dirty="0" smtClean="0">
                        <a:solidFill>
                          <a:srgbClr val="002060"/>
                        </a:solidFill>
                        <a:latin typeface="Comic Sans MS" pitchFamily="66" charset="0"/>
                        <a:ea typeface="+mn-ea"/>
                        <a:cs typeface="+mn-cs"/>
                      </a:endParaRPr>
                    </a:p>
                  </a:txBody>
                  <a:tcPr anchor="ctr">
                    <a:solidFill>
                      <a:schemeClr val="accent1">
                        <a:lumMod val="40000"/>
                        <a:lumOff val="60000"/>
                      </a:schemeClr>
                    </a:solidFill>
                  </a:tcPr>
                </a:tc>
                <a:tc>
                  <a:txBody>
                    <a:bodyPr/>
                    <a:lstStyle/>
                    <a:p>
                      <a:pPr algn="ctr"/>
                      <a:r>
                        <a:rPr lang="en-US" dirty="0" smtClean="0">
                          <a:solidFill>
                            <a:srgbClr val="002060"/>
                          </a:solidFill>
                          <a:latin typeface="Comic Sans MS" pitchFamily="66" charset="0"/>
                        </a:rPr>
                        <a:t>26.8%</a:t>
                      </a:r>
                    </a:p>
                    <a:p>
                      <a:pPr algn="ctr"/>
                      <a:r>
                        <a:rPr kumimoji="0" lang="en-US" sz="1200" kern="1200" dirty="0" smtClean="0">
                          <a:solidFill>
                            <a:srgbClr val="002060"/>
                          </a:solidFill>
                          <a:latin typeface="Comic Sans MS" pitchFamily="66" charset="0"/>
                          <a:ea typeface="+mn-ea"/>
                          <a:cs typeface="+mn-cs"/>
                        </a:rPr>
                        <a:t>N=41</a:t>
                      </a:r>
                    </a:p>
                  </a:txBody>
                  <a:tcPr anchor="ctr">
                    <a:solidFill>
                      <a:schemeClr val="accent1">
                        <a:lumMod val="40000"/>
                        <a:lumOff val="60000"/>
                      </a:schemeClr>
                    </a:solidFill>
                  </a:tcPr>
                </a:tc>
                <a:tc>
                  <a:txBody>
                    <a:bodyPr/>
                    <a:lstStyle/>
                    <a:p>
                      <a:pPr algn="ctr"/>
                      <a:r>
                        <a:rPr lang="en-US" dirty="0" smtClean="0">
                          <a:solidFill>
                            <a:srgbClr val="002060"/>
                          </a:solidFill>
                          <a:latin typeface="Comic Sans MS" pitchFamily="66" charset="0"/>
                        </a:rPr>
                        <a:t>.656</a:t>
                      </a:r>
                      <a:endParaRPr lang="en-US" dirty="0">
                        <a:solidFill>
                          <a:srgbClr val="002060"/>
                        </a:solidFill>
                        <a:latin typeface="Comic Sans MS" pitchFamily="66" charset="0"/>
                      </a:endParaRPr>
                    </a:p>
                  </a:txBody>
                  <a:tcPr anchor="ctr">
                    <a:solidFill>
                      <a:schemeClr val="accent1">
                        <a:lumMod val="40000"/>
                        <a:lumOff val="60000"/>
                      </a:schemeClr>
                    </a:solidFill>
                  </a:tcPr>
                </a:tc>
              </a:tr>
            </a:tbl>
          </a:graphicData>
        </a:graphic>
      </p:graphicFrame>
      <p:sp>
        <p:nvSpPr>
          <p:cNvPr id="106538" name="TextBox 6"/>
          <p:cNvSpPr txBox="1">
            <a:spLocks noChangeArrowheads="1"/>
          </p:cNvSpPr>
          <p:nvPr/>
        </p:nvSpPr>
        <p:spPr bwMode="auto">
          <a:xfrm>
            <a:off x="3581400" y="6457950"/>
            <a:ext cx="5562600" cy="400050"/>
          </a:xfrm>
          <a:prstGeom prst="rect">
            <a:avLst/>
          </a:prstGeom>
          <a:noFill/>
          <a:ln w="9525">
            <a:noFill/>
            <a:miter lim="800000"/>
            <a:headEnd/>
            <a:tailEnd/>
          </a:ln>
        </p:spPr>
        <p:txBody>
          <a:bodyPr>
            <a:spAutoFit/>
          </a:bodyPr>
          <a:lstStyle/>
          <a:p>
            <a:pPr algn="r"/>
            <a:r>
              <a:rPr lang="en-US" sz="1000" dirty="0"/>
              <a:t>Copyright 2011, St. Cloud State University,</a:t>
            </a:r>
          </a:p>
          <a:p>
            <a:pPr algn="r"/>
            <a:r>
              <a:rPr lang="en-US" sz="1000" dirty="0"/>
              <a:t>Research Funded by a US Department of Education, Teacher Quality Enhancement Grant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ppt_x</p:attrName>
                                        </p:attrNameLst>
                                      </p:cBhvr>
                                      <p:tavLst>
                                        <p:tav tm="0">
                                          <p:val>
                                            <p:strVal val="#ppt_x-.2"/>
                                          </p:val>
                                        </p:tav>
                                        <p:tav tm="100000">
                                          <p:val>
                                            <p:strVal val="#ppt_x"/>
                                          </p:val>
                                        </p:tav>
                                      </p:tavLst>
                                    </p:anim>
                                    <p:anim calcmode="lin" valueType="num">
                                      <p:cBhvr>
                                        <p:cTn id="8" dur="1000" fill="hold"/>
                                        <p:tgtEl>
                                          <p:spTgt spid="512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02"/>
                                        </p:tgtEl>
                                      </p:cBhvr>
                                    </p:animEffect>
                                  </p:childTnLst>
                                </p:cTn>
                              </p:par>
                            </p:childTnLst>
                          </p:cTn>
                        </p:par>
                        <p:par>
                          <p:cTn id="10" fill="hold">
                            <p:stCondLst>
                              <p:cond delay="1000"/>
                            </p:stCondLst>
                            <p:childTnLst>
                              <p:par>
                                <p:cTn id="11" presetID="17" presetClass="entr" presetSubtype="8" fill="hold" nodeType="after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 calcmode="lin" valueType="num">
                                      <p:cBhvr>
                                        <p:cTn id="13" dur="500" fill="hold"/>
                                        <p:tgtEl>
                                          <p:spTgt spid="51203">
                                            <p:txEl>
                                              <p:pRg st="0" end="0"/>
                                            </p:txEl>
                                          </p:spTgt>
                                        </p:tgtEl>
                                        <p:attrNameLst>
                                          <p:attrName>ppt_x</p:attrName>
                                        </p:attrNameLst>
                                      </p:cBhvr>
                                      <p:tavLst>
                                        <p:tav tm="0">
                                          <p:val>
                                            <p:strVal val="#ppt_x-#ppt_w/2"/>
                                          </p:val>
                                        </p:tav>
                                        <p:tav tm="100000">
                                          <p:val>
                                            <p:strVal val="#ppt_x"/>
                                          </p:val>
                                        </p:tav>
                                      </p:tavLst>
                                    </p:anim>
                                    <p:anim calcmode="lin" valueType="num">
                                      <p:cBhvr>
                                        <p:cTn id="14" dur="500" fill="hold"/>
                                        <p:tgtEl>
                                          <p:spTgt spid="5120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120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17" presetClass="entr" presetSubtype="8" fill="hold" nodeType="afterEffect">
                                  <p:stCondLst>
                                    <p:cond delay="0"/>
                                  </p:stCondLst>
                                  <p:childTnLst>
                                    <p:set>
                                      <p:cBhvr>
                                        <p:cTn id="19" dur="1" fill="hold">
                                          <p:stCondLst>
                                            <p:cond delay="0"/>
                                          </p:stCondLst>
                                        </p:cTn>
                                        <p:tgtEl>
                                          <p:spTgt spid="51203">
                                            <p:txEl>
                                              <p:pRg st="1" end="1"/>
                                            </p:txEl>
                                          </p:spTgt>
                                        </p:tgtEl>
                                        <p:attrNameLst>
                                          <p:attrName>style.visibility</p:attrName>
                                        </p:attrNameLst>
                                      </p:cBhvr>
                                      <p:to>
                                        <p:strVal val="visible"/>
                                      </p:to>
                                    </p:set>
                                    <p:anim calcmode="lin" valueType="num">
                                      <p:cBhvr>
                                        <p:cTn id="20" dur="500" fill="hold"/>
                                        <p:tgtEl>
                                          <p:spTgt spid="51203">
                                            <p:txEl>
                                              <p:pRg st="1" end="1"/>
                                            </p:txEl>
                                          </p:spTgt>
                                        </p:tgtEl>
                                        <p:attrNameLst>
                                          <p:attrName>ppt_x</p:attrName>
                                        </p:attrNameLst>
                                      </p:cBhvr>
                                      <p:tavLst>
                                        <p:tav tm="0">
                                          <p:val>
                                            <p:strVal val="#ppt_x-#ppt_w/2"/>
                                          </p:val>
                                        </p:tav>
                                        <p:tav tm="100000">
                                          <p:val>
                                            <p:strVal val="#ppt_x"/>
                                          </p:val>
                                        </p:tav>
                                      </p:tavLst>
                                    </p:anim>
                                    <p:anim calcmode="lin" valueType="num">
                                      <p:cBhvr>
                                        <p:cTn id="21" dur="500" fill="hold"/>
                                        <p:tgtEl>
                                          <p:spTgt spid="51203">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51203">
                                            <p:txEl>
                                              <p:pRg st="1" end="1"/>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2000" fill="hold"/>
                                        <p:tgtEl>
                                          <p:spTgt spid="6"/>
                                        </p:tgtEl>
                                        <p:attrNameLst>
                                          <p:attrName>ppt_w</p:attrName>
                                        </p:attrNameLst>
                                      </p:cBhvr>
                                      <p:tavLst>
                                        <p:tav tm="0">
                                          <p:val>
                                            <p:fltVal val="0"/>
                                          </p:val>
                                        </p:tav>
                                        <p:tav tm="100000">
                                          <p:val>
                                            <p:strVal val="#ppt_w"/>
                                          </p:val>
                                        </p:tav>
                                      </p:tavLst>
                                    </p:anim>
                                    <p:anim calcmode="lin" valueType="num">
                                      <p:cBhvr>
                                        <p:cTn id="28"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1000" y="304800"/>
            <a:ext cx="8534400" cy="987425"/>
          </a:xfrm>
        </p:spPr>
        <p:txBody>
          <a:bodyPr>
            <a:normAutofit fontScale="90000"/>
          </a:bodyPr>
          <a:lstStyle/>
          <a:p>
            <a:pPr eaLnBrk="1" hangingPunct="1"/>
            <a:r>
              <a:rPr lang="en-US" sz="4800" dirty="0" smtClean="0">
                <a:latin typeface="Comic Sans MS" pitchFamily="66" charset="0"/>
              </a:rPr>
              <a:t>Cumulative Data</a:t>
            </a:r>
            <a:br>
              <a:rPr lang="en-US" sz="4800" dirty="0" smtClean="0">
                <a:latin typeface="Comic Sans MS" pitchFamily="66" charset="0"/>
              </a:rPr>
            </a:br>
            <a:r>
              <a:rPr lang="en-US" sz="2000" dirty="0" smtClean="0">
                <a:latin typeface="Comic Sans MS" pitchFamily="66" charset="0"/>
              </a:rPr>
              <a:t>Reading Proficiency</a:t>
            </a:r>
          </a:p>
        </p:txBody>
      </p:sp>
      <p:sp>
        <p:nvSpPr>
          <p:cNvPr id="49155" name="Content Placeholder 3"/>
          <p:cNvSpPr>
            <a:spLocks noGrp="1"/>
          </p:cNvSpPr>
          <p:nvPr>
            <p:ph idx="1"/>
          </p:nvPr>
        </p:nvSpPr>
        <p:spPr>
          <a:xfrm>
            <a:off x="381000" y="1676400"/>
            <a:ext cx="8504238" cy="685800"/>
          </a:xfrm>
        </p:spPr>
        <p:txBody>
          <a:bodyPr>
            <a:normAutofit fontScale="62500" lnSpcReduction="20000"/>
          </a:bodyPr>
          <a:lstStyle/>
          <a:p>
            <a:pPr eaLnBrk="1" hangingPunct="1">
              <a:buFont typeface="Arial" pitchFamily="34" charset="0"/>
              <a:buChar char="•"/>
            </a:pPr>
            <a:r>
              <a:rPr lang="en-US" sz="2000" dirty="0" smtClean="0">
                <a:latin typeface="Comic Sans MS" pitchFamily="66" charset="0"/>
              </a:rPr>
              <a:t>Minnesota Comprehensive Assessment</a:t>
            </a:r>
          </a:p>
          <a:p>
            <a:pPr eaLnBrk="1" hangingPunct="1">
              <a:buFont typeface="Arial" pitchFamily="34" charset="0"/>
              <a:buChar char="•"/>
            </a:pPr>
            <a:r>
              <a:rPr lang="en-US" sz="2000" dirty="0" smtClean="0">
                <a:latin typeface="Comic Sans MS" pitchFamily="66" charset="0"/>
              </a:rPr>
              <a:t>Compares Co-Taught and Not Co-Taught student teaching settings</a:t>
            </a:r>
          </a:p>
        </p:txBody>
      </p:sp>
      <p:graphicFrame>
        <p:nvGraphicFramePr>
          <p:cNvPr id="6" name="Table 5"/>
          <p:cNvGraphicFramePr>
            <a:graphicFrameLocks noGrp="1"/>
          </p:cNvGraphicFramePr>
          <p:nvPr>
            <p:extLst>
              <p:ext uri="{D42A27DB-BD31-4B8C-83A1-F6EECF244321}">
                <p14:modId xmlns:p14="http://schemas.microsoft.com/office/powerpoint/2010/main" val="906829851"/>
              </p:ext>
            </p:extLst>
          </p:nvPr>
        </p:nvGraphicFramePr>
        <p:xfrm>
          <a:off x="228600" y="2362200"/>
          <a:ext cx="8762999" cy="3813930"/>
        </p:xfrm>
        <a:graphic>
          <a:graphicData uri="http://schemas.openxmlformats.org/drawingml/2006/table">
            <a:tbl>
              <a:tblPr firstRow="1" bandRow="1">
                <a:tableStyleId>{5C22544A-7EE6-4342-B048-85BDC9FD1C3A}</a:tableStyleId>
              </a:tblPr>
              <a:tblGrid>
                <a:gridCol w="2326460"/>
                <a:gridCol w="1861168"/>
                <a:gridCol w="1603572"/>
                <a:gridCol w="1653472"/>
                <a:gridCol w="1318327"/>
              </a:tblGrid>
              <a:tr h="1091691">
                <a:tc>
                  <a:txBody>
                    <a:bodyPr/>
                    <a:lstStyle/>
                    <a:p>
                      <a:pPr marL="0" algn="ctr" defTabSz="914400" rtl="0" eaLnBrk="1" latinLnBrk="0" hangingPunct="1"/>
                      <a:r>
                        <a:rPr lang="en-US" sz="1800" b="1" kern="1200" dirty="0" smtClean="0">
                          <a:solidFill>
                            <a:schemeClr val="lt1"/>
                          </a:solidFill>
                          <a:latin typeface="Comic Sans MS" pitchFamily="66" charset="0"/>
                          <a:ea typeface="+mn-ea"/>
                          <a:cs typeface="+mn-cs"/>
                        </a:rPr>
                        <a:t>MCA Reading Proficiency</a:t>
                      </a:r>
                    </a:p>
                  </a:txBody>
                  <a:tcPr anchor="ctr">
                    <a:solidFill>
                      <a:schemeClr val="accent1">
                        <a:lumMod val="75000"/>
                      </a:schemeClr>
                    </a:solidFill>
                  </a:tcPr>
                </a:tc>
                <a:tc>
                  <a:txBody>
                    <a:bodyPr/>
                    <a:lstStyle/>
                    <a:p>
                      <a:pPr marL="0" algn="ctr" defTabSz="914400" rtl="0" eaLnBrk="1" latinLnBrk="0" hangingPunct="1"/>
                      <a:r>
                        <a:rPr lang="en-US" sz="1800" b="1" kern="1200" dirty="0" smtClean="0">
                          <a:solidFill>
                            <a:schemeClr val="lt1"/>
                          </a:solidFill>
                          <a:latin typeface="Comic Sans MS" pitchFamily="66" charset="0"/>
                          <a:ea typeface="+mn-ea"/>
                          <a:cs typeface="+mn-cs"/>
                        </a:rPr>
                        <a:t>Co-Taught</a:t>
                      </a:r>
                      <a:endParaRPr lang="en-US" sz="1800" b="1" kern="1200" dirty="0">
                        <a:solidFill>
                          <a:schemeClr val="lt1"/>
                        </a:solidFill>
                        <a:latin typeface="Comic Sans MS" pitchFamily="66" charset="0"/>
                        <a:ea typeface="+mn-ea"/>
                        <a:cs typeface="+mn-cs"/>
                      </a:endParaRPr>
                    </a:p>
                  </a:txBody>
                  <a:tcPr anchor="ctr">
                    <a:solidFill>
                      <a:schemeClr val="accent1">
                        <a:lumMod val="75000"/>
                      </a:schemeClr>
                    </a:solidFill>
                  </a:tcPr>
                </a:tc>
                <a:tc>
                  <a:txBody>
                    <a:bodyPr/>
                    <a:lstStyle/>
                    <a:p>
                      <a:pPr marL="0" algn="ctr" defTabSz="914400" rtl="0" eaLnBrk="1" latinLnBrk="0" hangingPunct="1"/>
                      <a:r>
                        <a:rPr lang="en-US" sz="1800" b="1" kern="1200" dirty="0" smtClean="0">
                          <a:solidFill>
                            <a:schemeClr val="lt1"/>
                          </a:solidFill>
                          <a:latin typeface="Comic Sans MS" pitchFamily="66" charset="0"/>
                          <a:ea typeface="+mn-ea"/>
                          <a:cs typeface="+mn-cs"/>
                        </a:rPr>
                        <a:t>One Licensed Teacher</a:t>
                      </a:r>
                      <a:endParaRPr lang="en-US" sz="1800" b="1" kern="1200" dirty="0">
                        <a:solidFill>
                          <a:schemeClr val="lt1"/>
                        </a:solidFill>
                        <a:latin typeface="Comic Sans MS" pitchFamily="66" charset="0"/>
                        <a:ea typeface="+mn-ea"/>
                        <a:cs typeface="+mn-cs"/>
                      </a:endParaRPr>
                    </a:p>
                  </a:txBody>
                  <a:tcPr anchor="ctr">
                    <a:solidFill>
                      <a:schemeClr val="accent1">
                        <a:lumMod val="75000"/>
                      </a:schemeClr>
                    </a:solidFill>
                  </a:tcPr>
                </a:tc>
                <a:tc>
                  <a:txBody>
                    <a:bodyPr/>
                    <a:lstStyle/>
                    <a:p>
                      <a:pPr marL="0" algn="ctr" defTabSz="914400" rtl="0" eaLnBrk="1" latinLnBrk="0" hangingPunct="1"/>
                      <a:r>
                        <a:rPr lang="en-US" sz="1800" b="1" kern="1200" dirty="0" smtClean="0">
                          <a:solidFill>
                            <a:schemeClr val="lt1"/>
                          </a:solidFill>
                          <a:latin typeface="Comic Sans MS" pitchFamily="66" charset="0"/>
                          <a:ea typeface="+mn-ea"/>
                          <a:cs typeface="+mn-cs"/>
                        </a:rPr>
                        <a:t>Non</a:t>
                      </a:r>
                    </a:p>
                    <a:p>
                      <a:pPr marL="0" algn="ctr" defTabSz="914400" rtl="0" eaLnBrk="1" latinLnBrk="0" hangingPunct="1"/>
                      <a:r>
                        <a:rPr lang="en-US" sz="1800" b="1" kern="1200" dirty="0" smtClean="0">
                          <a:solidFill>
                            <a:schemeClr val="lt1"/>
                          </a:solidFill>
                          <a:latin typeface="Comic Sans MS" pitchFamily="66" charset="0"/>
                          <a:ea typeface="+mn-ea"/>
                          <a:cs typeface="+mn-cs"/>
                        </a:rPr>
                        <a:t>Co-Teaching</a:t>
                      </a:r>
                    </a:p>
                    <a:p>
                      <a:pPr marL="0" algn="ctr" defTabSz="914400" rtl="0" eaLnBrk="1" latinLnBrk="0" hangingPunct="1"/>
                      <a:r>
                        <a:rPr lang="en-US" sz="1800" b="1" kern="1200" dirty="0" smtClean="0">
                          <a:solidFill>
                            <a:schemeClr val="lt1"/>
                          </a:solidFill>
                          <a:latin typeface="Comic Sans MS" pitchFamily="66" charset="0"/>
                          <a:ea typeface="+mn-ea"/>
                          <a:cs typeface="+mn-cs"/>
                        </a:rPr>
                        <a:t>Candidate</a:t>
                      </a:r>
                      <a:endParaRPr lang="en-US" sz="1800" b="1" kern="1200" dirty="0">
                        <a:solidFill>
                          <a:schemeClr val="lt1"/>
                        </a:solidFill>
                        <a:latin typeface="Comic Sans MS" pitchFamily="66" charset="0"/>
                        <a:ea typeface="+mn-ea"/>
                        <a:cs typeface="+mn-cs"/>
                      </a:endParaRPr>
                    </a:p>
                  </a:txBody>
                  <a:tcPr anchor="ctr">
                    <a:solidFill>
                      <a:schemeClr val="accent1">
                        <a:lumMod val="75000"/>
                      </a:schemeClr>
                    </a:solidFill>
                  </a:tcPr>
                </a:tc>
                <a:tc>
                  <a:txBody>
                    <a:bodyPr/>
                    <a:lstStyle/>
                    <a:p>
                      <a:pPr marL="0" algn="ctr" defTabSz="914400" rtl="0" eaLnBrk="1" latinLnBrk="0" hangingPunct="1"/>
                      <a:r>
                        <a:rPr lang="en-US" sz="1800" b="1" i="1" kern="1200" dirty="0" smtClean="0">
                          <a:solidFill>
                            <a:schemeClr val="lt1"/>
                          </a:solidFill>
                          <a:latin typeface="Comic Sans MS" pitchFamily="66" charset="0"/>
                          <a:ea typeface="+mn-ea"/>
                          <a:cs typeface="+mn-cs"/>
                        </a:rPr>
                        <a:t>P</a:t>
                      </a:r>
                    </a:p>
                  </a:txBody>
                  <a:tcPr anchor="ctr">
                    <a:solidFill>
                      <a:schemeClr val="accent1">
                        <a:lumMod val="75000"/>
                      </a:schemeClr>
                    </a:solidFill>
                  </a:tcPr>
                </a:tc>
              </a:tr>
              <a:tr h="655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latin typeface="Comic Sans MS" pitchFamily="66" charset="0"/>
                        </a:rPr>
                        <a:t>OVERALL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Comic Sans MS" pitchFamily="66" charset="0"/>
                        </a:rPr>
                        <a:t>(4 Year Cumulative)</a:t>
                      </a:r>
                    </a:p>
                  </a:txBody>
                  <a:tcPr anchor="ctr">
                    <a:noFill/>
                  </a:tcPr>
                </a:tc>
                <a:tc>
                  <a:txBody>
                    <a:bodyPr/>
                    <a:lstStyle/>
                    <a:p>
                      <a:pPr algn="ctr"/>
                      <a:r>
                        <a:rPr lang="en-US" dirty="0" smtClean="0">
                          <a:solidFill>
                            <a:schemeClr val="tx1"/>
                          </a:solidFill>
                          <a:latin typeface="Comic Sans MS" pitchFamily="66" charset="0"/>
                        </a:rPr>
                        <a:t>78.8%</a:t>
                      </a:r>
                    </a:p>
                    <a:p>
                      <a:pPr algn="ctr"/>
                      <a:r>
                        <a:rPr lang="en-US" sz="1200" dirty="0" smtClean="0">
                          <a:solidFill>
                            <a:schemeClr val="tx1"/>
                          </a:solidFill>
                          <a:latin typeface="Comic Sans MS" pitchFamily="66" charset="0"/>
                        </a:rPr>
                        <a:t>N=1461</a:t>
                      </a:r>
                      <a:endParaRPr lang="en-US" sz="1200" dirty="0">
                        <a:solidFill>
                          <a:schemeClr val="tx1"/>
                        </a:solidFill>
                        <a:latin typeface="Comic Sans MS" pitchFamily="66" charset="0"/>
                      </a:endParaRPr>
                    </a:p>
                  </a:txBody>
                  <a:tcPr anchor="ctr">
                    <a:noFill/>
                  </a:tcPr>
                </a:tc>
                <a:tc>
                  <a:txBody>
                    <a:bodyPr/>
                    <a:lstStyle/>
                    <a:p>
                      <a:pPr algn="ctr"/>
                      <a:r>
                        <a:rPr kumimoji="0" lang="en-US" sz="1800" kern="1200" dirty="0" smtClean="0">
                          <a:solidFill>
                            <a:schemeClr val="tx1"/>
                          </a:solidFill>
                          <a:latin typeface="Comic Sans MS" pitchFamily="66" charset="0"/>
                          <a:ea typeface="+mn-ea"/>
                          <a:cs typeface="+mn-cs"/>
                        </a:rPr>
                        <a:t>67.2%</a:t>
                      </a:r>
                    </a:p>
                    <a:p>
                      <a:pPr algn="ctr"/>
                      <a:r>
                        <a:rPr lang="en-US" sz="1200" dirty="0" smtClean="0">
                          <a:solidFill>
                            <a:schemeClr val="tx1"/>
                          </a:solidFill>
                          <a:latin typeface="Comic Sans MS" pitchFamily="66" charset="0"/>
                        </a:rPr>
                        <a:t>N=6403</a:t>
                      </a:r>
                      <a:endParaRPr kumimoji="0" lang="en-US" sz="1200" kern="1200" dirty="0" smtClean="0">
                        <a:solidFill>
                          <a:schemeClr val="tx1"/>
                        </a:solidFill>
                        <a:latin typeface="Comic Sans MS" pitchFamily="66" charset="0"/>
                        <a:ea typeface="+mn-ea"/>
                        <a:cs typeface="+mn-cs"/>
                      </a:endParaRPr>
                    </a:p>
                  </a:txBody>
                  <a:tcPr anchor="ctr">
                    <a:noFill/>
                  </a:tcPr>
                </a:tc>
                <a:tc>
                  <a:txBody>
                    <a:bodyPr/>
                    <a:lstStyle/>
                    <a:p>
                      <a:pPr algn="ctr"/>
                      <a:r>
                        <a:rPr lang="en-US" dirty="0" smtClean="0">
                          <a:solidFill>
                            <a:schemeClr val="tx1"/>
                          </a:solidFill>
                          <a:latin typeface="Comic Sans MS" pitchFamily="66" charset="0"/>
                        </a:rPr>
                        <a:t>64.0%</a:t>
                      </a:r>
                    </a:p>
                    <a:p>
                      <a:pPr algn="ctr"/>
                      <a:r>
                        <a:rPr kumimoji="0" lang="en-US" sz="1200" kern="1200" dirty="0" smtClean="0">
                          <a:solidFill>
                            <a:schemeClr val="tx1"/>
                          </a:solidFill>
                          <a:latin typeface="Comic Sans MS" pitchFamily="66" charset="0"/>
                          <a:ea typeface="+mn-ea"/>
                          <a:cs typeface="+mn-cs"/>
                        </a:rPr>
                        <a:t>N=572</a:t>
                      </a:r>
                    </a:p>
                  </a:txBody>
                  <a:tcPr anchor="ctr">
                    <a:noFill/>
                  </a:tcPr>
                </a:tc>
                <a:tc>
                  <a:txBody>
                    <a:bodyPr/>
                    <a:lstStyle/>
                    <a:p>
                      <a:pPr algn="ctr"/>
                      <a:r>
                        <a:rPr lang="en-US" dirty="0" smtClean="0">
                          <a:solidFill>
                            <a:schemeClr val="tx1"/>
                          </a:solidFill>
                          <a:latin typeface="Comic Sans MS" pitchFamily="66" charset="0"/>
                        </a:rPr>
                        <a:t>&lt; .001</a:t>
                      </a:r>
                      <a:endParaRPr lang="en-US" dirty="0">
                        <a:solidFill>
                          <a:schemeClr val="tx1"/>
                        </a:solidFill>
                        <a:latin typeface="Comic Sans MS" pitchFamily="66" charset="0"/>
                      </a:endParaRPr>
                    </a:p>
                  </a:txBody>
                  <a:tcPr anchor="ctr">
                    <a:noFill/>
                  </a:tcPr>
                </a:tc>
              </a:tr>
              <a:tr h="6916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latin typeface="Comic Sans MS" pitchFamily="66" charset="0"/>
                        </a:rPr>
                        <a:t>Free/Reduced</a:t>
                      </a:r>
                      <a:r>
                        <a:rPr lang="en-US" baseline="0" dirty="0" smtClean="0">
                          <a:solidFill>
                            <a:srgbClr val="002060"/>
                          </a:solidFill>
                          <a:latin typeface="Comic Sans MS" pitchFamily="66" charset="0"/>
                        </a:rPr>
                        <a:t> Lunch Eligible</a:t>
                      </a:r>
                      <a:endParaRPr lang="en-US" dirty="0" smtClean="0">
                        <a:solidFill>
                          <a:srgbClr val="002060"/>
                        </a:solidFill>
                        <a:latin typeface="Comic Sans MS" pitchFamily="66" charset="0"/>
                      </a:endParaRPr>
                    </a:p>
                  </a:txBody>
                  <a:tcPr anchor="ctr">
                    <a:solidFill>
                      <a:schemeClr val="accent1">
                        <a:lumMod val="40000"/>
                        <a:lumOff val="60000"/>
                      </a:schemeClr>
                    </a:solidFill>
                  </a:tcPr>
                </a:tc>
                <a:tc>
                  <a:txBody>
                    <a:bodyPr/>
                    <a:lstStyle/>
                    <a:p>
                      <a:pPr algn="ctr"/>
                      <a:r>
                        <a:rPr kumimoji="0" lang="en-US" sz="1800" kern="1200" dirty="0" smtClean="0">
                          <a:solidFill>
                            <a:srgbClr val="002060"/>
                          </a:solidFill>
                          <a:latin typeface="Comic Sans MS" pitchFamily="66" charset="0"/>
                          <a:ea typeface="+mn-ea"/>
                          <a:cs typeface="+mn-cs"/>
                        </a:rPr>
                        <a:t>65.0%</a:t>
                      </a:r>
                    </a:p>
                    <a:p>
                      <a:pPr algn="ctr"/>
                      <a:r>
                        <a:rPr kumimoji="0" lang="en-US" sz="1200" kern="1200" dirty="0" smtClean="0">
                          <a:solidFill>
                            <a:srgbClr val="002060"/>
                          </a:solidFill>
                          <a:latin typeface="Comic Sans MS" pitchFamily="66" charset="0"/>
                          <a:ea typeface="+mn-ea"/>
                          <a:cs typeface="+mn-cs"/>
                        </a:rPr>
                        <a:t>N=477</a:t>
                      </a:r>
                    </a:p>
                  </a:txBody>
                  <a:tcPr anchor="ctr">
                    <a:solidFill>
                      <a:schemeClr val="accent1">
                        <a:lumMod val="40000"/>
                        <a:lumOff val="60000"/>
                      </a:schemeClr>
                    </a:solidFill>
                  </a:tcPr>
                </a:tc>
                <a:tc>
                  <a:txBody>
                    <a:bodyPr/>
                    <a:lstStyle/>
                    <a:p>
                      <a:pPr algn="ctr"/>
                      <a:r>
                        <a:rPr kumimoji="0" lang="en-US" sz="1800" kern="1200" dirty="0" smtClean="0">
                          <a:solidFill>
                            <a:srgbClr val="002060"/>
                          </a:solidFill>
                          <a:latin typeface="Comic Sans MS" pitchFamily="66" charset="0"/>
                          <a:ea typeface="+mn-ea"/>
                          <a:cs typeface="+mn-cs"/>
                        </a:rPr>
                        <a:t>53.1%</a:t>
                      </a:r>
                    </a:p>
                    <a:p>
                      <a:pPr algn="ctr"/>
                      <a:r>
                        <a:rPr kumimoji="0" lang="en-US" sz="1200" kern="1200" dirty="0" smtClean="0">
                          <a:solidFill>
                            <a:srgbClr val="002060"/>
                          </a:solidFill>
                          <a:latin typeface="Comic Sans MS" pitchFamily="66" charset="0"/>
                          <a:ea typeface="+mn-ea"/>
                          <a:cs typeface="+mn-cs"/>
                        </a:rPr>
                        <a:t>N=2684</a:t>
                      </a:r>
                      <a:endParaRPr kumimoji="0" lang="en-US" sz="1800" kern="1200" dirty="0" smtClean="0">
                        <a:solidFill>
                          <a:srgbClr val="002060"/>
                        </a:solidFill>
                        <a:latin typeface="Comic Sans MS" pitchFamily="66" charset="0"/>
                        <a:ea typeface="+mn-ea"/>
                        <a:cs typeface="+mn-cs"/>
                      </a:endParaRPr>
                    </a:p>
                  </a:txBody>
                  <a:tcPr anchor="ctr">
                    <a:solidFill>
                      <a:schemeClr val="accent1">
                        <a:lumMod val="40000"/>
                        <a:lumOff val="60000"/>
                      </a:schemeClr>
                    </a:solidFill>
                  </a:tcPr>
                </a:tc>
                <a:tc>
                  <a:txBody>
                    <a:bodyPr/>
                    <a:lstStyle/>
                    <a:p>
                      <a:pPr algn="ctr"/>
                      <a:r>
                        <a:rPr lang="en-US" dirty="0" smtClean="0">
                          <a:solidFill>
                            <a:srgbClr val="002060"/>
                          </a:solidFill>
                          <a:latin typeface="Comic Sans MS" pitchFamily="66" charset="0"/>
                        </a:rPr>
                        <a:t>49.5%</a:t>
                      </a:r>
                    </a:p>
                    <a:p>
                      <a:pPr algn="ctr"/>
                      <a:r>
                        <a:rPr kumimoji="0" lang="en-US" sz="1200" kern="1200" dirty="0" smtClean="0">
                          <a:solidFill>
                            <a:srgbClr val="002060"/>
                          </a:solidFill>
                          <a:latin typeface="Comic Sans MS" pitchFamily="66" charset="0"/>
                          <a:ea typeface="+mn-ea"/>
                          <a:cs typeface="+mn-cs"/>
                        </a:rPr>
                        <a:t>N=222</a:t>
                      </a:r>
                    </a:p>
                  </a:txBody>
                  <a:tcPr anchor="ctr">
                    <a:solidFill>
                      <a:schemeClr val="accent1">
                        <a:lumMod val="40000"/>
                        <a:lumOff val="60000"/>
                      </a:schemeClr>
                    </a:solidFill>
                  </a:tcPr>
                </a:tc>
                <a:tc>
                  <a:txBody>
                    <a:bodyPr/>
                    <a:lstStyle/>
                    <a:p>
                      <a:pPr algn="ctr"/>
                      <a:r>
                        <a:rPr lang="en-US" dirty="0" smtClean="0">
                          <a:solidFill>
                            <a:srgbClr val="002060"/>
                          </a:solidFill>
                          <a:latin typeface="Comic Sans MS" pitchFamily="66" charset="0"/>
                        </a:rPr>
                        <a:t>&lt; .001</a:t>
                      </a:r>
                      <a:endParaRPr lang="en-US" dirty="0">
                        <a:solidFill>
                          <a:srgbClr val="002060"/>
                        </a:solidFill>
                        <a:latin typeface="Comic Sans MS" pitchFamily="66" charset="0"/>
                      </a:endParaRPr>
                    </a:p>
                  </a:txBody>
                  <a:tcPr anchor="ctr">
                    <a:solidFill>
                      <a:schemeClr val="accent1">
                        <a:lumMod val="40000"/>
                        <a:lumOff val="60000"/>
                      </a:schemeClr>
                    </a:solidFill>
                  </a:tcPr>
                </a:tc>
              </a:tr>
              <a:tr h="6877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omic Sans MS" pitchFamily="66" charset="0"/>
                        </a:rPr>
                        <a:t>Special</a:t>
                      </a:r>
                      <a:r>
                        <a:rPr lang="en-US" baseline="0" dirty="0" smtClean="0">
                          <a:solidFill>
                            <a:schemeClr val="tx1"/>
                          </a:solidFill>
                          <a:latin typeface="Comic Sans MS" pitchFamily="66" charset="0"/>
                        </a:rPr>
                        <a:t> Education Eligible</a:t>
                      </a:r>
                      <a:endParaRPr lang="en-US" dirty="0" smtClean="0">
                        <a:solidFill>
                          <a:schemeClr val="tx1"/>
                        </a:solidFill>
                        <a:latin typeface="Comic Sans MS" pitchFamily="66" charset="0"/>
                      </a:endParaRPr>
                    </a:p>
                  </a:txBody>
                  <a:tcPr anchor="ctr">
                    <a:noFill/>
                  </a:tcPr>
                </a:tc>
                <a:tc>
                  <a:txBody>
                    <a:bodyPr/>
                    <a:lstStyle/>
                    <a:p>
                      <a:pPr algn="ctr"/>
                      <a:r>
                        <a:rPr lang="en-US" dirty="0" smtClean="0">
                          <a:solidFill>
                            <a:schemeClr val="tx1"/>
                          </a:solidFill>
                          <a:latin typeface="Comic Sans MS" pitchFamily="66" charset="0"/>
                        </a:rPr>
                        <a:t>74.4%</a:t>
                      </a:r>
                    </a:p>
                    <a:p>
                      <a:pPr algn="ctr"/>
                      <a:r>
                        <a:rPr kumimoji="0" lang="en-US" sz="1200" kern="1200" dirty="0" smtClean="0">
                          <a:solidFill>
                            <a:schemeClr val="tx1"/>
                          </a:solidFill>
                          <a:latin typeface="Comic Sans MS" pitchFamily="66" charset="0"/>
                          <a:ea typeface="+mn-ea"/>
                          <a:cs typeface="+mn-cs"/>
                        </a:rPr>
                        <a:t>N=433</a:t>
                      </a:r>
                    </a:p>
                  </a:txBody>
                  <a:tcPr anchor="ctr">
                    <a:noFill/>
                  </a:tcPr>
                </a:tc>
                <a:tc>
                  <a:txBody>
                    <a:bodyPr/>
                    <a:lstStyle/>
                    <a:p>
                      <a:pPr algn="ctr"/>
                      <a:r>
                        <a:rPr kumimoji="0" lang="en-US" sz="1800" kern="1200" dirty="0" smtClean="0">
                          <a:solidFill>
                            <a:schemeClr val="tx1"/>
                          </a:solidFill>
                          <a:latin typeface="Comic Sans MS" pitchFamily="66" charset="0"/>
                          <a:ea typeface="+mn-ea"/>
                          <a:cs typeface="+mn-cs"/>
                        </a:rPr>
                        <a:t>52.9%  </a:t>
                      </a:r>
                      <a:endParaRPr kumimoji="0" lang="en-US" sz="1200" kern="1200" dirty="0" smtClean="0">
                        <a:solidFill>
                          <a:schemeClr val="tx1"/>
                        </a:solidFill>
                        <a:latin typeface="Comic Sans MS" pitchFamily="66" charset="0"/>
                        <a:ea typeface="+mn-ea"/>
                        <a:cs typeface="+mn-cs"/>
                      </a:endParaRPr>
                    </a:p>
                    <a:p>
                      <a:pPr algn="ctr"/>
                      <a:r>
                        <a:rPr kumimoji="0" lang="en-US" sz="1200" kern="1200" dirty="0" smtClean="0">
                          <a:solidFill>
                            <a:schemeClr val="tx1"/>
                          </a:solidFill>
                          <a:latin typeface="Comic Sans MS" pitchFamily="66" charset="0"/>
                          <a:ea typeface="+mn-ea"/>
                          <a:cs typeface="+mn-cs"/>
                        </a:rPr>
                        <a:t>N=1945</a:t>
                      </a:r>
                      <a:endParaRPr kumimoji="0" lang="en-US" sz="1800" kern="1200" dirty="0" smtClean="0">
                        <a:solidFill>
                          <a:schemeClr val="tx1"/>
                        </a:solidFill>
                        <a:latin typeface="Comic Sans MS" pitchFamily="66" charset="0"/>
                        <a:ea typeface="+mn-ea"/>
                        <a:cs typeface="+mn-cs"/>
                      </a:endParaRPr>
                    </a:p>
                  </a:txBody>
                  <a:tcPr anchor="ctr">
                    <a:noFill/>
                  </a:tcPr>
                </a:tc>
                <a:tc>
                  <a:txBody>
                    <a:bodyPr/>
                    <a:lstStyle/>
                    <a:p>
                      <a:pPr algn="ctr"/>
                      <a:r>
                        <a:rPr lang="en-US" dirty="0" smtClean="0">
                          <a:solidFill>
                            <a:schemeClr val="tx1"/>
                          </a:solidFill>
                          <a:latin typeface="Comic Sans MS" pitchFamily="66" charset="0"/>
                        </a:rPr>
                        <a:t>46.4%</a:t>
                      </a:r>
                    </a:p>
                    <a:p>
                      <a:pPr algn="ctr"/>
                      <a:r>
                        <a:rPr kumimoji="0" lang="en-US" sz="1200" kern="1200" dirty="0" smtClean="0">
                          <a:solidFill>
                            <a:schemeClr val="tx1"/>
                          </a:solidFill>
                          <a:latin typeface="Comic Sans MS" pitchFamily="66" charset="0"/>
                          <a:ea typeface="+mn-ea"/>
                          <a:cs typeface="+mn-cs"/>
                        </a:rPr>
                        <a:t>N=179</a:t>
                      </a:r>
                    </a:p>
                  </a:txBody>
                  <a:tcPr anchor="ctr">
                    <a:noFill/>
                  </a:tcPr>
                </a:tc>
                <a:tc>
                  <a:txBody>
                    <a:bodyPr/>
                    <a:lstStyle/>
                    <a:p>
                      <a:pPr algn="ctr"/>
                      <a:r>
                        <a:rPr lang="en-US" dirty="0" smtClean="0">
                          <a:solidFill>
                            <a:schemeClr val="tx1"/>
                          </a:solidFill>
                          <a:latin typeface="Comic Sans MS" pitchFamily="66" charset="0"/>
                        </a:rPr>
                        <a:t>&lt; .001</a:t>
                      </a:r>
                      <a:endParaRPr lang="en-US" dirty="0">
                        <a:solidFill>
                          <a:schemeClr val="tx1"/>
                        </a:solidFill>
                        <a:latin typeface="Comic Sans MS" pitchFamily="66" charset="0"/>
                      </a:endParaRPr>
                    </a:p>
                  </a:txBody>
                  <a:tcPr anchor="ctr">
                    <a:noFill/>
                  </a:tcPr>
                </a:tc>
              </a:tr>
              <a:tr h="6877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2060"/>
                          </a:solidFill>
                          <a:latin typeface="Comic Sans MS" pitchFamily="66" charset="0"/>
                          <a:ea typeface="+mn-ea"/>
                          <a:cs typeface="+mn-cs"/>
                        </a:rPr>
                        <a:t>English</a:t>
                      </a:r>
                      <a:r>
                        <a:rPr lang="en-US" sz="1800" kern="1200" baseline="0" dirty="0" smtClean="0">
                          <a:solidFill>
                            <a:srgbClr val="002060"/>
                          </a:solidFill>
                          <a:latin typeface="Comic Sans MS" pitchFamily="66" charset="0"/>
                          <a:ea typeface="+mn-ea"/>
                          <a:cs typeface="+mn-cs"/>
                        </a:rPr>
                        <a:t> Language Learners</a:t>
                      </a:r>
                      <a:endParaRPr lang="en-US" sz="1800" kern="1200" dirty="0" smtClean="0">
                        <a:solidFill>
                          <a:srgbClr val="002060"/>
                        </a:solidFill>
                        <a:latin typeface="Comic Sans MS" pitchFamily="66" charset="0"/>
                        <a:ea typeface="+mn-ea"/>
                        <a:cs typeface="+mn-cs"/>
                      </a:endParaRPr>
                    </a:p>
                  </a:txBody>
                  <a:tcPr anchor="ctr">
                    <a:solidFill>
                      <a:schemeClr val="accent1">
                        <a:lumMod val="40000"/>
                        <a:lumOff val="60000"/>
                      </a:schemeClr>
                    </a:solidFill>
                  </a:tcPr>
                </a:tc>
                <a:tc>
                  <a:txBody>
                    <a:bodyPr/>
                    <a:lstStyle/>
                    <a:p>
                      <a:pPr algn="ctr"/>
                      <a:r>
                        <a:rPr lang="en-US" dirty="0" smtClean="0">
                          <a:solidFill>
                            <a:srgbClr val="002060"/>
                          </a:solidFill>
                          <a:latin typeface="Comic Sans MS" pitchFamily="66" charset="0"/>
                        </a:rPr>
                        <a:t>44.7%</a:t>
                      </a:r>
                    </a:p>
                    <a:p>
                      <a:pPr algn="ctr"/>
                      <a:r>
                        <a:rPr kumimoji="0" lang="en-US" sz="1200" kern="1200" dirty="0" smtClean="0">
                          <a:solidFill>
                            <a:srgbClr val="002060"/>
                          </a:solidFill>
                          <a:latin typeface="Comic Sans MS" pitchFamily="66" charset="0"/>
                          <a:ea typeface="+mn-ea"/>
                          <a:cs typeface="+mn-cs"/>
                        </a:rPr>
                        <a:t>N=76</a:t>
                      </a:r>
                    </a:p>
                  </a:txBody>
                  <a:tcPr anchor="ctr">
                    <a:solidFill>
                      <a:schemeClr val="accent1">
                        <a:lumMod val="40000"/>
                        <a:lumOff val="60000"/>
                      </a:schemeClr>
                    </a:solidFill>
                  </a:tcPr>
                </a:tc>
                <a:tc>
                  <a:txBody>
                    <a:bodyPr/>
                    <a:lstStyle/>
                    <a:p>
                      <a:pPr algn="ctr"/>
                      <a:r>
                        <a:rPr kumimoji="0" lang="en-US" sz="1800" kern="1200" dirty="0" smtClean="0">
                          <a:solidFill>
                            <a:srgbClr val="002060"/>
                          </a:solidFill>
                          <a:latin typeface="Comic Sans MS" pitchFamily="66" charset="0"/>
                          <a:ea typeface="+mn-ea"/>
                          <a:cs typeface="+mn-cs"/>
                        </a:rPr>
                        <a:t>30.7%</a:t>
                      </a:r>
                    </a:p>
                    <a:p>
                      <a:pPr algn="ctr"/>
                      <a:r>
                        <a:rPr kumimoji="0" lang="en-US" sz="1200" kern="1200" dirty="0" smtClean="0">
                          <a:solidFill>
                            <a:srgbClr val="002060"/>
                          </a:solidFill>
                          <a:latin typeface="Comic Sans MS" pitchFamily="66" charset="0"/>
                          <a:ea typeface="+mn-ea"/>
                          <a:cs typeface="+mn-cs"/>
                        </a:rPr>
                        <a:t>N=515</a:t>
                      </a:r>
                      <a:endParaRPr kumimoji="0" lang="en-US" sz="1800" kern="1200" dirty="0" smtClean="0">
                        <a:solidFill>
                          <a:srgbClr val="002060"/>
                        </a:solidFill>
                        <a:latin typeface="Comic Sans MS" pitchFamily="66" charset="0"/>
                        <a:ea typeface="+mn-ea"/>
                        <a:cs typeface="+mn-cs"/>
                      </a:endParaRPr>
                    </a:p>
                  </a:txBody>
                  <a:tcPr anchor="ctr">
                    <a:solidFill>
                      <a:schemeClr val="accent1">
                        <a:lumMod val="40000"/>
                        <a:lumOff val="60000"/>
                      </a:schemeClr>
                    </a:solidFill>
                  </a:tcPr>
                </a:tc>
                <a:tc>
                  <a:txBody>
                    <a:bodyPr/>
                    <a:lstStyle/>
                    <a:p>
                      <a:pPr algn="ctr"/>
                      <a:r>
                        <a:rPr kumimoji="0" lang="en-US" sz="1800" kern="1200" dirty="0" smtClean="0">
                          <a:solidFill>
                            <a:srgbClr val="002060"/>
                          </a:solidFill>
                          <a:latin typeface="Comic Sans MS" pitchFamily="66" charset="0"/>
                          <a:ea typeface="+mn-ea"/>
                          <a:cs typeface="+mn-cs"/>
                        </a:rPr>
                        <a:t>25.8%</a:t>
                      </a:r>
                    </a:p>
                    <a:p>
                      <a:pPr algn="ctr"/>
                      <a:r>
                        <a:rPr kumimoji="0" lang="en-US" sz="1200" kern="1200" dirty="0" smtClean="0">
                          <a:solidFill>
                            <a:srgbClr val="002060"/>
                          </a:solidFill>
                          <a:latin typeface="Comic Sans MS" pitchFamily="66" charset="0"/>
                          <a:ea typeface="+mn-ea"/>
                          <a:cs typeface="+mn-cs"/>
                        </a:rPr>
                        <a:t>N=31</a:t>
                      </a:r>
                    </a:p>
                  </a:txBody>
                  <a:tcPr anchor="ctr">
                    <a:solidFill>
                      <a:schemeClr val="accent1">
                        <a:lumMod val="40000"/>
                        <a:lumOff val="60000"/>
                      </a:schemeClr>
                    </a:solidFill>
                  </a:tcPr>
                </a:tc>
                <a:tc>
                  <a:txBody>
                    <a:bodyPr/>
                    <a:lstStyle/>
                    <a:p>
                      <a:pPr algn="ctr"/>
                      <a:r>
                        <a:rPr lang="en-US" i="0" dirty="0" smtClean="0">
                          <a:solidFill>
                            <a:srgbClr val="002060"/>
                          </a:solidFill>
                          <a:latin typeface="Comic Sans MS" pitchFamily="66" charset="0"/>
                        </a:rPr>
                        <a:t>.069</a:t>
                      </a:r>
                      <a:endParaRPr lang="en-US" i="0" dirty="0">
                        <a:solidFill>
                          <a:srgbClr val="002060"/>
                        </a:solidFill>
                        <a:latin typeface="Comic Sans MS" pitchFamily="66" charset="0"/>
                      </a:endParaRPr>
                    </a:p>
                  </a:txBody>
                  <a:tcPr anchor="ctr">
                    <a:solidFill>
                      <a:schemeClr val="accent1">
                        <a:lumMod val="40000"/>
                        <a:lumOff val="60000"/>
                      </a:schemeClr>
                    </a:solidFill>
                  </a:tcPr>
                </a:tc>
              </a:tr>
            </a:tbl>
          </a:graphicData>
        </a:graphic>
      </p:graphicFrame>
      <p:sp>
        <p:nvSpPr>
          <p:cNvPr id="105514" name="TextBox 6"/>
          <p:cNvSpPr txBox="1">
            <a:spLocks noChangeArrowheads="1"/>
          </p:cNvSpPr>
          <p:nvPr/>
        </p:nvSpPr>
        <p:spPr bwMode="auto">
          <a:xfrm>
            <a:off x="3581400" y="6457950"/>
            <a:ext cx="5562600" cy="400050"/>
          </a:xfrm>
          <a:prstGeom prst="rect">
            <a:avLst/>
          </a:prstGeom>
          <a:noFill/>
          <a:ln w="9525">
            <a:noFill/>
            <a:miter lim="800000"/>
            <a:headEnd/>
            <a:tailEnd/>
          </a:ln>
        </p:spPr>
        <p:txBody>
          <a:bodyPr>
            <a:spAutoFit/>
          </a:bodyPr>
          <a:lstStyle/>
          <a:p>
            <a:pPr algn="r"/>
            <a:r>
              <a:rPr lang="en-US" sz="1000" dirty="0"/>
              <a:t>Copyright 2011, St. Cloud State University,</a:t>
            </a:r>
          </a:p>
          <a:p>
            <a:pPr algn="r"/>
            <a:r>
              <a:rPr lang="en-US" sz="1000" dirty="0"/>
              <a:t>Research Funded by a US Department of Education, Teacher Quality Enhancement Grant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1000"/>
                                        <p:tgtEl>
                                          <p:spTgt spid="49154"/>
                                        </p:tgtEl>
                                      </p:cBhvr>
                                    </p:animEffect>
                                    <p:anim calcmode="lin" valueType="num">
                                      <p:cBhvr>
                                        <p:cTn id="8" dur="1000" fill="hold"/>
                                        <p:tgtEl>
                                          <p:spTgt spid="49154"/>
                                        </p:tgtEl>
                                        <p:attrNameLst>
                                          <p:attrName>ppt_x</p:attrName>
                                        </p:attrNameLst>
                                      </p:cBhvr>
                                      <p:tavLst>
                                        <p:tav tm="0">
                                          <p:val>
                                            <p:strVal val="#ppt_x"/>
                                          </p:val>
                                        </p:tav>
                                        <p:tav tm="100000">
                                          <p:val>
                                            <p:strVal val="#ppt_x"/>
                                          </p:val>
                                        </p:tav>
                                      </p:tavLst>
                                    </p:anim>
                                    <p:anim calcmode="lin" valueType="num">
                                      <p:cBhvr>
                                        <p:cTn id="9" dur="900" decel="100000" fill="hold"/>
                                        <p:tgtEl>
                                          <p:spTgt spid="4915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915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7" presetClass="entr" presetSubtype="4" fill="hold" nodeType="afterEffect">
                                  <p:stCondLst>
                                    <p:cond delay="0"/>
                                  </p:stCondLst>
                                  <p:childTnLst>
                                    <p:set>
                                      <p:cBhvr>
                                        <p:cTn id="13" dur="1" fill="hold">
                                          <p:stCondLst>
                                            <p:cond delay="0"/>
                                          </p:stCondLst>
                                        </p:cTn>
                                        <p:tgtEl>
                                          <p:spTgt spid="49155">
                                            <p:txEl>
                                              <p:pRg st="0" end="0"/>
                                            </p:txEl>
                                          </p:spTgt>
                                        </p:tgtEl>
                                        <p:attrNameLst>
                                          <p:attrName>style.visibility</p:attrName>
                                        </p:attrNameLst>
                                      </p:cBhvr>
                                      <p:to>
                                        <p:strVal val="visible"/>
                                      </p:to>
                                    </p:set>
                                    <p:anim calcmode="lin" valueType="num">
                                      <p:cBhvr>
                                        <p:cTn id="14"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49155">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49155">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49155">
                                            <p:txEl>
                                              <p:pRg st="0" end="0"/>
                                            </p:txEl>
                                          </p:spTgt>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7" presetClass="entr" presetSubtype="4" fill="hold" nodeType="afterEffect">
                                  <p:stCondLst>
                                    <p:cond delay="0"/>
                                  </p:stCondLst>
                                  <p:childTnLst>
                                    <p:set>
                                      <p:cBhvr>
                                        <p:cTn id="20" dur="1" fill="hold">
                                          <p:stCondLst>
                                            <p:cond delay="0"/>
                                          </p:stCondLst>
                                        </p:cTn>
                                        <p:tgtEl>
                                          <p:spTgt spid="49155">
                                            <p:txEl>
                                              <p:pRg st="1" end="1"/>
                                            </p:txEl>
                                          </p:spTgt>
                                        </p:tgtEl>
                                        <p:attrNameLst>
                                          <p:attrName>style.visibility</p:attrName>
                                        </p:attrNameLst>
                                      </p:cBhvr>
                                      <p:to>
                                        <p:strVal val="visible"/>
                                      </p:to>
                                    </p:set>
                                    <p:anim calcmode="lin" valueType="num">
                                      <p:cBhvr>
                                        <p:cTn id="21"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49155">
                                            <p:txEl>
                                              <p:pRg st="1" end="1"/>
                                            </p:txEl>
                                          </p:spTgt>
                                        </p:tgtEl>
                                        <p:attrNameLst>
                                          <p:attrName>ppt_y</p:attrName>
                                        </p:attrNameLst>
                                      </p:cBhvr>
                                      <p:tavLst>
                                        <p:tav tm="0">
                                          <p:val>
                                            <p:strVal val="#ppt_y+#ppt_h/2"/>
                                          </p:val>
                                        </p:tav>
                                        <p:tav tm="100000">
                                          <p:val>
                                            <p:strVal val="#ppt_y"/>
                                          </p:val>
                                        </p:tav>
                                      </p:tavLst>
                                    </p:anim>
                                    <p:anim calcmode="lin" valueType="num">
                                      <p:cBhvr>
                                        <p:cTn id="23" dur="500" fill="hold"/>
                                        <p:tgtEl>
                                          <p:spTgt spid="49155">
                                            <p:txEl>
                                              <p:pRg st="1" end="1"/>
                                            </p:txEl>
                                          </p:spTgt>
                                        </p:tgtEl>
                                        <p:attrNameLst>
                                          <p:attrName>ppt_w</p:attrName>
                                        </p:attrNameLst>
                                      </p:cBhvr>
                                      <p:tavLst>
                                        <p:tav tm="0">
                                          <p:val>
                                            <p:strVal val="#ppt_w"/>
                                          </p:val>
                                        </p:tav>
                                        <p:tav tm="100000">
                                          <p:val>
                                            <p:strVal val="#ppt_w"/>
                                          </p:val>
                                        </p:tav>
                                      </p:tavLst>
                                    </p:anim>
                                    <p:anim calcmode="lin" valueType="num">
                                      <p:cBhvr>
                                        <p:cTn id="24" dur="500" fill="hold"/>
                                        <p:tgtEl>
                                          <p:spTgt spid="49155">
                                            <p:txEl>
                                              <p:pRg st="1" end="1"/>
                                            </p:txEl>
                                          </p:spTgt>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2000" fill="hold"/>
                                        <p:tgtEl>
                                          <p:spTgt spid="6"/>
                                        </p:tgtEl>
                                        <p:attrNameLst>
                                          <p:attrName>ppt_w</p:attrName>
                                        </p:attrNameLst>
                                      </p:cBhvr>
                                      <p:tavLst>
                                        <p:tav tm="0">
                                          <p:val>
                                            <p:fltVal val="0"/>
                                          </p:val>
                                        </p:tav>
                                        <p:tav tm="100000">
                                          <p:val>
                                            <p:strVal val="#ppt_w"/>
                                          </p:val>
                                        </p:tav>
                                      </p:tavLst>
                                    </p:anim>
                                    <p:anim calcmode="lin" valueType="num">
                                      <p:cBhvr>
                                        <p:cTn id="29" dur="2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to Teacher Candidates</a:t>
            </a:r>
            <a:endParaRPr lang="en-US" dirty="0"/>
          </a:p>
        </p:txBody>
      </p:sp>
      <p:sp>
        <p:nvSpPr>
          <p:cNvPr id="3" name="Content Placeholder 2"/>
          <p:cNvSpPr>
            <a:spLocks noGrp="1"/>
          </p:cNvSpPr>
          <p:nvPr>
            <p:ph idx="1"/>
          </p:nvPr>
        </p:nvSpPr>
        <p:spPr>
          <a:xfrm>
            <a:off x="457200" y="1447800"/>
            <a:ext cx="8229600" cy="4572000"/>
          </a:xfrm>
        </p:spPr>
        <p:txBody>
          <a:bodyPr>
            <a:normAutofit lnSpcReduction="10000"/>
          </a:bodyPr>
          <a:lstStyle/>
          <a:p>
            <a:pPr algn="ctr">
              <a:buFont typeface="Arial" charset="0"/>
              <a:buChar char="•"/>
            </a:pPr>
            <a:endParaRPr lang="en-US" sz="2000" dirty="0" smtClean="0"/>
          </a:p>
          <a:p>
            <a:pPr algn="ctr">
              <a:buNone/>
            </a:pPr>
            <a:r>
              <a:rPr lang="en-US" sz="2000" dirty="0" smtClean="0"/>
              <a:t> Teacher Candidates indicated that Co-Teaching led to:</a:t>
            </a:r>
          </a:p>
          <a:p>
            <a:pPr>
              <a:buFont typeface="Arial" charset="0"/>
              <a:buChar char="•"/>
            </a:pPr>
            <a:r>
              <a:rPr lang="en-US" dirty="0" smtClean="0"/>
              <a:t>Improved classroom management skills  </a:t>
            </a:r>
          </a:p>
          <a:p>
            <a:pPr>
              <a:buFont typeface="Arial" charset="0"/>
              <a:buChar char="•"/>
            </a:pPr>
            <a:r>
              <a:rPr lang="en-US" dirty="0" smtClean="0"/>
              <a:t>Increases collaboration skills</a:t>
            </a:r>
          </a:p>
          <a:p>
            <a:pPr>
              <a:buFont typeface="Arial" charset="0"/>
              <a:buChar char="•"/>
            </a:pPr>
            <a:r>
              <a:rPr lang="en-US" dirty="0" smtClean="0"/>
              <a:t>More teaching time</a:t>
            </a:r>
          </a:p>
          <a:p>
            <a:pPr>
              <a:buFont typeface="Arial" charset="0"/>
              <a:buChar char="•"/>
            </a:pPr>
            <a:r>
              <a:rPr lang="en-US" dirty="0" smtClean="0"/>
              <a:t>Increased confidence</a:t>
            </a:r>
          </a:p>
          <a:p>
            <a:pPr>
              <a:buFont typeface="Arial" charset="0"/>
              <a:buChar char="•"/>
            </a:pPr>
            <a:r>
              <a:rPr lang="en-US" dirty="0" smtClean="0"/>
              <a:t>Deeper understanding of the curriculum</a:t>
            </a:r>
          </a:p>
          <a:p>
            <a:pPr>
              <a:buFont typeface="Arial" charset="0"/>
              <a:buChar char="•"/>
            </a:pPr>
            <a:r>
              <a:rPr lang="en-US" dirty="0" smtClean="0"/>
              <a:t>More opportunities to ask questions/reflect</a:t>
            </a:r>
          </a:p>
          <a:p>
            <a:pPr>
              <a:buFont typeface="Arial" charset="0"/>
              <a:buChar char="•"/>
            </a:pPr>
            <a:endParaRPr lang="en-US" dirty="0" smtClean="0"/>
          </a:p>
          <a:p>
            <a:pPr>
              <a:buFont typeface="Arial" charset="0"/>
              <a:buChar char="•"/>
            </a:pPr>
            <a:endParaRPr lang="en-US" dirty="0"/>
          </a:p>
        </p:txBody>
      </p:sp>
      <p:sp>
        <p:nvSpPr>
          <p:cNvPr id="4" name="Footer Placeholder 3"/>
          <p:cNvSpPr>
            <a:spLocks noGrp="1"/>
          </p:cNvSpPr>
          <p:nvPr>
            <p:ph type="ftr" sz="quarter" idx="11"/>
          </p:nvPr>
        </p:nvSpPr>
        <p:spPr/>
        <p:txBody>
          <a:bodyPr/>
          <a:lstStyle/>
          <a:p>
            <a:r>
              <a:rPr lang="en-US" dirty="0" smtClean="0"/>
              <a:t>c. TQE, St. Cloud State University 2009   Espinor revision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dirty="0" smtClean="0">
                <a:effectLst>
                  <a:outerShdw blurRad="38100" dist="38100" dir="2700000" algn="tl">
                    <a:srgbClr val="1F497D"/>
                  </a:outerShdw>
                </a:effectLst>
              </a:rPr>
              <a:t>Co-Teaching Strategies</a:t>
            </a:r>
          </a:p>
        </p:txBody>
      </p:sp>
      <p:sp>
        <p:nvSpPr>
          <p:cNvPr id="3" name="Text Placeholder 2"/>
          <p:cNvSpPr>
            <a:spLocks noGrp="1"/>
          </p:cNvSpPr>
          <p:nvPr>
            <p:ph type="body" idx="1"/>
          </p:nvPr>
        </p:nvSpPr>
        <p:spPr/>
        <p:txBody>
          <a:bodyPr/>
          <a:lstStyle/>
          <a:p>
            <a:r>
              <a:rPr lang="en-US" dirty="0" smtClean="0"/>
              <a:t>Task:</a:t>
            </a:r>
            <a:endParaRPr lang="en-US" dirty="0"/>
          </a:p>
        </p:txBody>
      </p:sp>
      <p:sp>
        <p:nvSpPr>
          <p:cNvPr id="21507" name="Content Placeholder 2"/>
          <p:cNvSpPr>
            <a:spLocks noGrp="1"/>
          </p:cNvSpPr>
          <p:nvPr>
            <p:ph sz="half" idx="2"/>
          </p:nvPr>
        </p:nvSpPr>
        <p:spPr/>
        <p:txBody>
          <a:bodyPr>
            <a:normAutofit/>
          </a:bodyPr>
          <a:lstStyle/>
          <a:p>
            <a:pPr eaLnBrk="1" hangingPunct="1">
              <a:lnSpc>
                <a:spcPct val="90000"/>
              </a:lnSpc>
            </a:pPr>
            <a:r>
              <a:rPr lang="en-US" sz="3000" dirty="0" smtClean="0">
                <a:effectLst>
                  <a:outerShdw blurRad="38100" dist="38100" dir="2700000" algn="tl">
                    <a:srgbClr val="1F497D"/>
                  </a:outerShdw>
                </a:effectLst>
              </a:rPr>
              <a:t>On the Co-Teaching Strategies chart, summarize each strategy and think of one example of how the strategy could be used in a classroom.</a:t>
            </a:r>
          </a:p>
        </p:txBody>
      </p:sp>
      <p:sp>
        <p:nvSpPr>
          <p:cNvPr id="4" name="Text Placeholder 3"/>
          <p:cNvSpPr>
            <a:spLocks noGrp="1"/>
          </p:cNvSpPr>
          <p:nvPr>
            <p:ph type="body" sz="quarter" idx="3"/>
          </p:nvPr>
        </p:nvSpPr>
        <p:spPr/>
        <p:txBody>
          <a:bodyPr/>
          <a:lstStyle/>
          <a:p>
            <a:r>
              <a:rPr lang="en-US" dirty="0" smtClean="0"/>
              <a:t>Co-Teaching Strategies</a:t>
            </a:r>
            <a:endParaRPr lang="en-US" dirty="0"/>
          </a:p>
        </p:txBody>
      </p:sp>
      <p:sp>
        <p:nvSpPr>
          <p:cNvPr id="5" name="Content Placeholder 4"/>
          <p:cNvSpPr>
            <a:spLocks noGrp="1"/>
          </p:cNvSpPr>
          <p:nvPr>
            <p:ph sz="quarter" idx="4"/>
          </p:nvPr>
        </p:nvSpPr>
        <p:spPr/>
        <p:txBody>
          <a:bodyPr/>
          <a:lstStyle/>
          <a:p>
            <a:pPr eaLnBrk="1" hangingPunct="1">
              <a:lnSpc>
                <a:spcPct val="90000"/>
              </a:lnSpc>
            </a:pPr>
            <a:r>
              <a:rPr lang="en-US" dirty="0">
                <a:effectLst>
                  <a:outerShdw blurRad="38100" dist="38100" dir="2700000" algn="tl">
                    <a:srgbClr val="1F497D"/>
                  </a:outerShdw>
                </a:effectLst>
              </a:rPr>
              <a:t>One Teach, One Observe</a:t>
            </a:r>
          </a:p>
          <a:p>
            <a:pPr eaLnBrk="1" hangingPunct="1">
              <a:lnSpc>
                <a:spcPct val="90000"/>
              </a:lnSpc>
            </a:pPr>
            <a:r>
              <a:rPr lang="en-US" dirty="0">
                <a:effectLst>
                  <a:outerShdw blurRad="38100" dist="38100" dir="2700000" algn="tl">
                    <a:srgbClr val="1F497D"/>
                  </a:outerShdw>
                </a:effectLst>
              </a:rPr>
              <a:t>One Teach, One Assist</a:t>
            </a:r>
          </a:p>
          <a:p>
            <a:pPr eaLnBrk="1" hangingPunct="1">
              <a:lnSpc>
                <a:spcPct val="90000"/>
              </a:lnSpc>
            </a:pPr>
            <a:r>
              <a:rPr lang="en-US" dirty="0">
                <a:effectLst>
                  <a:outerShdw blurRad="38100" dist="38100" dir="2700000" algn="tl">
                    <a:srgbClr val="1F497D"/>
                  </a:outerShdw>
                </a:effectLst>
              </a:rPr>
              <a:t>Station Teaching</a:t>
            </a:r>
          </a:p>
          <a:p>
            <a:pPr eaLnBrk="1" hangingPunct="1">
              <a:lnSpc>
                <a:spcPct val="90000"/>
              </a:lnSpc>
            </a:pPr>
            <a:r>
              <a:rPr lang="en-US" dirty="0">
                <a:effectLst>
                  <a:outerShdw blurRad="38100" dist="38100" dir="2700000" algn="tl">
                    <a:srgbClr val="1F497D"/>
                  </a:outerShdw>
                </a:effectLst>
              </a:rPr>
              <a:t>Parallel Teaching</a:t>
            </a:r>
          </a:p>
          <a:p>
            <a:pPr eaLnBrk="1" hangingPunct="1">
              <a:lnSpc>
                <a:spcPct val="90000"/>
              </a:lnSpc>
            </a:pPr>
            <a:r>
              <a:rPr lang="en-US" dirty="0">
                <a:effectLst>
                  <a:outerShdw blurRad="38100" dist="38100" dir="2700000" algn="tl">
                    <a:srgbClr val="1F497D"/>
                  </a:outerShdw>
                </a:effectLst>
              </a:rPr>
              <a:t>Supplemental Teaching</a:t>
            </a:r>
          </a:p>
          <a:p>
            <a:pPr eaLnBrk="1" hangingPunct="1">
              <a:lnSpc>
                <a:spcPct val="90000"/>
              </a:lnSpc>
            </a:pPr>
            <a:r>
              <a:rPr lang="en-US" dirty="0">
                <a:effectLst>
                  <a:outerShdw blurRad="38100" dist="38100" dir="2700000" algn="tl">
                    <a:srgbClr val="1F497D"/>
                  </a:outerShdw>
                </a:effectLst>
              </a:rPr>
              <a:t>Alternative Teaching</a:t>
            </a:r>
          </a:p>
          <a:p>
            <a:pPr eaLnBrk="1" hangingPunct="1">
              <a:lnSpc>
                <a:spcPct val="90000"/>
              </a:lnSpc>
            </a:pPr>
            <a:r>
              <a:rPr lang="en-US" dirty="0">
                <a:effectLst>
                  <a:outerShdw blurRad="38100" dist="38100" dir="2700000" algn="tl">
                    <a:srgbClr val="1F497D"/>
                  </a:outerShdw>
                </a:effectLst>
              </a:rPr>
              <a:t>Team Teaching</a:t>
            </a:r>
          </a:p>
          <a:p>
            <a:endParaRPr lang="en-US" dirty="0"/>
          </a:p>
        </p:txBody>
      </p:sp>
      <p:sp>
        <p:nvSpPr>
          <p:cNvPr id="22532" name="Footer Placeholder 3"/>
          <p:cNvSpPr>
            <a:spLocks noGrp="1"/>
          </p:cNvSpPr>
          <p:nvPr>
            <p:ph type="ftr" sz="quarter" idx="11"/>
          </p:nvPr>
        </p:nvSpPr>
        <p:spPr bwMode="auto">
          <a:ln>
            <a:miter lim="800000"/>
            <a:headEnd/>
            <a:tailEnd/>
          </a:ln>
        </p:spPr>
        <p:txBody>
          <a:bodyPr/>
          <a:lstStyle/>
          <a:p>
            <a:r>
              <a:rPr lang="en-US" dirty="0" smtClean="0"/>
              <a:t>  </a:t>
            </a:r>
            <a:endParaRPr lang="en-US" dirty="0"/>
          </a:p>
        </p:txBody>
      </p:sp>
      <p:sp>
        <p:nvSpPr>
          <p:cNvPr id="8" name="Footer Placeholder 3"/>
          <p:cNvSpPr txBox="1">
            <a:spLocks/>
          </p:cNvSpPr>
          <p:nvPr/>
        </p:nvSpPr>
        <p:spPr>
          <a:xfrm>
            <a:off x="609600" y="6508750"/>
            <a:ext cx="2895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FFFFFF"/>
                </a:solidFill>
                <a:latin typeface="Arial" charset="0"/>
                <a:ea typeface="ＭＳ Ｐゴシック" pitchFamily="-108"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r>
              <a:rPr lang="en-US" dirty="0" smtClean="0"/>
              <a:t>Dr. Stobaugh</a:t>
            </a:r>
          </a:p>
          <a:p>
            <a:r>
              <a:rPr lang="en-US" dirty="0" smtClean="0"/>
              <a:t>Western Kentucky University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descr="C:\Documents and Settings\cmantle\Local Settings\Temporary Internet Files\Content.IE5\LQ0TWRKZ\MCj04396110000[1].png"/>
          <p:cNvPicPr>
            <a:picLocks noChangeAspect="1" noChangeArrowheads="1"/>
          </p:cNvPicPr>
          <p:nvPr/>
        </p:nvPicPr>
        <p:blipFill>
          <a:blip r:embed="rId3" cstate="print"/>
          <a:srcRect/>
          <a:stretch>
            <a:fillRect/>
          </a:stretch>
        </p:blipFill>
        <p:spPr bwMode="auto">
          <a:xfrm>
            <a:off x="4267200" y="3352800"/>
            <a:ext cx="4667250" cy="4038600"/>
          </a:xfrm>
          <a:prstGeom prst="rect">
            <a:avLst/>
          </a:prstGeom>
          <a:noFill/>
          <a:ln w="9525">
            <a:noFill/>
            <a:miter lim="800000"/>
            <a:headEnd/>
            <a:tailEnd/>
          </a:ln>
        </p:spPr>
      </p:pic>
      <p:sp>
        <p:nvSpPr>
          <p:cNvPr id="2" name="Title 1"/>
          <p:cNvSpPr>
            <a:spLocks noGrp="1"/>
          </p:cNvSpPr>
          <p:nvPr>
            <p:ph type="ctrTitle"/>
          </p:nvPr>
        </p:nvSpPr>
        <p:spPr>
          <a:xfrm>
            <a:off x="914400" y="228600"/>
            <a:ext cx="7696200" cy="4724400"/>
          </a:xfrm>
        </p:spPr>
        <p:txBody>
          <a:bodyPr>
            <a:normAutofit/>
          </a:bodyPr>
          <a:lstStyle/>
          <a:p>
            <a:pPr algn="l"/>
            <a:r>
              <a:rPr lang="en-US" sz="4400" dirty="0" smtClean="0">
                <a:solidFill>
                  <a:srgbClr val="F4F1DA"/>
                </a:solidFill>
                <a:effectLst>
                  <a:outerShdw blurRad="38100" dist="38100" dir="2700000" algn="tl">
                    <a:srgbClr val="FFFFFF"/>
                  </a:outerShdw>
                </a:effectLst>
                <a:ea typeface="ＭＳ Ｐゴシック" pitchFamily="-108" charset="-128"/>
              </a:rPr>
              <a:t>Co-Teaching Model</a:t>
            </a:r>
            <a:br>
              <a:rPr lang="en-US" sz="4400" dirty="0" smtClean="0">
                <a:solidFill>
                  <a:srgbClr val="F4F1DA"/>
                </a:solidFill>
                <a:effectLst>
                  <a:outerShdw blurRad="38100" dist="38100" dir="2700000" algn="tl">
                    <a:srgbClr val="FFFFFF"/>
                  </a:outerShdw>
                </a:effectLst>
                <a:ea typeface="ＭＳ Ｐゴシック" pitchFamily="-108" charset="-128"/>
              </a:rPr>
            </a:br>
            <a:r>
              <a:rPr lang="en-US" sz="4400" dirty="0" smtClean="0">
                <a:solidFill>
                  <a:srgbClr val="F4F1DA"/>
                </a:solidFill>
                <a:effectLst>
                  <a:outerShdw blurRad="38100" dist="38100" dir="2700000" algn="tl">
                    <a:srgbClr val="FFFFFF"/>
                  </a:outerShdw>
                </a:effectLst>
                <a:ea typeface="ＭＳ Ｐゴシック" pitchFamily="-108" charset="-128"/>
              </a:rPr>
              <a:t> </a:t>
            </a:r>
            <a:r>
              <a:rPr lang="en-US" sz="2800" i="1" dirty="0" smtClean="0">
                <a:solidFill>
                  <a:srgbClr val="F4F1DA"/>
                </a:solidFill>
                <a:effectLst>
                  <a:outerShdw blurRad="38100" dist="38100" dir="2700000" algn="tl">
                    <a:srgbClr val="FFFFFF"/>
                  </a:outerShdw>
                </a:effectLst>
                <a:ea typeface="ＭＳ Ｐゴシック" pitchFamily="-108" charset="-128"/>
              </a:rPr>
              <a:t>Western Kentucky University</a:t>
            </a:r>
            <a:r>
              <a:rPr lang="en-US" sz="4400" dirty="0" smtClean="0">
                <a:solidFill>
                  <a:srgbClr val="F4F1DA"/>
                </a:solidFill>
                <a:effectLst>
                  <a:outerShdw blurRad="38100" dist="38100" dir="2700000" algn="tl">
                    <a:srgbClr val="FFFFFF"/>
                  </a:outerShdw>
                </a:effectLst>
                <a:ea typeface="ＭＳ Ｐゴシック" pitchFamily="-108" charset="-128"/>
              </a:rPr>
              <a:t/>
            </a:r>
            <a:br>
              <a:rPr lang="en-US" sz="4400" dirty="0" smtClean="0">
                <a:solidFill>
                  <a:srgbClr val="F4F1DA"/>
                </a:solidFill>
                <a:effectLst>
                  <a:outerShdw blurRad="38100" dist="38100" dir="2700000" algn="tl">
                    <a:srgbClr val="FFFFFF"/>
                  </a:outerShdw>
                </a:effectLst>
                <a:ea typeface="ＭＳ Ｐゴシック" pitchFamily="-108" charset="-128"/>
              </a:rPr>
            </a:br>
            <a:r>
              <a:rPr lang="en-US" sz="4400" dirty="0" smtClean="0">
                <a:solidFill>
                  <a:srgbClr val="F4F1DA"/>
                </a:solidFill>
                <a:effectLst>
                  <a:outerShdw blurRad="38100" dist="38100" dir="2700000" algn="tl">
                    <a:srgbClr val="FFFFFF"/>
                  </a:outerShdw>
                </a:effectLst>
                <a:ea typeface="ＭＳ Ｐゴシック" pitchFamily="-108" charset="-128"/>
              </a:rPr>
              <a:t/>
            </a:r>
            <a:br>
              <a:rPr lang="en-US" sz="4400" dirty="0" smtClean="0">
                <a:solidFill>
                  <a:srgbClr val="F4F1DA"/>
                </a:solidFill>
                <a:effectLst>
                  <a:outerShdw blurRad="38100" dist="38100" dir="2700000" algn="tl">
                    <a:srgbClr val="FFFFFF"/>
                  </a:outerShdw>
                </a:effectLst>
                <a:ea typeface="ＭＳ Ｐゴシック" pitchFamily="-108" charset="-128"/>
              </a:rPr>
            </a:br>
            <a:r>
              <a:rPr lang="en-US" sz="4400" dirty="0" smtClean="0">
                <a:solidFill>
                  <a:srgbClr val="F4F1DA"/>
                </a:solidFill>
                <a:effectLst>
                  <a:outerShdw blurRad="38100" dist="38100" dir="2700000" algn="tl">
                    <a:srgbClr val="FFFFFF"/>
                  </a:outerShdw>
                </a:effectLst>
                <a:ea typeface="ＭＳ Ｐゴシック" pitchFamily="-108" charset="-128"/>
              </a:rPr>
              <a:t>Welcome!  </a:t>
            </a:r>
            <a:br>
              <a:rPr lang="en-US" sz="4400" dirty="0" smtClean="0">
                <a:solidFill>
                  <a:srgbClr val="F4F1DA"/>
                </a:solidFill>
                <a:effectLst>
                  <a:outerShdw blurRad="38100" dist="38100" dir="2700000" algn="tl">
                    <a:srgbClr val="FFFFFF"/>
                  </a:outerShdw>
                </a:effectLst>
                <a:ea typeface="ＭＳ Ｐゴシック" pitchFamily="-108" charset="-128"/>
              </a:rPr>
            </a:br>
            <a:endParaRPr lang="en-US" sz="4400" dirty="0" smtClean="0">
              <a:solidFill>
                <a:srgbClr val="F4F1DA"/>
              </a:solidFill>
              <a:effectLst>
                <a:outerShdw blurRad="38100" dist="38100" dir="2700000" algn="tl">
                  <a:srgbClr val="FFFFFF"/>
                </a:outerShdw>
              </a:effectLst>
              <a:ea typeface="ＭＳ Ｐゴシック" pitchFamily="-108" charset="-128"/>
            </a:endParaRPr>
          </a:p>
        </p:txBody>
      </p:sp>
      <p:sp>
        <p:nvSpPr>
          <p:cNvPr id="4" name="Footer Placeholder 3"/>
          <p:cNvSpPr>
            <a:spLocks noGrp="1"/>
          </p:cNvSpPr>
          <p:nvPr>
            <p:ph type="ftr" sz="quarter" idx="11"/>
          </p:nvPr>
        </p:nvSpPr>
        <p:spPr>
          <a:xfrm>
            <a:off x="457200" y="6356350"/>
            <a:ext cx="2895600" cy="365125"/>
          </a:xfrm>
        </p:spPr>
        <p:txBody>
          <a:bodyPr/>
          <a:lstStyle/>
          <a:p>
            <a:r>
              <a:rPr lang="en-US" dirty="0" smtClean="0"/>
              <a:t>Dr. Stobaugh</a:t>
            </a:r>
          </a:p>
          <a:p>
            <a:r>
              <a:rPr lang="en-US" dirty="0" smtClean="0"/>
              <a:t>Western Kentucky University</a:t>
            </a:r>
            <a:endParaRPr lang="en-US" dirty="0"/>
          </a:p>
        </p:txBody>
      </p:sp>
    </p:spTree>
    <p:extLst>
      <p:ext uri="{BB962C8B-B14F-4D97-AF65-F5344CB8AC3E}">
        <p14:creationId xmlns:p14="http://schemas.microsoft.com/office/powerpoint/2010/main" val="2811254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Co-teaching Strategies</a:t>
            </a:r>
            <a:endParaRPr lang="en-US" dirty="0"/>
          </a:p>
        </p:txBody>
      </p:sp>
      <p:sp>
        <p:nvSpPr>
          <p:cNvPr id="6" name="Content Placeholder 5"/>
          <p:cNvSpPr>
            <a:spLocks noGrp="1"/>
          </p:cNvSpPr>
          <p:nvPr>
            <p:ph idx="1"/>
          </p:nvPr>
        </p:nvSpPr>
        <p:spPr/>
        <p:txBody>
          <a:bodyPr>
            <a:normAutofit/>
          </a:bodyPr>
          <a:lstStyle/>
          <a:p>
            <a:r>
              <a:rPr lang="en-US" dirty="0">
                <a:effectLst/>
              </a:rPr>
              <a:t>One Teach, One Observe – one teacher has primary instructional responsibility while the other gathers specific observational information on students or the (instructing) teacher. The key to this strategy is to focus on the observation – where and how the teacher is doing the instruction and observing specific behaviors. It is important to remember that either the teacher candidate or the cooperating teacher could take on both roles</a:t>
            </a:r>
            <a:r>
              <a:rPr lang="en-US" dirty="0" smtClean="0">
                <a:effectLst/>
              </a:rPr>
              <a:t>.</a:t>
            </a:r>
            <a:endParaRPr lang="en-US" dirty="0">
              <a:effectLst/>
            </a:endParaRPr>
          </a:p>
        </p:txBody>
      </p:sp>
      <p:sp>
        <p:nvSpPr>
          <p:cNvPr id="4" name="Footer Placeholder 3"/>
          <p:cNvSpPr>
            <a:spLocks noGrp="1"/>
          </p:cNvSpPr>
          <p:nvPr>
            <p:ph type="ftr" sz="quarter" idx="11"/>
          </p:nvPr>
        </p:nvSpPr>
        <p:spPr/>
        <p:txBody>
          <a:bodyPr/>
          <a:lstStyle/>
          <a:p>
            <a:r>
              <a:rPr lang="en-US" dirty="0" smtClean="0"/>
              <a:t>c. TQE, St. Cloud State University 2009   Espinor revision</a:t>
            </a:r>
            <a:endParaRPr lang="en-US" dirty="0"/>
          </a:p>
        </p:txBody>
      </p:sp>
      <p:pic>
        <p:nvPicPr>
          <p:cNvPr id="1026" name="Picture 2" descr="https://encrypted-tbn0.gstatic.com/images?q=tbn:ANd9GcRxHhWODXXFuJbNmeD_c7iGh9EeIn8FV3Q546NU2RhJ2g1FpWuCY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029200"/>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242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Co-teaching Strategies</a:t>
            </a:r>
            <a:endParaRPr lang="en-US" dirty="0"/>
          </a:p>
        </p:txBody>
      </p:sp>
      <p:sp>
        <p:nvSpPr>
          <p:cNvPr id="3" name="Content Placeholder 2"/>
          <p:cNvSpPr>
            <a:spLocks noGrp="1"/>
          </p:cNvSpPr>
          <p:nvPr>
            <p:ph idx="1"/>
          </p:nvPr>
        </p:nvSpPr>
        <p:spPr/>
        <p:txBody>
          <a:bodyPr>
            <a:normAutofit/>
          </a:bodyPr>
          <a:lstStyle/>
          <a:p>
            <a:r>
              <a:rPr lang="en-US" dirty="0" smtClean="0">
                <a:effectLst/>
              </a:rPr>
              <a:t>One </a:t>
            </a:r>
            <a:r>
              <a:rPr lang="en-US" dirty="0">
                <a:effectLst/>
              </a:rPr>
              <a:t>Teach, One Assist is an extension of one teach, one observe. One teacher has primary instructional responsibility while the other assists students with their work, monitors behaviors, or corrects assignments, often lending a voice to students or groups who would hesitate to participate or add comments</a:t>
            </a:r>
            <a:r>
              <a:rPr lang="en-US" dirty="0" smtClean="0">
                <a:effectLst/>
              </a:rPr>
              <a:t>.</a:t>
            </a:r>
            <a:endParaRPr lang="en-US" dirty="0">
              <a:effectLst/>
            </a:endParaRPr>
          </a:p>
        </p:txBody>
      </p:sp>
      <p:sp>
        <p:nvSpPr>
          <p:cNvPr id="4" name="Footer Placeholder 3"/>
          <p:cNvSpPr>
            <a:spLocks noGrp="1"/>
          </p:cNvSpPr>
          <p:nvPr>
            <p:ph type="ftr" sz="quarter" idx="11"/>
          </p:nvPr>
        </p:nvSpPr>
        <p:spPr/>
        <p:txBody>
          <a:bodyPr/>
          <a:lstStyle/>
          <a:p>
            <a:r>
              <a:rPr lang="en-US" dirty="0" smtClean="0"/>
              <a:t>c. TQE, St. Cloud State University 2009   Espinor revision</a:t>
            </a:r>
            <a:endParaRPr lang="en-US" dirty="0"/>
          </a:p>
        </p:txBody>
      </p:sp>
      <p:pic>
        <p:nvPicPr>
          <p:cNvPr id="2050" name="Picture 2" descr="https://encrypted-tbn3.gstatic.com/images?q=tbn:ANd9GcQ4FTgQ8ZXvX5nFVTCQ9EKZEB5GAVabSjCXOCIBWeYX51uW-8s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236062"/>
            <a:ext cx="3124200" cy="207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51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Co-teaching Strategies</a:t>
            </a:r>
            <a:endParaRPr lang="en-US" dirty="0"/>
          </a:p>
        </p:txBody>
      </p:sp>
      <p:sp>
        <p:nvSpPr>
          <p:cNvPr id="3" name="Content Placeholder 2"/>
          <p:cNvSpPr>
            <a:spLocks noGrp="1"/>
          </p:cNvSpPr>
          <p:nvPr>
            <p:ph idx="1"/>
          </p:nvPr>
        </p:nvSpPr>
        <p:spPr/>
        <p:txBody>
          <a:bodyPr>
            <a:normAutofit/>
          </a:bodyPr>
          <a:lstStyle/>
          <a:p>
            <a:r>
              <a:rPr lang="en-US" dirty="0">
                <a:effectLst/>
              </a:rPr>
              <a:t>Station Teaching occurs when the Co-Teaching pair divides the instructional content into </a:t>
            </a:r>
            <a:r>
              <a:rPr lang="en-US" dirty="0" smtClean="0">
                <a:effectLst/>
              </a:rPr>
              <a:t>parts.  Each </a:t>
            </a:r>
            <a:r>
              <a:rPr lang="en-US" dirty="0">
                <a:effectLst/>
              </a:rPr>
              <a:t>teacher instructs one of the groups, groups then rotate or spend a designated amount of time at each </a:t>
            </a:r>
            <a:r>
              <a:rPr lang="en-US" dirty="0" smtClean="0">
                <a:effectLst/>
              </a:rPr>
              <a:t>station. Often </a:t>
            </a:r>
            <a:r>
              <a:rPr lang="en-US" dirty="0">
                <a:effectLst/>
              </a:rPr>
              <a:t>independent stations will be used along with the teacher led stations.</a:t>
            </a:r>
          </a:p>
          <a:p>
            <a:endParaRPr lang="en-US" dirty="0"/>
          </a:p>
        </p:txBody>
      </p:sp>
      <p:sp>
        <p:nvSpPr>
          <p:cNvPr id="4" name="Footer Placeholder 3"/>
          <p:cNvSpPr>
            <a:spLocks noGrp="1"/>
          </p:cNvSpPr>
          <p:nvPr>
            <p:ph type="ftr" sz="quarter" idx="11"/>
          </p:nvPr>
        </p:nvSpPr>
        <p:spPr/>
        <p:txBody>
          <a:bodyPr/>
          <a:lstStyle/>
          <a:p>
            <a:r>
              <a:rPr lang="en-US" dirty="0" smtClean="0"/>
              <a:t>c. TQE, St. Cloud State University 2009   Espinor revision</a:t>
            </a:r>
            <a:endParaRPr lang="en-US" dirty="0"/>
          </a:p>
        </p:txBody>
      </p:sp>
      <p:pic>
        <p:nvPicPr>
          <p:cNvPr id="3078" name="Picture 6" descr="https://encrypted-tbn1.gstatic.com/images?q=tbn:ANd9GcSW7qWLoWCfrtv9q-fWY6isZkKXMC2RirQzdn9ua02BDKv3T3y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114800"/>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726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Co-Teaching Strategies</a:t>
            </a:r>
            <a:endParaRPr lang="en-US" dirty="0"/>
          </a:p>
        </p:txBody>
      </p:sp>
      <p:sp>
        <p:nvSpPr>
          <p:cNvPr id="3" name="Content Placeholder 2"/>
          <p:cNvSpPr>
            <a:spLocks noGrp="1"/>
          </p:cNvSpPr>
          <p:nvPr>
            <p:ph idx="1"/>
          </p:nvPr>
        </p:nvSpPr>
        <p:spPr/>
        <p:txBody>
          <a:bodyPr>
            <a:normAutofit/>
          </a:bodyPr>
          <a:lstStyle/>
          <a:p>
            <a:r>
              <a:rPr lang="en-US" dirty="0">
                <a:effectLst/>
              </a:rPr>
              <a:t>In the Parallel Teaching approach, each teacher instructs half the students. The two teachers are addressing the same instructional material and presenting the material using the same teaching strategies. The greatest benefit to this method is the reduction of the student to teacher ratio. </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 TQE, St. Cloud State University 2009   Espinor revision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343400"/>
            <a:ext cx="3228975" cy="214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290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Co-teaching Strategies</a:t>
            </a:r>
            <a:endParaRPr lang="en-US" dirty="0"/>
          </a:p>
        </p:txBody>
      </p:sp>
      <p:sp>
        <p:nvSpPr>
          <p:cNvPr id="3" name="Content Placeholder 2"/>
          <p:cNvSpPr>
            <a:spLocks noGrp="1"/>
          </p:cNvSpPr>
          <p:nvPr>
            <p:ph idx="1"/>
          </p:nvPr>
        </p:nvSpPr>
        <p:spPr/>
        <p:txBody>
          <a:bodyPr>
            <a:normAutofit/>
          </a:bodyPr>
          <a:lstStyle/>
          <a:p>
            <a:r>
              <a:rPr lang="en-US" dirty="0">
                <a:effectLst/>
              </a:rPr>
              <a:t>The Supplemental Teaching strategy allows one teacher to work with students at their expected grade level, while the other teacher works with those students who need the information and/or materials re-taught, extended, or remediated.</a:t>
            </a:r>
          </a:p>
          <a:p>
            <a:endParaRPr lang="en-US" dirty="0"/>
          </a:p>
        </p:txBody>
      </p:sp>
      <p:sp>
        <p:nvSpPr>
          <p:cNvPr id="4" name="Footer Placeholder 3"/>
          <p:cNvSpPr>
            <a:spLocks noGrp="1"/>
          </p:cNvSpPr>
          <p:nvPr>
            <p:ph type="ftr" sz="quarter" idx="11"/>
          </p:nvPr>
        </p:nvSpPr>
        <p:spPr/>
        <p:txBody>
          <a:bodyPr/>
          <a:lstStyle/>
          <a:p>
            <a:r>
              <a:rPr lang="en-US" dirty="0" smtClean="0"/>
              <a:t>c. TQE, St. Cloud State University 2009   Espinor revision</a:t>
            </a:r>
            <a:endParaRPr lang="en-US" dirty="0"/>
          </a:p>
        </p:txBody>
      </p:sp>
      <p:pic>
        <p:nvPicPr>
          <p:cNvPr id="5124" name="Picture 4" descr="https://encrypted-tbn1.gstatic.com/images?q=tbn:ANd9GcQYON9_ueEbKkDUKEKJ5ZJQ6VWBKrmRlFt1vyZ3V1Oc6OsDlD_Z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657600"/>
            <a:ext cx="2933700" cy="284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994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Co-teaching Strategies</a:t>
            </a:r>
            <a:endParaRPr lang="en-US" dirty="0"/>
          </a:p>
        </p:txBody>
      </p:sp>
      <p:sp>
        <p:nvSpPr>
          <p:cNvPr id="3" name="Content Placeholder 2"/>
          <p:cNvSpPr>
            <a:spLocks noGrp="1"/>
          </p:cNvSpPr>
          <p:nvPr>
            <p:ph idx="1"/>
          </p:nvPr>
        </p:nvSpPr>
        <p:spPr/>
        <p:txBody>
          <a:bodyPr>
            <a:normAutofit/>
          </a:bodyPr>
          <a:lstStyle/>
          <a:p>
            <a:r>
              <a:rPr lang="en-US" dirty="0" smtClean="0">
                <a:effectLst/>
              </a:rPr>
              <a:t>The Alternative </a:t>
            </a:r>
            <a:r>
              <a:rPr lang="en-US" dirty="0" smtClean="0">
                <a:effectLst/>
              </a:rPr>
              <a:t>Teaching </a:t>
            </a:r>
            <a:r>
              <a:rPr lang="en-US" dirty="0" smtClean="0">
                <a:effectLst/>
              </a:rPr>
              <a:t>strategy involves having </a:t>
            </a:r>
            <a:r>
              <a:rPr lang="en-US" dirty="0">
                <a:effectLst/>
              </a:rPr>
              <a:t>two different approaches to teaching the same information. The learning outcome is the same for all students however the avenue for getting there is different.</a:t>
            </a:r>
          </a:p>
          <a:p>
            <a:endParaRPr lang="en-US" dirty="0"/>
          </a:p>
        </p:txBody>
      </p:sp>
      <p:sp>
        <p:nvSpPr>
          <p:cNvPr id="4" name="Footer Placeholder 3"/>
          <p:cNvSpPr>
            <a:spLocks noGrp="1"/>
          </p:cNvSpPr>
          <p:nvPr>
            <p:ph type="ftr" sz="quarter" idx="11"/>
          </p:nvPr>
        </p:nvSpPr>
        <p:spPr/>
        <p:txBody>
          <a:bodyPr/>
          <a:lstStyle/>
          <a:p>
            <a:r>
              <a:rPr lang="en-US" dirty="0" smtClean="0"/>
              <a:t>c. TQE, St. Cloud State University 2009   Espinor revision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733800"/>
            <a:ext cx="358601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442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Co-teaching Strategies</a:t>
            </a:r>
            <a:endParaRPr lang="en-US" dirty="0"/>
          </a:p>
        </p:txBody>
      </p:sp>
      <p:sp>
        <p:nvSpPr>
          <p:cNvPr id="3" name="Content Placeholder 2"/>
          <p:cNvSpPr>
            <a:spLocks noGrp="1"/>
          </p:cNvSpPr>
          <p:nvPr>
            <p:ph idx="1"/>
          </p:nvPr>
        </p:nvSpPr>
        <p:spPr/>
        <p:txBody>
          <a:bodyPr/>
          <a:lstStyle/>
          <a:p>
            <a:r>
              <a:rPr lang="en-US" dirty="0">
                <a:effectLst/>
              </a:rPr>
              <a:t>Team Teaching incorporates well planned, team taught lessons, exhibiting an invisible flow of instruction with no prescribed division of authority. Using a team teaching strategy, both teachers are actively involved in the lesson. From a students’ perspective, there is no clearly defined leader – as both teachers share the instruction, are free to interject information, and available to assist students and answer questions</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 TQE, St. Cloud State University 2009   Espinor revision</a:t>
            </a:r>
            <a:endParaRPr lang="en-US" dirty="0"/>
          </a:p>
        </p:txBody>
      </p:sp>
      <p:pic>
        <p:nvPicPr>
          <p:cNvPr id="7170" name="Picture 2" descr="https://encrypted-tbn1.gstatic.com/images?q=tbn:ANd9GcQLT6kwg1ozojCC1lkdaEEZcEE0bnR1L8_SfUOlBVsLZOB9Iu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24400"/>
            <a:ext cx="1447800" cy="194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255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Text Placeholder 2"/>
          <p:cNvSpPr>
            <a:spLocks noGrp="1"/>
          </p:cNvSpPr>
          <p:nvPr>
            <p:ph type="body" sz="half" idx="2"/>
          </p:nvPr>
        </p:nvSpPr>
        <p:spPr/>
        <p:txBody>
          <a:bodyPr/>
          <a:lstStyle/>
          <a:p>
            <a:r>
              <a:rPr lang="en-US" dirty="0" smtClean="0"/>
              <a:t>Which  co-teaching strategy do you think has most potential for increasing student achievement?</a:t>
            </a:r>
            <a:endParaRPr lang="en-US" dirty="0"/>
          </a:p>
        </p:txBody>
      </p:sp>
      <p:pic>
        <p:nvPicPr>
          <p:cNvPr id="6" name="Picture Placeholder 5" descr="photo.JPG"/>
          <p:cNvPicPr>
            <a:picLocks noGrp="1" noChangeAspect="1"/>
          </p:cNvPicPr>
          <p:nvPr>
            <p:ph type="pic" idx="1"/>
          </p:nvPr>
        </p:nvPicPr>
        <p:blipFill>
          <a:blip r:embed="rId2">
            <a:extLst>
              <a:ext uri="{28A0092B-C50C-407E-A947-70E740481C1C}">
                <a14:useLocalDpi xmlns:a14="http://schemas.microsoft.com/office/drawing/2010/main" val="0"/>
              </a:ext>
            </a:extLst>
          </a:blip>
          <a:srcRect t="12487" b="12487"/>
          <a:stretch>
            <a:fillRect/>
          </a:stretch>
        </p:blipFill>
        <p:spPr/>
      </p:pic>
      <p:sp>
        <p:nvSpPr>
          <p:cNvPr id="5" name="Footer Placeholder 4"/>
          <p:cNvSpPr>
            <a:spLocks noGrp="1"/>
          </p:cNvSpPr>
          <p:nvPr>
            <p:ph type="ftr" sz="quarter" idx="11"/>
          </p:nvPr>
        </p:nvSpPr>
        <p:spPr/>
        <p:txBody>
          <a:bodyPr/>
          <a:lstStyle/>
          <a:p>
            <a:r>
              <a:rPr lang="en-US" dirty="0" smtClean="0"/>
              <a:t>c. TQE, St. Cloud State University 2009   Espinor revision</a:t>
            </a:r>
            <a:endParaRPr lang="en-US" dirty="0"/>
          </a:p>
        </p:txBody>
      </p:sp>
    </p:spTree>
    <p:extLst>
      <p:ext uri="{BB962C8B-B14F-4D97-AF65-F5344CB8AC3E}">
        <p14:creationId xmlns:p14="http://schemas.microsoft.com/office/powerpoint/2010/main" val="2197569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Text Placeholder 2"/>
          <p:cNvSpPr>
            <a:spLocks noGrp="1"/>
          </p:cNvSpPr>
          <p:nvPr>
            <p:ph type="body" sz="half" idx="2"/>
          </p:nvPr>
        </p:nvSpPr>
        <p:spPr/>
        <p:txBody>
          <a:bodyPr/>
          <a:lstStyle/>
          <a:p>
            <a:r>
              <a:rPr lang="en-US" dirty="0" smtClean="0"/>
              <a:t>Which co-teaching strategies are you most excited to try?</a:t>
            </a:r>
            <a:endParaRPr lang="en-US" dirty="0"/>
          </a:p>
        </p:txBody>
      </p:sp>
      <p:sp>
        <p:nvSpPr>
          <p:cNvPr id="5" name="Footer Placeholder 4"/>
          <p:cNvSpPr>
            <a:spLocks noGrp="1"/>
          </p:cNvSpPr>
          <p:nvPr>
            <p:ph type="ftr" sz="quarter" idx="11"/>
          </p:nvPr>
        </p:nvSpPr>
        <p:spPr/>
        <p:txBody>
          <a:bodyPr/>
          <a:lstStyle/>
          <a:p>
            <a:r>
              <a:rPr lang="en-US" dirty="0" smtClean="0"/>
              <a:t>c. TQE, St. Cloud State University 2009   Espinor revision</a:t>
            </a:r>
            <a:endParaRPr lang="en-US" dirty="0"/>
          </a:p>
        </p:txBody>
      </p:sp>
      <p:sp>
        <p:nvSpPr>
          <p:cNvPr id="7" name="Picture Placeholder 6"/>
          <p:cNvSpPr>
            <a:spLocks noGrp="1"/>
          </p:cNvSpPr>
          <p:nvPr>
            <p:ph type="pic" idx="1"/>
          </p:nvPr>
        </p:nvSpPr>
        <p:spPr/>
      </p:sp>
      <p:pic>
        <p:nvPicPr>
          <p:cNvPr id="3074" name="Picture 2" descr="https://encrypted-tbn1.gstatic.com/images?q=tbn:ANd9GcTeurNvXdSzaAHoIQphEfOGbB0Ktj5Cg2ZJBncEduaNjj9jUF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286000"/>
            <a:ext cx="351762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89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3" name="Text Placeholder 2"/>
          <p:cNvSpPr>
            <a:spLocks noGrp="1"/>
          </p:cNvSpPr>
          <p:nvPr>
            <p:ph type="body" sz="half" idx="2"/>
          </p:nvPr>
        </p:nvSpPr>
        <p:spPr/>
        <p:txBody>
          <a:bodyPr/>
          <a:lstStyle/>
          <a:p>
            <a:r>
              <a:rPr lang="en-US" dirty="0" smtClean="0"/>
              <a:t>Which co-</a:t>
            </a:r>
            <a:r>
              <a:rPr lang="en-US" dirty="0"/>
              <a:t>teaching </a:t>
            </a:r>
            <a:r>
              <a:rPr lang="en-US" dirty="0" smtClean="0"/>
              <a:t>strategy do you think will help teacher candidates improve their skills?</a:t>
            </a:r>
            <a:endParaRPr lang="en-US" dirty="0"/>
          </a:p>
        </p:txBody>
      </p:sp>
      <p:sp>
        <p:nvSpPr>
          <p:cNvPr id="5" name="Footer Placeholder 4"/>
          <p:cNvSpPr>
            <a:spLocks noGrp="1"/>
          </p:cNvSpPr>
          <p:nvPr>
            <p:ph type="ftr" sz="quarter" idx="11"/>
          </p:nvPr>
        </p:nvSpPr>
        <p:spPr/>
        <p:txBody>
          <a:bodyPr/>
          <a:lstStyle/>
          <a:p>
            <a:r>
              <a:rPr lang="en-US" dirty="0" smtClean="0"/>
              <a:t>c. TQE, St. Cloud State University 2009   Espinor revision</a:t>
            </a:r>
            <a:endParaRPr lang="en-US" dirty="0"/>
          </a:p>
        </p:txBody>
      </p:sp>
      <p:pic>
        <p:nvPicPr>
          <p:cNvPr id="2050" name="Picture 2" descr="https://encrypted-tbn1.gstatic.com/images?q=tbn:ANd9GcTeurNvXdSzaAHoIQphEfOGbB0Ktj5Cg2ZJBncEduaNjj9jUFo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435" r="16435"/>
          <a:stretch>
            <a:fillRect/>
          </a:stretch>
        </p:blipFill>
        <p:spPr bwMode="auto">
          <a:xfrm>
            <a:off x="4724400" y="1752600"/>
            <a:ext cx="3527614" cy="352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94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Dr. Sam Evans</a:t>
            </a:r>
          </a:p>
          <a:p>
            <a:r>
              <a:rPr lang="en-US" dirty="0" smtClean="0"/>
              <a:t>Co-Teaching Training Team</a:t>
            </a:r>
          </a:p>
          <a:p>
            <a:pPr lvl="1"/>
            <a:r>
              <a:rPr lang="en-US" dirty="0" smtClean="0"/>
              <a:t>Gail Kirby, BG and Webinar</a:t>
            </a:r>
          </a:p>
          <a:p>
            <a:pPr lvl="1"/>
            <a:r>
              <a:rPr lang="en-US" dirty="0" smtClean="0"/>
              <a:t>Rachel Leer, BG</a:t>
            </a:r>
          </a:p>
          <a:p>
            <a:pPr lvl="1"/>
            <a:r>
              <a:rPr lang="en-US" dirty="0" smtClean="0"/>
              <a:t>Patty Bertke, Owensboro</a:t>
            </a:r>
          </a:p>
          <a:p>
            <a:pPr lvl="1"/>
            <a:r>
              <a:rPr lang="en-US" dirty="0" smtClean="0"/>
              <a:t>Gena Jeffries, Elizabethtown</a:t>
            </a:r>
          </a:p>
          <a:p>
            <a:pPr lvl="1"/>
            <a:r>
              <a:rPr lang="en-US" dirty="0" smtClean="0"/>
              <a:t>Beckie Stobaugh, Elizabethtown</a:t>
            </a:r>
          </a:p>
          <a:p>
            <a:pPr lvl="1"/>
            <a:r>
              <a:rPr lang="en-US" dirty="0" smtClean="0"/>
              <a:t>David Bell, Glasgow</a:t>
            </a:r>
          </a:p>
          <a:p>
            <a:pPr lvl="1"/>
            <a:r>
              <a:rPr lang="en-US" dirty="0" smtClean="0"/>
              <a:t>Robyn Swanson, WKU Music</a:t>
            </a:r>
          </a:p>
          <a:p>
            <a:pPr lvl="1"/>
            <a:r>
              <a:rPr lang="en-US" dirty="0" smtClean="0"/>
              <a:t>Allen White, BGHS</a:t>
            </a:r>
          </a:p>
          <a:p>
            <a:pPr lvl="1"/>
            <a:r>
              <a:rPr lang="en-US" dirty="0" smtClean="0"/>
              <a:t>Lisa Loague, Briarwood Elementary</a:t>
            </a:r>
            <a:endParaRPr lang="en-US" dirty="0"/>
          </a:p>
          <a:p>
            <a:endParaRPr lang="en-US" dirty="0" smtClean="0"/>
          </a:p>
        </p:txBody>
      </p:sp>
      <p:sp>
        <p:nvSpPr>
          <p:cNvPr id="4" name="Footer Placeholder 3"/>
          <p:cNvSpPr>
            <a:spLocks noGrp="1"/>
          </p:cNvSpPr>
          <p:nvPr>
            <p:ph type="ftr" sz="quarter" idx="11"/>
          </p:nvPr>
        </p:nvSpPr>
        <p:spPr/>
        <p:txBody>
          <a:bodyPr/>
          <a:lstStyle/>
          <a:p>
            <a:r>
              <a:rPr lang="en-US" dirty="0" smtClean="0"/>
              <a:t>Dr. Stobaugh</a:t>
            </a:r>
          </a:p>
          <a:p>
            <a:r>
              <a:rPr lang="en-US" dirty="0" smtClean="0"/>
              <a:t>Western Kentucky University</a:t>
            </a:r>
            <a:endParaRPr lang="en-US" dirty="0"/>
          </a:p>
        </p:txBody>
      </p:sp>
    </p:spTree>
    <p:extLst>
      <p:ext uri="{BB962C8B-B14F-4D97-AF65-F5344CB8AC3E}">
        <p14:creationId xmlns:p14="http://schemas.microsoft.com/office/powerpoint/2010/main" val="3381704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p:txBody>
          <a:bodyPr/>
          <a:lstStyle/>
          <a:p>
            <a:r>
              <a:rPr lang="en-US" dirty="0" smtClean="0"/>
              <a:t>What about solo weeks?</a:t>
            </a:r>
          </a:p>
          <a:p>
            <a:pPr lvl="1"/>
            <a:r>
              <a:rPr lang="en-US" dirty="0" smtClean="0"/>
              <a:t>Teacher Candidates will still have solo weeks.  In this case, they will be using the One Teach, One Observe model with the supervising teachers using the KY Teaching Standards to assess the teacher candidates’ performance.</a:t>
            </a:r>
          </a:p>
          <a:p>
            <a:r>
              <a:rPr lang="en-US" dirty="0" smtClean="0"/>
              <a:t>Will this impact KTIP?</a:t>
            </a:r>
          </a:p>
          <a:p>
            <a:pPr lvl="1"/>
            <a:r>
              <a:rPr lang="en-US" dirty="0" smtClean="0"/>
              <a:t>Probably not, but it will help teacher candidates be well prepared to collaborate with special education teachers.</a:t>
            </a:r>
            <a:endParaRPr lang="en-US" dirty="0"/>
          </a:p>
        </p:txBody>
      </p:sp>
      <p:sp>
        <p:nvSpPr>
          <p:cNvPr id="4" name="Footer Placeholder 3"/>
          <p:cNvSpPr>
            <a:spLocks noGrp="1"/>
          </p:cNvSpPr>
          <p:nvPr>
            <p:ph type="ftr" sz="quarter" idx="11"/>
          </p:nvPr>
        </p:nvSpPr>
        <p:spPr/>
        <p:txBody>
          <a:bodyPr/>
          <a:lstStyle/>
          <a:p>
            <a:r>
              <a:rPr lang="en-US" dirty="0" smtClean="0"/>
              <a:t>c. TQE, St. Cloud State University 2009   Espinor revision</a:t>
            </a:r>
            <a:endParaRPr lang="en-US" dirty="0"/>
          </a:p>
        </p:txBody>
      </p:sp>
    </p:spTree>
    <p:extLst>
      <p:ext uri="{BB962C8B-B14F-4D97-AF65-F5344CB8AC3E}">
        <p14:creationId xmlns:p14="http://schemas.microsoft.com/office/powerpoint/2010/main" val="785918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dirty="0" smtClean="0">
                <a:effectLst>
                  <a:outerShdw blurRad="38100" dist="38100" dir="2700000" algn="tl">
                    <a:srgbClr val="1F497D"/>
                  </a:outerShdw>
                </a:effectLst>
              </a:rPr>
              <a:t>Think-CHAT-Share</a:t>
            </a:r>
          </a:p>
        </p:txBody>
      </p:sp>
      <p:sp>
        <p:nvSpPr>
          <p:cNvPr id="43011" name="Content Placeholder 2"/>
          <p:cNvSpPr>
            <a:spLocks noGrp="1"/>
          </p:cNvSpPr>
          <p:nvPr>
            <p:ph idx="1"/>
          </p:nvPr>
        </p:nvSpPr>
        <p:spPr>
          <a:xfrm>
            <a:off x="381000" y="1600200"/>
            <a:ext cx="8226425" cy="5410200"/>
          </a:xfrm>
        </p:spPr>
        <p:txBody>
          <a:bodyPr/>
          <a:lstStyle/>
          <a:p>
            <a:pPr eaLnBrk="1" hangingPunct="1"/>
            <a:endParaRPr lang="en-US" sz="2400" dirty="0" smtClean="0">
              <a:effectLst>
                <a:outerShdw blurRad="38100" dist="38100" dir="2700000" algn="tl">
                  <a:srgbClr val="1F497D"/>
                </a:outerShdw>
              </a:effectLst>
            </a:endParaRPr>
          </a:p>
          <a:p>
            <a:pPr lvl="1" eaLnBrk="1" hangingPunct="1"/>
            <a:r>
              <a:rPr lang="en-US" sz="2800" dirty="0" smtClean="0">
                <a:effectLst>
                  <a:outerShdw blurRad="38100" dist="38100" dir="2700000" algn="tl">
                    <a:srgbClr val="1F497D"/>
                  </a:outerShdw>
                </a:effectLst>
              </a:rPr>
              <a:t>What changes in beliefs (or traditions) will this require?</a:t>
            </a:r>
          </a:p>
          <a:p>
            <a:pPr lvl="1" eaLnBrk="1" hangingPunct="1"/>
            <a:endParaRPr lang="en-US" sz="2800" dirty="0">
              <a:effectLst>
                <a:outerShdw blurRad="38100" dist="38100" dir="2700000" algn="tl">
                  <a:srgbClr val="1F497D"/>
                </a:outerShdw>
              </a:effectLst>
            </a:endParaRPr>
          </a:p>
          <a:p>
            <a:pPr lvl="1" eaLnBrk="1" hangingPunct="1"/>
            <a:r>
              <a:rPr lang="en-US" sz="2800" dirty="0" smtClean="0">
                <a:effectLst>
                  <a:outerShdw blurRad="38100" dist="38100" dir="2700000" algn="tl">
                    <a:srgbClr val="1F497D"/>
                  </a:outerShdw>
                </a:effectLst>
              </a:rPr>
              <a:t>What do you think are the most positive elements of the co-teaching model for teacher candidates?</a:t>
            </a:r>
          </a:p>
          <a:p>
            <a:pPr lvl="1" eaLnBrk="1" hangingPunct="1"/>
            <a:endParaRPr lang="en-US" sz="2800" dirty="0">
              <a:effectLst>
                <a:outerShdw blurRad="38100" dist="38100" dir="2700000" algn="tl">
                  <a:srgbClr val="1F497D"/>
                </a:outerShdw>
              </a:effectLst>
            </a:endParaRPr>
          </a:p>
          <a:p>
            <a:pPr lvl="1" eaLnBrk="1" hangingPunct="1"/>
            <a:r>
              <a:rPr lang="en-US" sz="2800" dirty="0" smtClean="0">
                <a:effectLst>
                  <a:outerShdw blurRad="38100" dist="38100" dir="2700000" algn="tl">
                    <a:srgbClr val="1F497D"/>
                  </a:outerShdw>
                </a:effectLst>
              </a:rPr>
              <a:t>How do you envision the co-teaching model positively impacting you?</a:t>
            </a:r>
          </a:p>
        </p:txBody>
      </p:sp>
      <p:sp>
        <p:nvSpPr>
          <p:cNvPr id="4" name="Footer Placeholder 3"/>
          <p:cNvSpPr>
            <a:spLocks noGrp="1"/>
          </p:cNvSpPr>
          <p:nvPr>
            <p:ph type="ftr" sz="quarter" idx="11"/>
          </p:nvPr>
        </p:nvSpPr>
        <p:spPr>
          <a:xfrm>
            <a:off x="457200" y="6416675"/>
            <a:ext cx="2895600" cy="365125"/>
          </a:xfrm>
        </p:spPr>
        <p:txBody>
          <a:bodyPr/>
          <a:lstStyle/>
          <a:p>
            <a:r>
              <a:rPr lang="en-US" dirty="0" smtClean="0"/>
              <a:t>Dr. Stobaugh</a:t>
            </a:r>
          </a:p>
          <a:p>
            <a:r>
              <a:rPr lang="en-US" dirty="0" smtClean="0"/>
              <a:t>Western Kentucky University</a:t>
            </a:r>
            <a:endParaRPr lang="en-US"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a:t>
            </a:r>
            <a:endParaRPr lang="en-US" dirty="0"/>
          </a:p>
        </p:txBody>
      </p:sp>
      <p:sp>
        <p:nvSpPr>
          <p:cNvPr id="3" name="Content Placeholder 2"/>
          <p:cNvSpPr>
            <a:spLocks noGrp="1"/>
          </p:cNvSpPr>
          <p:nvPr>
            <p:ph idx="1"/>
          </p:nvPr>
        </p:nvSpPr>
        <p:spPr/>
        <p:txBody>
          <a:bodyPr>
            <a:normAutofit/>
          </a:bodyPr>
          <a:lstStyle/>
          <a:p>
            <a:r>
              <a:rPr lang="en-US" dirty="0" smtClean="0"/>
              <a:t>Spring 2013 –     P-12 Partners training  </a:t>
            </a:r>
          </a:p>
          <a:p>
            <a:pPr lvl="1"/>
            <a:r>
              <a:rPr lang="en-US" dirty="0" smtClean="0"/>
              <a:t>Cooperating teachers must also complete EPSB training on law (Coming 5/2013)</a:t>
            </a:r>
          </a:p>
          <a:p>
            <a:r>
              <a:rPr lang="en-US" dirty="0" smtClean="0"/>
              <a:t>Fall/Spring 2013/2014</a:t>
            </a:r>
            <a:endParaRPr lang="en-US" dirty="0" smtClean="0"/>
          </a:p>
          <a:p>
            <a:pPr lvl="1"/>
            <a:r>
              <a:rPr lang="en-US" dirty="0" smtClean="0"/>
              <a:t> Student teachers are engaged in co-teaching </a:t>
            </a:r>
            <a:r>
              <a:rPr lang="en-US" dirty="0" smtClean="0"/>
              <a:t>experiences.</a:t>
            </a:r>
          </a:p>
          <a:p>
            <a:pPr lvl="1"/>
            <a:r>
              <a:rPr lang="en-US" dirty="0" smtClean="0"/>
              <a:t>All </a:t>
            </a:r>
            <a:r>
              <a:rPr lang="en-US" dirty="0" smtClean="0"/>
              <a:t>teacher candidates have 200 hours of field experiences prior to student teaching.</a:t>
            </a:r>
          </a:p>
          <a:p>
            <a:pPr marL="0" indent="0">
              <a:buNone/>
            </a:pPr>
            <a:r>
              <a:rPr lang="en-US" dirty="0"/>
              <a:t>	</a:t>
            </a:r>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Footer Placeholder 3"/>
          <p:cNvSpPr txBox="1">
            <a:spLocks/>
          </p:cNvSpPr>
          <p:nvPr/>
        </p:nvSpPr>
        <p:spPr>
          <a:xfrm>
            <a:off x="609600" y="6508750"/>
            <a:ext cx="2895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FFFFFF"/>
                </a:solidFill>
                <a:latin typeface="Arial" charset="0"/>
                <a:ea typeface="ＭＳ Ｐゴシック" pitchFamily="-108"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r>
              <a:rPr lang="en-US" dirty="0" smtClean="0"/>
              <a:t>Dr. Stobaugh</a:t>
            </a:r>
          </a:p>
          <a:p>
            <a:r>
              <a:rPr lang="en-US" dirty="0" smtClean="0"/>
              <a:t>Western Kentucky University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1163637"/>
          </a:xfrm>
        </p:spPr>
        <p:txBody>
          <a:bodyPr/>
          <a:lstStyle/>
          <a:p>
            <a:pPr eaLnBrk="1" hangingPunct="1"/>
            <a:r>
              <a:rPr lang="en-US" sz="3600" dirty="0" smtClean="0">
                <a:effectLst>
                  <a:outerShdw blurRad="38100" dist="38100" dir="2700000" algn="tl">
                    <a:srgbClr val="1F497D"/>
                  </a:outerShdw>
                </a:effectLst>
              </a:rPr>
              <a:t>Upon What Does the Model Depend?</a:t>
            </a:r>
          </a:p>
        </p:txBody>
      </p:sp>
      <p:sp>
        <p:nvSpPr>
          <p:cNvPr id="13315" name="Content Placeholder 2"/>
          <p:cNvSpPr>
            <a:spLocks noGrp="1"/>
          </p:cNvSpPr>
          <p:nvPr>
            <p:ph idx="1"/>
          </p:nvPr>
        </p:nvSpPr>
        <p:spPr>
          <a:xfrm>
            <a:off x="914400" y="1905000"/>
            <a:ext cx="7772400" cy="4451350"/>
          </a:xfrm>
        </p:spPr>
        <p:txBody>
          <a:bodyPr/>
          <a:lstStyle/>
          <a:p>
            <a:pPr eaLnBrk="1" hangingPunct="1"/>
            <a:r>
              <a:rPr lang="en-US" sz="2800" dirty="0" smtClean="0">
                <a:effectLst>
                  <a:outerShdw blurRad="38100" dist="38100" dir="2700000" algn="tl">
                    <a:srgbClr val="1F497D"/>
                  </a:outerShdw>
                </a:effectLst>
              </a:rPr>
              <a:t>Effective communication</a:t>
            </a:r>
          </a:p>
          <a:p>
            <a:pPr eaLnBrk="1" hangingPunct="1"/>
            <a:endParaRPr lang="en-US" sz="2800" dirty="0" smtClean="0">
              <a:effectLst>
                <a:outerShdw blurRad="38100" dist="38100" dir="2700000" algn="tl">
                  <a:srgbClr val="1F497D"/>
                </a:outerShdw>
              </a:effectLst>
            </a:endParaRPr>
          </a:p>
          <a:p>
            <a:pPr eaLnBrk="1" hangingPunct="1"/>
            <a:r>
              <a:rPr lang="en-US" sz="2800" dirty="0" smtClean="0">
                <a:effectLst>
                  <a:outerShdw blurRad="38100" dist="38100" dir="2700000" algn="tl">
                    <a:srgbClr val="1F497D"/>
                  </a:outerShdw>
                </a:effectLst>
              </a:rPr>
              <a:t>A gradual shifting of roles </a:t>
            </a:r>
          </a:p>
          <a:p>
            <a:pPr eaLnBrk="1" hangingPunct="1">
              <a:buFont typeface="Wingdings" pitchFamily="-108" charset="2"/>
              <a:buNone/>
            </a:pPr>
            <a:endParaRPr lang="en-US" sz="2800" dirty="0" smtClean="0">
              <a:effectLst>
                <a:outerShdw blurRad="38100" dist="38100" dir="2700000" algn="tl">
                  <a:srgbClr val="1F497D"/>
                </a:outerShdw>
              </a:effectLst>
            </a:endParaRPr>
          </a:p>
          <a:p>
            <a:pPr eaLnBrk="1" hangingPunct="1"/>
            <a:r>
              <a:rPr lang="en-US" sz="2800" dirty="0" smtClean="0">
                <a:effectLst>
                  <a:outerShdw blurRad="38100" dist="38100" dir="2700000" algn="tl">
                    <a:srgbClr val="1F497D"/>
                  </a:outerShdw>
                </a:effectLst>
              </a:rPr>
              <a:t>Constant focus on student learning</a:t>
            </a:r>
          </a:p>
        </p:txBody>
      </p:sp>
      <p:sp>
        <p:nvSpPr>
          <p:cNvPr id="13316" name="Footer Placeholder 3"/>
          <p:cNvSpPr>
            <a:spLocks noGrp="1"/>
          </p:cNvSpPr>
          <p:nvPr>
            <p:ph type="ftr" sz="quarter" idx="11"/>
          </p:nvPr>
        </p:nvSpPr>
        <p:spPr bwMode="auto">
          <a:ln>
            <a:miter lim="800000"/>
            <a:headEnd/>
            <a:tailEnd/>
          </a:ln>
        </p:spPr>
        <p:txBody>
          <a:bodyPr/>
          <a:lstStyle/>
          <a:p>
            <a:endParaRPr lang="en-US" dirty="0"/>
          </a:p>
        </p:txBody>
      </p:sp>
      <p:sp>
        <p:nvSpPr>
          <p:cNvPr id="5" name="Footer Placeholder 3"/>
          <p:cNvSpPr txBox="1">
            <a:spLocks/>
          </p:cNvSpPr>
          <p:nvPr/>
        </p:nvSpPr>
        <p:spPr>
          <a:xfrm>
            <a:off x="609600" y="6508750"/>
            <a:ext cx="2895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FFFFFF"/>
                </a:solidFill>
                <a:latin typeface="Arial" charset="0"/>
                <a:ea typeface="ＭＳ Ｐゴシック" pitchFamily="-108"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r>
              <a:rPr lang="en-US" dirty="0" smtClean="0"/>
              <a:t>Dr. Stobaugh</a:t>
            </a:r>
          </a:p>
          <a:p>
            <a:r>
              <a:rPr lang="en-US" dirty="0" smtClean="0"/>
              <a:t>Western Kentucky University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 TQE, St. Cloud State University 2009   Espinor revision</a:t>
            </a:r>
            <a:endParaRPr lang="en-US" dirty="0"/>
          </a:p>
        </p:txBody>
      </p:sp>
    </p:spTree>
    <p:extLst>
      <p:ext uri="{BB962C8B-B14F-4D97-AF65-F5344CB8AC3E}">
        <p14:creationId xmlns:p14="http://schemas.microsoft.com/office/powerpoint/2010/main" val="495040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cmantle\Local Settings\Temporary Internet Files\Content.IE5\LQ0TWRKZ\MCj04396110000[1].png"/>
          <p:cNvPicPr>
            <a:picLocks noChangeAspect="1" noChangeArrowheads="1"/>
          </p:cNvPicPr>
          <p:nvPr/>
        </p:nvPicPr>
        <p:blipFill>
          <a:blip r:embed="rId2" cstate="print"/>
          <a:srcRect/>
          <a:stretch>
            <a:fillRect/>
          </a:stretch>
        </p:blipFill>
        <p:spPr bwMode="auto">
          <a:xfrm>
            <a:off x="4267200" y="3352800"/>
            <a:ext cx="4667250" cy="40386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l"/>
            <a:r>
              <a:rPr lang="en-US" sz="4900" dirty="0" smtClean="0"/>
              <a:t>Partnering for Success</a:t>
            </a:r>
            <a:endParaRPr lang="en-US" sz="2400" dirty="0"/>
          </a:p>
        </p:txBody>
      </p:sp>
      <p:sp>
        <p:nvSpPr>
          <p:cNvPr id="3" name="Content Placeholder 2"/>
          <p:cNvSpPr>
            <a:spLocks noGrp="1"/>
          </p:cNvSpPr>
          <p:nvPr>
            <p:ph idx="1"/>
          </p:nvPr>
        </p:nvSpPr>
        <p:spPr/>
        <p:txBody>
          <a:bodyPr>
            <a:normAutofit/>
          </a:bodyPr>
          <a:lstStyle/>
          <a:p>
            <a:pPr>
              <a:buNone/>
            </a:pPr>
            <a:r>
              <a:rPr lang="en-US" sz="3600" dirty="0" smtClean="0"/>
              <a:t>WKU sincerely appreciates the collaboration between our P-12 partner schools!</a:t>
            </a:r>
          </a:p>
          <a:p>
            <a:pPr algn="ctr">
              <a:buNone/>
            </a:pPr>
            <a:endParaRPr lang="en-US" sz="4000" dirty="0"/>
          </a:p>
        </p:txBody>
      </p:sp>
      <p:sp>
        <p:nvSpPr>
          <p:cNvPr id="4" name="Footer Placeholder 3"/>
          <p:cNvSpPr>
            <a:spLocks noGrp="1"/>
          </p:cNvSpPr>
          <p:nvPr>
            <p:ph type="ftr" sz="quarter" idx="11"/>
          </p:nvPr>
        </p:nvSpPr>
        <p:spPr/>
        <p:txBody>
          <a:bodyPr/>
          <a:lstStyle/>
          <a:p>
            <a:endParaRPr lang="en-US" dirty="0"/>
          </a:p>
        </p:txBody>
      </p:sp>
      <p:sp>
        <p:nvSpPr>
          <p:cNvPr id="6" name="Footer Placeholder 3"/>
          <p:cNvSpPr txBox="1">
            <a:spLocks/>
          </p:cNvSpPr>
          <p:nvPr/>
        </p:nvSpPr>
        <p:spPr>
          <a:xfrm>
            <a:off x="609600" y="6508750"/>
            <a:ext cx="2895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FFFFFF"/>
                </a:solidFill>
                <a:latin typeface="Arial" charset="0"/>
                <a:ea typeface="ＭＳ Ｐゴシック" pitchFamily="-108"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r>
              <a:rPr lang="en-US" dirty="0" smtClean="0"/>
              <a:t>Dr. Stobaugh</a:t>
            </a:r>
          </a:p>
          <a:p>
            <a:r>
              <a:rPr lang="en-US" dirty="0" smtClean="0"/>
              <a:t>Western Kentucky University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p:txBody>
          <a:bodyPr/>
          <a:lstStyle/>
          <a:p>
            <a:r>
              <a:rPr lang="en-US" dirty="0">
                <a:latin typeface="Arial Narrow" charset="0"/>
              </a:rPr>
              <a:t>Presenter</a:t>
            </a:r>
          </a:p>
        </p:txBody>
      </p:sp>
      <p:pic>
        <p:nvPicPr>
          <p:cNvPr id="32771" name="Content Placeholder 3" descr="Beckie picture.jpg"/>
          <p:cNvPicPr>
            <a:picLocks noGrp="1" noChangeAspect="1"/>
          </p:cNvPicPr>
          <p:nvPr>
            <p:ph sz="half" idx="1"/>
          </p:nvPr>
        </p:nvPicPr>
        <p:blipFill>
          <a:blip r:embed="rId3">
            <a:extLst>
              <a:ext uri="{28A0092B-C50C-407E-A947-70E740481C1C}">
                <a14:useLocalDpi xmlns:a14="http://schemas.microsoft.com/office/drawing/2010/main" val="0"/>
              </a:ext>
            </a:extLst>
          </a:blip>
          <a:srcRect t="4111" b="4111"/>
          <a:stretch>
            <a:fillRect/>
          </a:stretch>
        </p:blipFill>
        <p:spPr>
          <a:xfrm>
            <a:off x="457200" y="1447800"/>
            <a:ext cx="4234662" cy="5181600"/>
          </a:xfrm>
        </p:spPr>
      </p:pic>
      <p:sp>
        <p:nvSpPr>
          <p:cNvPr id="32772" name="Content Placeholder 5"/>
          <p:cNvSpPr>
            <a:spLocks noGrp="1"/>
          </p:cNvSpPr>
          <p:nvPr>
            <p:ph sz="half" idx="2"/>
          </p:nvPr>
        </p:nvSpPr>
        <p:spPr/>
        <p:txBody>
          <a:bodyPr/>
          <a:lstStyle/>
          <a:p>
            <a:pPr marL="457200" indent="-457200">
              <a:buFontTx/>
              <a:buChar char="•"/>
            </a:pPr>
            <a:r>
              <a:rPr lang="en-US" dirty="0">
                <a:latin typeface="Arial Narrow" charset="0"/>
              </a:rPr>
              <a:t>Previous principal and teacher</a:t>
            </a:r>
          </a:p>
          <a:p>
            <a:pPr marL="457200" indent="-457200">
              <a:buFontTx/>
              <a:buChar char="•"/>
            </a:pPr>
            <a:r>
              <a:rPr lang="en-US" dirty="0">
                <a:latin typeface="Arial Narrow" charset="0"/>
              </a:rPr>
              <a:t>Author on two books on assessing critical thinking</a:t>
            </a:r>
          </a:p>
          <a:p>
            <a:pPr marL="457200" indent="-457200">
              <a:buFontTx/>
              <a:buChar char="•"/>
            </a:pPr>
            <a:r>
              <a:rPr lang="en-US" dirty="0">
                <a:latin typeface="Arial Narrow" charset="0"/>
              </a:rPr>
              <a:t>Currently, Assistant Professor at WKU</a:t>
            </a:r>
          </a:p>
        </p:txBody>
      </p:sp>
    </p:spTree>
    <p:extLst>
      <p:ext uri="{BB962C8B-B14F-4D97-AF65-F5344CB8AC3E}">
        <p14:creationId xmlns:p14="http://schemas.microsoft.com/office/powerpoint/2010/main" val="109234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9" descr="hs book cover.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060575"/>
            <a:ext cx="3200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10"/>
          <p:cNvSpPr txBox="1">
            <a:spLocks noChangeArrowheads="1"/>
          </p:cNvSpPr>
          <p:nvPr/>
        </p:nvSpPr>
        <p:spPr bwMode="auto">
          <a:xfrm>
            <a:off x="533400" y="838200"/>
            <a:ext cx="748982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800" dirty="0"/>
              <a:t>Dr. Rebecca Stobaugh</a:t>
            </a:r>
          </a:p>
          <a:p>
            <a:pPr eaLnBrk="1" hangingPunct="1"/>
            <a:r>
              <a:rPr lang="en-US" dirty="0" smtClean="0"/>
              <a:t>Website: </a:t>
            </a:r>
            <a:r>
              <a:rPr lang="en-US" dirty="0"/>
              <a:t>http://create-excellence.com/aboutus/rebecca-stobaugh/</a:t>
            </a:r>
          </a:p>
        </p:txBody>
      </p:sp>
      <p:pic>
        <p:nvPicPr>
          <p:cNvPr id="54276" name="Picture 1" descr="ELED cover.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2006600"/>
            <a:ext cx="3240087"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25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81000"/>
            <a:ext cx="9144000" cy="758825"/>
          </a:xfrm>
        </p:spPr>
        <p:txBody>
          <a:bodyPr>
            <a:noAutofit/>
          </a:bodyPr>
          <a:lstStyle/>
          <a:p>
            <a:pPr eaLnBrk="1" hangingPunct="1">
              <a:defRPr/>
            </a:pPr>
            <a:r>
              <a:rPr lang="en-US" sz="3600" dirty="0" smtClean="0">
                <a:effectLst>
                  <a:outerShdw blurRad="38100" dist="38100" dir="2700000" algn="tl">
                    <a:srgbClr val="000000">
                      <a:alpha val="43137"/>
                    </a:srgbClr>
                  </a:outerShdw>
                </a:effectLst>
                <a:latin typeface="Comic Sans MS" pitchFamily="66" charset="0"/>
              </a:rPr>
              <a:t>EPSB: Selecting Co-Teaching as a Model For Kentucky</a:t>
            </a:r>
            <a:endParaRPr lang="en-US" sz="3600" dirty="0" smtClean="0">
              <a:effectLst>
                <a:outerShdw blurRad="38100" dist="38100" dir="2700000" algn="tl">
                  <a:srgbClr val="000000">
                    <a:alpha val="43137"/>
                  </a:srgbClr>
                </a:outerShdw>
              </a:effectLst>
            </a:endParaRPr>
          </a:p>
        </p:txBody>
      </p:sp>
      <p:sp>
        <p:nvSpPr>
          <p:cNvPr id="51203" name="Rectangle 3"/>
          <p:cNvSpPr>
            <a:spLocks noGrp="1" noChangeArrowheads="1"/>
          </p:cNvSpPr>
          <p:nvPr>
            <p:ph idx="1"/>
          </p:nvPr>
        </p:nvSpPr>
        <p:spPr>
          <a:xfrm>
            <a:off x="0" y="1371600"/>
            <a:ext cx="9144000" cy="4800600"/>
          </a:xfrm>
        </p:spPr>
        <p:txBody>
          <a:bodyPr>
            <a:normAutofit/>
          </a:bodyPr>
          <a:lstStyle/>
          <a:p>
            <a:pPr marL="1012826" lvl="3" indent="-509588" eaLnBrk="1" hangingPunct="1">
              <a:lnSpc>
                <a:spcPct val="150000"/>
              </a:lnSpc>
              <a:buFont typeface="Wingdings" pitchFamily="2" charset="2"/>
              <a:buChar char=""/>
              <a:defRPr/>
            </a:pPr>
            <a:endParaRPr lang="en-US" dirty="0" smtClean="0">
              <a:solidFill>
                <a:srgbClr val="002060"/>
              </a:solidFill>
              <a:latin typeface="Comic Sans MS" pitchFamily="66" charset="0"/>
            </a:endParaRPr>
          </a:p>
          <a:p>
            <a:pPr marL="1012826" lvl="3" indent="-509588" algn="ctr" eaLnBrk="1" hangingPunct="1">
              <a:lnSpc>
                <a:spcPct val="150000"/>
              </a:lnSpc>
              <a:buNone/>
              <a:defRPr/>
            </a:pPr>
            <a:r>
              <a:rPr lang="en-US" dirty="0" smtClean="0">
                <a:latin typeface="Comic Sans MS" pitchFamily="66" charset="0"/>
              </a:rPr>
              <a:t> – </a:t>
            </a:r>
            <a:r>
              <a:rPr lang="en-US" sz="2400" dirty="0" smtClean="0">
                <a:latin typeface="Comic Sans MS" pitchFamily="66" charset="0"/>
              </a:rPr>
              <a:t>St. Cloud State </a:t>
            </a:r>
            <a:r>
              <a:rPr lang="en-US" sz="2400" dirty="0" smtClean="0">
                <a:latin typeface="Comic Sans MS" pitchFamily="66" charset="0"/>
              </a:rPr>
              <a:t>University</a:t>
            </a:r>
          </a:p>
          <a:p>
            <a:pPr marL="1012826" lvl="3" indent="-509588" algn="ctr" eaLnBrk="1" hangingPunct="1">
              <a:lnSpc>
                <a:spcPct val="150000"/>
              </a:lnSpc>
              <a:buNone/>
              <a:defRPr/>
            </a:pPr>
            <a:r>
              <a:rPr lang="en-US" sz="2400" dirty="0" smtClean="0">
                <a:latin typeface="Comic Sans MS" pitchFamily="66" charset="0"/>
              </a:rPr>
              <a:t>Minnesota</a:t>
            </a:r>
            <a:endParaRPr lang="en-US" sz="2400" dirty="0" smtClean="0">
              <a:latin typeface="Comic Sans MS" pitchFamily="66" charset="0"/>
            </a:endParaRPr>
          </a:p>
          <a:p>
            <a:pPr marL="1012826" lvl="3" indent="-509588" eaLnBrk="1" hangingPunct="1">
              <a:lnSpc>
                <a:spcPct val="150000"/>
              </a:lnSpc>
              <a:buNone/>
              <a:defRPr/>
            </a:pPr>
            <a:endParaRPr lang="en-US" sz="2400" dirty="0" smtClean="0">
              <a:solidFill>
                <a:srgbClr val="002060"/>
              </a:solidFill>
              <a:latin typeface="Comic Sans MS" pitchFamily="66" charset="0"/>
            </a:endParaRPr>
          </a:p>
          <a:p>
            <a:pPr marL="738188" indent="-509588" eaLnBrk="1" hangingPunct="1">
              <a:lnSpc>
                <a:spcPct val="150000"/>
              </a:lnSpc>
              <a:buFontTx/>
              <a:buNone/>
              <a:defRPr/>
            </a:pPr>
            <a:endParaRPr lang="en-US" sz="1200" dirty="0" smtClean="0">
              <a:solidFill>
                <a:schemeClr val="accent6">
                  <a:lumMod val="50000"/>
                </a:schemeClr>
              </a:solidFill>
              <a:latin typeface="Comic Sans MS" pitchFamily="66" charset="0"/>
            </a:endParaRPr>
          </a:p>
        </p:txBody>
      </p:sp>
      <p:sp>
        <p:nvSpPr>
          <p:cNvPr id="21508" name="TextBox 6"/>
          <p:cNvSpPr txBox="1">
            <a:spLocks noChangeArrowheads="1"/>
          </p:cNvSpPr>
          <p:nvPr/>
        </p:nvSpPr>
        <p:spPr bwMode="auto">
          <a:xfrm>
            <a:off x="3581400" y="6457950"/>
            <a:ext cx="5562600" cy="246221"/>
          </a:xfrm>
          <a:prstGeom prst="rect">
            <a:avLst/>
          </a:prstGeom>
          <a:noFill/>
          <a:ln w="9525">
            <a:noFill/>
            <a:miter lim="800000"/>
            <a:headEnd/>
            <a:tailEnd/>
          </a:ln>
        </p:spPr>
        <p:txBody>
          <a:bodyPr>
            <a:spAutoFit/>
          </a:bodyPr>
          <a:lstStyle/>
          <a:p>
            <a:pPr algn="r"/>
            <a:r>
              <a:rPr lang="en-US" sz="1000" dirty="0" smtClean="0"/>
              <a:t>rant</a:t>
            </a:r>
            <a:endParaRPr lang="en-US" sz="1000" dirty="0"/>
          </a:p>
        </p:txBody>
      </p:sp>
      <p:sp>
        <p:nvSpPr>
          <p:cNvPr id="5" name="Footer Placeholder 3"/>
          <p:cNvSpPr>
            <a:spLocks noGrp="1"/>
          </p:cNvSpPr>
          <p:nvPr>
            <p:ph type="ftr" sz="quarter" idx="11"/>
          </p:nvPr>
        </p:nvSpPr>
        <p:spPr>
          <a:xfrm>
            <a:off x="457200" y="6356350"/>
            <a:ext cx="2895600" cy="365125"/>
          </a:xfrm>
        </p:spPr>
        <p:txBody>
          <a:bodyPr/>
          <a:lstStyle/>
          <a:p>
            <a:r>
              <a:rPr lang="en-US" dirty="0" smtClean="0"/>
              <a:t>Dr. Stobaugh</a:t>
            </a:r>
          </a:p>
          <a:p>
            <a:r>
              <a:rPr lang="en-US" dirty="0" smtClean="0"/>
              <a:t>Western Kentucky University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146" y="3429000"/>
            <a:ext cx="3543554" cy="2542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dirty="0" smtClean="0">
                <a:effectLst>
                  <a:outerShdw blurRad="38100" dist="38100" dir="2700000" algn="tl">
                    <a:srgbClr val="1F497D"/>
                  </a:outerShdw>
                </a:effectLst>
              </a:rPr>
              <a:t>Educational Professional Standards Board</a:t>
            </a:r>
          </a:p>
        </p:txBody>
      </p:sp>
      <p:sp>
        <p:nvSpPr>
          <p:cNvPr id="3" name="Content Placeholder 2"/>
          <p:cNvSpPr>
            <a:spLocks noGrp="1"/>
          </p:cNvSpPr>
          <p:nvPr>
            <p:ph idx="1"/>
          </p:nvPr>
        </p:nvSpPr>
        <p:spPr>
          <a:xfrm>
            <a:off x="533400" y="1828800"/>
            <a:ext cx="8001000" cy="4419600"/>
          </a:xfrm>
        </p:spPr>
        <p:txBody>
          <a:bodyPr>
            <a:noAutofit/>
          </a:bodyPr>
          <a:lstStyle/>
          <a:p>
            <a:r>
              <a:rPr lang="en-US" sz="2800" dirty="0" smtClean="0">
                <a:effectLst>
                  <a:outerShdw blurRad="38100" dist="38100" dir="2700000" algn="tl">
                    <a:srgbClr val="1F497D"/>
                  </a:outerShdw>
                </a:effectLst>
              </a:rPr>
              <a:t>KRS:  </a:t>
            </a:r>
            <a:r>
              <a:rPr lang="en-US" sz="2800" dirty="0" smtClean="0"/>
              <a:t>16 KAR 5:040. Admission, placement, and supervision in student teaching.</a:t>
            </a:r>
          </a:p>
          <a:p>
            <a:pPr>
              <a:buNone/>
            </a:pPr>
            <a:r>
              <a:rPr lang="en-US" sz="2000" dirty="0" smtClean="0"/>
              <a:t>Section 6. Professional Experience. (1) In addition to the appropriate NCATE standards incorporated by reference in 16 KAR 5:010, the educator preparation institution shall provide opportunities for the </a:t>
            </a:r>
            <a:r>
              <a:rPr lang="en-US" sz="2000" dirty="0" smtClean="0">
                <a:solidFill>
                  <a:srgbClr val="FF0000"/>
                </a:solidFill>
              </a:rPr>
              <a:t>student teacher to assume major responsibility for the full range of teaching duties, including extended co-teaching experiences</a:t>
            </a:r>
            <a:r>
              <a:rPr lang="en-US" sz="2000" dirty="0" smtClean="0"/>
              <a:t>, in a real school situation under the guidance of qualified personnel from the educator preparation institution and the cooperating elementary, middle, or high school. </a:t>
            </a:r>
          </a:p>
          <a:p>
            <a:pPr eaLnBrk="1" hangingPunct="1">
              <a:lnSpc>
                <a:spcPct val="90000"/>
              </a:lnSpc>
              <a:buNone/>
            </a:pPr>
            <a:endParaRPr lang="en-US" sz="2800" dirty="0" smtClean="0">
              <a:effectLst>
                <a:outerShdw blurRad="38100" dist="38100" dir="2700000" algn="tl">
                  <a:srgbClr val="1F497D"/>
                </a:outerShdw>
              </a:effectLst>
            </a:endParaRPr>
          </a:p>
          <a:p>
            <a:pPr eaLnBrk="1" hangingPunct="1">
              <a:lnSpc>
                <a:spcPct val="90000"/>
              </a:lnSpc>
              <a:buFont typeface="Wingdings" pitchFamily="-108" charset="2"/>
              <a:buNone/>
            </a:pPr>
            <a:endParaRPr lang="en-US" sz="2800" dirty="0" smtClean="0">
              <a:effectLst>
                <a:outerShdw blurRad="38100" dist="38100" dir="2700000" algn="tl">
                  <a:srgbClr val="1F497D"/>
                </a:outerShdw>
              </a:effectLst>
            </a:endParaRPr>
          </a:p>
          <a:p>
            <a:pPr eaLnBrk="1" hangingPunct="1">
              <a:lnSpc>
                <a:spcPct val="90000"/>
              </a:lnSpc>
              <a:buNone/>
            </a:pPr>
            <a:endParaRPr lang="en-US" sz="2800" dirty="0" smtClean="0">
              <a:effectLst>
                <a:outerShdw blurRad="38100" dist="38100" dir="2700000" algn="tl">
                  <a:srgbClr val="1F497D"/>
                </a:outerShdw>
              </a:effectLst>
            </a:endParaRPr>
          </a:p>
          <a:p>
            <a:pPr eaLnBrk="1" hangingPunct="1">
              <a:lnSpc>
                <a:spcPct val="90000"/>
              </a:lnSpc>
              <a:buFont typeface="Wingdings" pitchFamily="-108" charset="2"/>
              <a:buNone/>
            </a:pPr>
            <a:endParaRPr lang="en-US" sz="2800" dirty="0" smtClean="0">
              <a:effectLst>
                <a:outerShdw blurRad="38100" dist="38100" dir="2700000" algn="tl">
                  <a:srgbClr val="1F497D"/>
                </a:outerShdw>
              </a:effectLst>
            </a:endParaRPr>
          </a:p>
        </p:txBody>
      </p:sp>
      <p:sp>
        <p:nvSpPr>
          <p:cNvPr id="5" name="Footer Placeholder 3"/>
          <p:cNvSpPr>
            <a:spLocks noGrp="1"/>
          </p:cNvSpPr>
          <p:nvPr>
            <p:ph type="ftr" sz="quarter" idx="11"/>
          </p:nvPr>
        </p:nvSpPr>
        <p:spPr/>
        <p:txBody>
          <a:bodyPr/>
          <a:lstStyle/>
          <a:p>
            <a:r>
              <a:rPr lang="en-US" dirty="0" smtClean="0"/>
              <a:t>Dr. Stobaugh</a:t>
            </a:r>
          </a:p>
          <a:p>
            <a:r>
              <a:rPr lang="en-US" dirty="0" smtClean="0"/>
              <a:t>Western Kentucky University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haroni" pitchFamily="2" charset="-79"/>
              </a:rPr>
              <a:t>Co-Teaching Defined</a:t>
            </a:r>
            <a:endParaRPr lang="en-US" dirty="0">
              <a:cs typeface="Aharoni" pitchFamily="2" charset="-79"/>
            </a:endParaRPr>
          </a:p>
        </p:txBody>
      </p:sp>
      <p:sp>
        <p:nvSpPr>
          <p:cNvPr id="3" name="Content Placeholder 2"/>
          <p:cNvSpPr>
            <a:spLocks noGrp="1"/>
          </p:cNvSpPr>
          <p:nvPr>
            <p:ph idx="1"/>
          </p:nvPr>
        </p:nvSpPr>
        <p:spPr>
          <a:xfrm>
            <a:off x="457200" y="2057400"/>
            <a:ext cx="8229600" cy="4191000"/>
          </a:xfrm>
        </p:spPr>
        <p:txBody>
          <a:bodyPr>
            <a:normAutofit lnSpcReduction="10000"/>
          </a:bodyPr>
          <a:lstStyle/>
          <a:p>
            <a:pPr algn="ctr">
              <a:buNone/>
            </a:pPr>
            <a:r>
              <a:rPr lang="en-US" dirty="0" smtClean="0"/>
              <a:t>3 C-s of Co-Teaching</a:t>
            </a:r>
          </a:p>
          <a:p>
            <a:pPr>
              <a:buNone/>
            </a:pPr>
            <a:r>
              <a:rPr lang="en-US" dirty="0" smtClean="0"/>
              <a:t>“ Co-Teaching is when two educators </a:t>
            </a:r>
            <a:r>
              <a:rPr lang="en-US" dirty="0" smtClean="0">
                <a:solidFill>
                  <a:srgbClr val="FF0000"/>
                </a:solidFill>
              </a:rPr>
              <a:t>C</a:t>
            </a:r>
            <a:r>
              <a:rPr lang="en-US" dirty="0" smtClean="0"/>
              <a:t>o-</a:t>
            </a:r>
            <a:r>
              <a:rPr lang="en-US" dirty="0" smtClean="0">
                <a:solidFill>
                  <a:srgbClr val="FF0000"/>
                </a:solidFill>
              </a:rPr>
              <a:t>Plan</a:t>
            </a:r>
            <a:r>
              <a:rPr lang="en-US" dirty="0" smtClean="0"/>
              <a:t>, </a:t>
            </a:r>
            <a:r>
              <a:rPr lang="en-US" dirty="0" smtClean="0">
                <a:solidFill>
                  <a:srgbClr val="FF0000"/>
                </a:solidFill>
              </a:rPr>
              <a:t>C</a:t>
            </a:r>
            <a:r>
              <a:rPr lang="en-US" dirty="0" smtClean="0"/>
              <a:t>o-</a:t>
            </a:r>
            <a:r>
              <a:rPr lang="en-US" dirty="0" smtClean="0">
                <a:solidFill>
                  <a:srgbClr val="FF0000"/>
                </a:solidFill>
              </a:rPr>
              <a:t>Instruct</a:t>
            </a:r>
            <a:r>
              <a:rPr lang="en-US" dirty="0" smtClean="0"/>
              <a:t>, and </a:t>
            </a:r>
            <a:r>
              <a:rPr lang="en-US" dirty="0" smtClean="0">
                <a:solidFill>
                  <a:srgbClr val="FF0000"/>
                </a:solidFill>
              </a:rPr>
              <a:t>C</a:t>
            </a:r>
            <a:r>
              <a:rPr lang="en-US" dirty="0" smtClean="0"/>
              <a:t>o-</a:t>
            </a:r>
            <a:r>
              <a:rPr lang="en-US" dirty="0" smtClean="0">
                <a:solidFill>
                  <a:srgbClr val="FF0000"/>
                </a:solidFill>
              </a:rPr>
              <a:t>Assess</a:t>
            </a:r>
            <a:r>
              <a:rPr lang="en-US" dirty="0" smtClean="0"/>
              <a:t> a group of students with diverse needs in the same general education classroom”   </a:t>
            </a:r>
            <a:endParaRPr lang="en-US" dirty="0" smtClean="0"/>
          </a:p>
          <a:p>
            <a:endParaRPr lang="en-US" dirty="0" smtClean="0"/>
          </a:p>
          <a:p>
            <a:r>
              <a:rPr lang="en-US" dirty="0" smtClean="0"/>
              <a:t>What does it mean to co-plan?</a:t>
            </a:r>
          </a:p>
          <a:p>
            <a:r>
              <a:rPr lang="en-US" dirty="0" smtClean="0"/>
              <a:t>What does it mean to co-instruct?</a:t>
            </a:r>
          </a:p>
          <a:p>
            <a:r>
              <a:rPr lang="en-US" dirty="0" smtClean="0"/>
              <a:t>What does it mean to co-assess?                                               </a:t>
            </a:r>
            <a:endParaRPr lang="en-US" dirty="0" smtClean="0"/>
          </a:p>
        </p:txBody>
      </p:sp>
      <p:sp>
        <p:nvSpPr>
          <p:cNvPr id="7" name="Footer Placeholder 3"/>
          <p:cNvSpPr>
            <a:spLocks noGrp="1"/>
          </p:cNvSpPr>
          <p:nvPr>
            <p:ph type="ftr" sz="quarter" idx="11"/>
          </p:nvPr>
        </p:nvSpPr>
        <p:spPr>
          <a:xfrm>
            <a:off x="457200" y="6356350"/>
            <a:ext cx="2895600" cy="365125"/>
          </a:xfrm>
        </p:spPr>
        <p:txBody>
          <a:bodyPr/>
          <a:lstStyle/>
          <a:p>
            <a:r>
              <a:rPr lang="en-US" dirty="0"/>
              <a:t>c. TQE, St. Cloud State University 2009   Espinor revision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sz="3600" dirty="0" smtClean="0">
                <a:effectLst>
                  <a:outerShdw blurRad="38100" dist="38100" dir="2700000" algn="tl">
                    <a:srgbClr val="1F497D"/>
                  </a:outerShdw>
                </a:effectLst>
              </a:rPr>
              <a:t>Assumptions of Co-Teaching</a:t>
            </a:r>
          </a:p>
        </p:txBody>
      </p:sp>
      <p:sp>
        <p:nvSpPr>
          <p:cNvPr id="11267" name="Content Placeholder 5"/>
          <p:cNvSpPr>
            <a:spLocks noGrp="1"/>
          </p:cNvSpPr>
          <p:nvPr>
            <p:ph idx="1"/>
          </p:nvPr>
        </p:nvSpPr>
        <p:spPr/>
        <p:txBody>
          <a:bodyPr/>
          <a:lstStyle/>
          <a:p>
            <a:pPr eaLnBrk="1" hangingPunct="1"/>
            <a:r>
              <a:rPr lang="en-US" sz="2800" dirty="0" smtClean="0">
                <a:effectLst>
                  <a:outerShdw blurRad="38100" dist="38100" dir="2700000" algn="tl">
                    <a:srgbClr val="1F497D"/>
                  </a:outerShdw>
                </a:effectLst>
              </a:rPr>
              <a:t>Two educators working collaboratively better meet the needs of </a:t>
            </a:r>
            <a:r>
              <a:rPr lang="en-US" sz="2800" dirty="0" smtClean="0">
                <a:effectLst>
                  <a:outerShdw blurRad="38100" dist="38100" dir="2700000" algn="tl">
                    <a:srgbClr val="1F497D"/>
                  </a:outerShdw>
                </a:effectLst>
              </a:rPr>
              <a:t>learners.</a:t>
            </a:r>
          </a:p>
          <a:p>
            <a:pPr lvl="1" eaLnBrk="1" hangingPunct="1"/>
            <a:r>
              <a:rPr lang="en-US" sz="2600" dirty="0" smtClean="0">
                <a:effectLst>
                  <a:outerShdw blurRad="38100" dist="38100" dir="2700000" algn="tl">
                    <a:srgbClr val="1F497D"/>
                  </a:outerShdw>
                </a:effectLst>
              </a:rPr>
              <a:t>How can 2 educators better meet the needs of learners?</a:t>
            </a:r>
            <a:endParaRPr lang="en-US" sz="2600" dirty="0" smtClean="0">
              <a:effectLst>
                <a:outerShdw blurRad="38100" dist="38100" dir="2700000" algn="tl">
                  <a:srgbClr val="1F497D"/>
                </a:outerShdw>
              </a:effectLst>
            </a:endParaRPr>
          </a:p>
          <a:p>
            <a:pPr eaLnBrk="1" hangingPunct="1"/>
            <a:r>
              <a:rPr lang="en-US" sz="2800" dirty="0" smtClean="0">
                <a:effectLst>
                  <a:outerShdw blurRad="38100" dist="38100" dir="2700000" algn="tl">
                    <a:srgbClr val="1F497D"/>
                  </a:outerShdw>
                </a:effectLst>
              </a:rPr>
              <a:t>Close </a:t>
            </a:r>
            <a:r>
              <a:rPr lang="en-US" sz="2800" dirty="0" smtClean="0">
                <a:effectLst>
                  <a:outerShdw blurRad="38100" dist="38100" dir="2700000" algn="tl">
                    <a:srgbClr val="1F497D"/>
                  </a:outerShdw>
                </a:effectLst>
              </a:rPr>
              <a:t>collaboration in the classroom can effectively prepare/mentor teacher </a:t>
            </a:r>
            <a:r>
              <a:rPr lang="en-US" sz="2800" dirty="0" smtClean="0">
                <a:effectLst>
                  <a:outerShdw blurRad="38100" dist="38100" dir="2700000" algn="tl">
                    <a:srgbClr val="1F497D"/>
                  </a:outerShdw>
                </a:effectLst>
              </a:rPr>
              <a:t>candidates</a:t>
            </a:r>
          </a:p>
          <a:p>
            <a:pPr lvl="1" eaLnBrk="1" hangingPunct="1"/>
            <a:r>
              <a:rPr lang="en-US" sz="2600" dirty="0" smtClean="0">
                <a:effectLst>
                  <a:outerShdw blurRad="38100" dist="38100" dir="2700000" algn="tl">
                    <a:srgbClr val="1F497D"/>
                  </a:outerShdw>
                </a:effectLst>
              </a:rPr>
              <a:t>How can collaborating better prepare teacher candidates?</a:t>
            </a:r>
            <a:endParaRPr lang="en-US" sz="2600" dirty="0" smtClean="0">
              <a:effectLst>
                <a:outerShdw blurRad="38100" dist="38100" dir="2700000" algn="tl">
                  <a:srgbClr val="1F497D"/>
                </a:outerShdw>
              </a:effectLst>
            </a:endParaRPr>
          </a:p>
        </p:txBody>
      </p:sp>
      <p:sp>
        <p:nvSpPr>
          <p:cNvPr id="11268" name="Footer Placeholder 3"/>
          <p:cNvSpPr>
            <a:spLocks noGrp="1"/>
          </p:cNvSpPr>
          <p:nvPr>
            <p:ph type="ftr" sz="quarter" idx="11"/>
          </p:nvPr>
        </p:nvSpPr>
        <p:spPr bwMode="auto">
          <a:ln>
            <a:miter lim="800000"/>
            <a:headEnd/>
            <a:tailEnd/>
          </a:ln>
        </p:spPr>
        <p:txBody>
          <a:bodyPr/>
          <a:lstStyle/>
          <a:p>
            <a:endParaRPr lang="en-US" dirty="0"/>
          </a:p>
          <a:p>
            <a:endParaRPr lang="en-US" dirty="0"/>
          </a:p>
        </p:txBody>
      </p:sp>
      <p:sp>
        <p:nvSpPr>
          <p:cNvPr id="6" name="Footer Placeholder 3"/>
          <p:cNvSpPr txBox="1">
            <a:spLocks/>
          </p:cNvSpPr>
          <p:nvPr/>
        </p:nvSpPr>
        <p:spPr>
          <a:xfrm>
            <a:off x="457200" y="6164314"/>
            <a:ext cx="2895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200" kern="1200">
                <a:solidFill>
                  <a:srgbClr val="FFFFFF"/>
                </a:solidFill>
                <a:latin typeface="Arial" charset="0"/>
                <a:ea typeface="ＭＳ Ｐゴシック" pitchFamily="-108"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a:lstStyle>
          <a:p>
            <a:r>
              <a:rPr lang="en-US" dirty="0" smtClean="0"/>
              <a:t>Dr. Stobaugh</a:t>
            </a:r>
          </a:p>
          <a:p>
            <a:r>
              <a:rPr lang="en-US" dirty="0" smtClean="0"/>
              <a:t>Western Kentucky University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2030</TotalTime>
  <Words>2070</Words>
  <Application>Microsoft Office PowerPoint</Application>
  <PresentationFormat>On-screen Show (4:3)</PresentationFormat>
  <Paragraphs>323</Paragraphs>
  <Slides>35</Slides>
  <Notes>13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Focus</vt:lpstr>
      <vt:lpstr>WKU Co-Teaching Webinar</vt:lpstr>
      <vt:lpstr>Co-Teaching Model  Western Kentucky University  Welcome!   </vt:lpstr>
      <vt:lpstr>Welcome!</vt:lpstr>
      <vt:lpstr>Presenter</vt:lpstr>
      <vt:lpstr>PowerPoint Presentation</vt:lpstr>
      <vt:lpstr>EPSB: Selecting Co-Teaching as a Model For Kentucky</vt:lpstr>
      <vt:lpstr>Educational Professional Standards Board</vt:lpstr>
      <vt:lpstr>Co-Teaching Defined</vt:lpstr>
      <vt:lpstr>Assumptions of Co-Teaching</vt:lpstr>
      <vt:lpstr>What does this look like?</vt:lpstr>
      <vt:lpstr>Why Co-teach?</vt:lpstr>
      <vt:lpstr>Why Co-teach?</vt:lpstr>
      <vt:lpstr>Co-Teaching Is Different.  It Is NOT . . .</vt:lpstr>
      <vt:lpstr>   St. Cloud University Data On Reading and Math Gains  </vt:lpstr>
      <vt:lpstr>St. Cloud University Data</vt:lpstr>
      <vt:lpstr>Cumulative Data  Math Proficiency</vt:lpstr>
      <vt:lpstr>Cumulative Data Reading Proficiency</vt:lpstr>
      <vt:lpstr>Benefits to Teacher Candidates</vt:lpstr>
      <vt:lpstr>Co-Teaching Strategies</vt:lpstr>
      <vt:lpstr>Co-teaching Strategies</vt:lpstr>
      <vt:lpstr>Co-teaching Strategies</vt:lpstr>
      <vt:lpstr>Co-teaching Strategies</vt:lpstr>
      <vt:lpstr>Co-Teaching Strategies</vt:lpstr>
      <vt:lpstr>Co-teaching Strategies</vt:lpstr>
      <vt:lpstr>Co-teaching Strategies</vt:lpstr>
      <vt:lpstr>Co-teaching Strategies</vt:lpstr>
      <vt:lpstr>POLL</vt:lpstr>
      <vt:lpstr>POLL</vt:lpstr>
      <vt:lpstr>POLL</vt:lpstr>
      <vt:lpstr>Frequently Asked Questions</vt:lpstr>
      <vt:lpstr>Think-CHAT-Share</vt:lpstr>
      <vt:lpstr>Timeline </vt:lpstr>
      <vt:lpstr>Upon What Does the Model Depend?</vt:lpstr>
      <vt:lpstr>Questions?</vt:lpstr>
      <vt:lpstr>Partnering for Success</vt:lpstr>
    </vt:vector>
  </TitlesOfParts>
  <Company>SPU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espinor</dc:creator>
  <cp:lastModifiedBy>Stobaugh, Rebecca</cp:lastModifiedBy>
  <cp:revision>130</cp:revision>
  <cp:lastPrinted>2013-04-25T15:47:59Z</cp:lastPrinted>
  <dcterms:created xsi:type="dcterms:W3CDTF">2009-08-13T19:05:40Z</dcterms:created>
  <dcterms:modified xsi:type="dcterms:W3CDTF">2013-11-11T17:13:43Z</dcterms:modified>
</cp:coreProperties>
</file>