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9" r:id="rId2"/>
    <p:sldId id="287" r:id="rId3"/>
    <p:sldId id="270" r:id="rId4"/>
    <p:sldId id="289" r:id="rId5"/>
    <p:sldId id="271" r:id="rId6"/>
    <p:sldId id="273" r:id="rId7"/>
    <p:sldId id="274" r:id="rId8"/>
    <p:sldId id="283" r:id="rId9"/>
    <p:sldId id="278" r:id="rId10"/>
    <p:sldId id="291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280" autoAdjust="0"/>
  </p:normalViewPr>
  <p:slideViewPr>
    <p:cSldViewPr>
      <p:cViewPr varScale="1">
        <p:scale>
          <a:sx n="83" d="100"/>
          <a:sy n="83" d="100"/>
        </p:scale>
        <p:origin x="120" y="6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11/14/2022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11/14/2022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11/14/2022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11/14/2022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11/14/2022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11/14/2022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11/14/2022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11/14/2022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11/14/2022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11/14/2022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Fall 2022 Annual Plan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6672" y="6360609"/>
            <a:ext cx="9751060" cy="482600"/>
          </a:xfrm>
        </p:spPr>
        <p:txBody>
          <a:bodyPr>
            <a:normAutofit/>
          </a:bodyPr>
          <a:lstStyle/>
          <a:p>
            <a:r>
              <a:rPr lang="en-US" sz="1400" dirty="0"/>
              <a:t>**Subject to change based on availability**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CED84-28EA-4C02-A374-162B2B325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929" y="4184711"/>
            <a:ext cx="4668965" cy="21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D757-E5E6-4496-A97C-0698A936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Year Village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B2114-1ECA-486E-BD95-AF7A71F513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Dusty Miller ‘W’</a:t>
            </a:r>
          </a:p>
          <a:p>
            <a:r>
              <a:rPr lang="en-US" dirty="0"/>
              <a:t>Mix of red blotch and white pansy around ‘W’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500" dirty="0"/>
              <a:t>**Exact look of the red pansy with a face will vary based on availability this is a generic photo**</a:t>
            </a:r>
          </a:p>
          <a:p>
            <a:r>
              <a:rPr lang="en-US" sz="1500" dirty="0"/>
              <a:t>*Red Pansy’s with a blotch/face are hardier and perform better in our area than solid red.**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E3F13-FBB5-44C6-BE11-41DECC78B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11" b="7010"/>
          <a:stretch/>
        </p:blipFill>
        <p:spPr>
          <a:xfrm>
            <a:off x="8638933" y="1121110"/>
            <a:ext cx="2054530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2BEA1F-6644-491F-ACA4-4A127DD4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47" y="2895600"/>
            <a:ext cx="1987468" cy="1993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8C083B-53B2-473C-98CA-FBEAB080C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094" y="3733800"/>
            <a:ext cx="1993565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 anchor="b">
            <a:normAutofit/>
          </a:bodyPr>
          <a:lstStyle/>
          <a:p>
            <a:r>
              <a:rPr lang="en-US" dirty="0"/>
              <a:t>Roundabout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/>
          <a:p>
            <a:r>
              <a:rPr lang="en-US" dirty="0"/>
              <a:t>Triangles – Mix of red blotch and white Pansy (Heavier on white)  </a:t>
            </a:r>
          </a:p>
          <a:p>
            <a:r>
              <a:rPr lang="en-US" dirty="0"/>
              <a:t>Center beds in front of WKU sign- White Pansy </a:t>
            </a:r>
          </a:p>
          <a:p>
            <a:endParaRPr lang="en-US" dirty="0"/>
          </a:p>
          <a:p>
            <a:r>
              <a:rPr lang="en-US" sz="1400" dirty="0"/>
              <a:t>**Exact look of the red pansy/</a:t>
            </a:r>
            <a:r>
              <a:rPr lang="en-US" sz="1400" dirty="0" err="1"/>
              <a:t>panola</a:t>
            </a:r>
            <a:r>
              <a:rPr lang="en-US" sz="1400" dirty="0"/>
              <a:t>/viola with a face will vary based on availability this is a generic photo**</a:t>
            </a:r>
          </a:p>
          <a:p>
            <a:r>
              <a:rPr lang="en-US" sz="1400" dirty="0"/>
              <a:t>*Red Pansy’s with a blotch/face are hardier and perform better in our area than solid red.**</a:t>
            </a:r>
          </a:p>
          <a:p>
            <a:endParaRPr lang="en-US" dirty="0"/>
          </a:p>
        </p:txBody>
      </p:sp>
      <p:pic>
        <p:nvPicPr>
          <p:cNvPr id="10" name="Picture 9" descr="A group of white flowers&#10;&#10;Description automatically generated">
            <a:extLst>
              <a:ext uri="{FF2B5EF4-FFF2-40B4-BE49-F238E27FC236}">
                <a16:creationId xmlns:a16="http://schemas.microsoft.com/office/drawing/2014/main" id="{95D69ABB-95AE-4D72-8E1B-E060E75CF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66" y="3175000"/>
            <a:ext cx="3200400" cy="32004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0BE7C1-BD2F-43F9-A302-4F3BDB70F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21782" y="685800"/>
            <a:ext cx="2952881" cy="29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Avenue of Champions Islands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8C4D5-5EE6-4265-A050-B2D02BF908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Alternating Islands of white and red pansy </a:t>
            </a:r>
          </a:p>
          <a:p>
            <a:endParaRPr lang="en-US" sz="2400" dirty="0"/>
          </a:p>
          <a:p>
            <a:r>
              <a:rPr lang="en-US" sz="1600" dirty="0"/>
              <a:t>**Exact look of the red pansy/</a:t>
            </a:r>
            <a:r>
              <a:rPr lang="en-US" sz="1600" dirty="0" err="1"/>
              <a:t>panola</a:t>
            </a:r>
            <a:r>
              <a:rPr lang="en-US" sz="1600" dirty="0"/>
              <a:t>/viola with a face will vary based on availability this is a generic photo**</a:t>
            </a:r>
          </a:p>
          <a:p>
            <a:r>
              <a:rPr lang="en-US" sz="1400" dirty="0"/>
              <a:t>*Red Pansy’s with a blotch/face are hardier and perform better in our area than solid red.**</a:t>
            </a:r>
          </a:p>
          <a:p>
            <a:endParaRPr lang="en-US" dirty="0"/>
          </a:p>
        </p:txBody>
      </p:sp>
      <p:pic>
        <p:nvPicPr>
          <p:cNvPr id="4" name="Picture 3" descr="A group of white flowers&#10;&#10;Description automatically generated">
            <a:extLst>
              <a:ext uri="{FF2B5EF4-FFF2-40B4-BE49-F238E27FC236}">
                <a16:creationId xmlns:a16="http://schemas.microsoft.com/office/drawing/2014/main" id="{8A64C058-94D1-4331-8CFF-FC41FBD4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6" y="4038601"/>
            <a:ext cx="2052637" cy="2052637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997CAF8E-4D4D-4F55-B274-EE3AB7456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30" y="1824187"/>
            <a:ext cx="1990423" cy="19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Cherry, Pylon &amp; Minton Raised planters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4212" y="1811867"/>
            <a:ext cx="4977104" cy="4470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Mix of Red Snapdragons and Dusty Miller </a:t>
            </a:r>
          </a:p>
        </p:txBody>
      </p:sp>
      <p:pic>
        <p:nvPicPr>
          <p:cNvPr id="7" name="Content Placeholder 6" descr="A picture containing plant, flower, garden, fresh&#10;&#10;Description automatically generated">
            <a:extLst>
              <a:ext uri="{FF2B5EF4-FFF2-40B4-BE49-F238E27FC236}">
                <a16:creationId xmlns:a16="http://schemas.microsoft.com/office/drawing/2014/main" id="{C5FB16D0-621C-42A7-9D6E-DDD3479681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2000250"/>
            <a:ext cx="2857500" cy="2857500"/>
          </a:xfrm>
        </p:spPr>
      </p:pic>
      <p:pic>
        <p:nvPicPr>
          <p:cNvPr id="10" name="Picture 9" descr="A picture containing tree, grass, outdoor, flower&#10;&#10;Description automatically generated">
            <a:extLst>
              <a:ext uri="{FF2B5EF4-FFF2-40B4-BE49-F238E27FC236}">
                <a16:creationId xmlns:a16="http://schemas.microsoft.com/office/drawing/2014/main" id="{6382709B-0E6D-4DC6-9D11-56FCF080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2743200"/>
            <a:ext cx="2286000" cy="343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 anchor="b">
            <a:normAutofit/>
          </a:bodyPr>
          <a:lstStyle/>
          <a:p>
            <a:r>
              <a:rPr lang="en-US" dirty="0"/>
              <a:t>COHH Beds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871804-40C8-41C3-94BD-0AD237BC7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/>
          <a:p>
            <a:r>
              <a:rPr lang="en-US"/>
              <a:t>Viola ‘Sorbet XP Raspberry Sundae Mix’</a:t>
            </a:r>
          </a:p>
          <a:p>
            <a:endParaRPr lang="en-US" i="0" cap="all">
              <a:effectLst/>
            </a:endParaRPr>
          </a:p>
          <a:p>
            <a:endParaRPr lang="en-US" i="0" cap="all">
              <a:effectLst/>
            </a:endParaRPr>
          </a:p>
        </p:txBody>
      </p:sp>
      <p:pic>
        <p:nvPicPr>
          <p:cNvPr id="4" name="Picture 3" descr="A picture containing plant, dessert&#10;&#10;Description automatically generated">
            <a:extLst>
              <a:ext uri="{FF2B5EF4-FFF2-40B4-BE49-F238E27FC236}">
                <a16:creationId xmlns:a16="http://schemas.microsoft.com/office/drawing/2014/main" id="{4D873D30-A29D-4CF4-B19C-9E8619CAB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4153"/>
          <a:stretch/>
        </p:blipFill>
        <p:spPr>
          <a:xfrm>
            <a:off x="6170612" y="2057400"/>
            <a:ext cx="3911653" cy="351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5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82600"/>
            <a:ext cx="115062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Big Red Statue, College Heights </a:t>
            </a:r>
            <a:r>
              <a:rPr lang="en-US" dirty="0" err="1"/>
              <a:t>blvd</a:t>
            </a:r>
            <a:r>
              <a:rPr lang="en-US" dirty="0"/>
              <a:t> entrance, Cemetery Road, Directionals, &amp; Honors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41" y="1993900"/>
            <a:ext cx="4977104" cy="3556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White pansy and Red blotch pansy mixed </a:t>
            </a:r>
          </a:p>
          <a:p>
            <a:endParaRPr lang="en-US" sz="1800" dirty="0"/>
          </a:p>
          <a:p>
            <a:r>
              <a:rPr lang="en-US" sz="1800" dirty="0"/>
              <a:t>**Exact look of the red pansy with a face will vary based on availability this is a generic photo**</a:t>
            </a:r>
          </a:p>
          <a:p>
            <a:r>
              <a:rPr lang="en-US" sz="1500" dirty="0"/>
              <a:t>*Red Pansy’s with a blotch/face are hardier and perform better in our area than solid red.**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44018-8F86-4071-B302-EB1AA3A76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12" y="3276600"/>
            <a:ext cx="1987468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D74A4-FB15-43D6-9C01-186087E3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12" y="2362200"/>
            <a:ext cx="1993565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 anchor="b">
            <a:normAutofit/>
          </a:bodyPr>
          <a:lstStyle/>
          <a:p>
            <a:r>
              <a:rPr lang="en-US" dirty="0"/>
              <a:t>DSU Wave bed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86BA64-8B47-4ACB-B4AD-B6D4B5904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/>
          <a:lstStyle/>
          <a:p>
            <a:r>
              <a:rPr lang="en-US" dirty="0"/>
              <a:t>Red Blotch Pansy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4F089-AC8C-90F1-CA7D-E6E1E80D12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2285" y="2590801"/>
            <a:ext cx="2437106" cy="24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 anchor="b">
            <a:normAutofit/>
          </a:bodyPr>
          <a:lstStyle/>
          <a:p>
            <a:r>
              <a:rPr lang="en-US" dirty="0"/>
              <a:t>Planters around DSU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6497C3-0194-4DFF-B24D-4532A143F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/>
          <a:lstStyle/>
          <a:p>
            <a:r>
              <a:rPr lang="en-US" dirty="0"/>
              <a:t>Mix of Snap dragons, pansy, and dusty miller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10D70-9194-4507-9C99-F0DEB7AF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012" y="762000"/>
            <a:ext cx="2859272" cy="2859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302DF6-7174-4803-9C50-3DB44EC96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14" b="4794"/>
          <a:stretch/>
        </p:blipFill>
        <p:spPr>
          <a:xfrm>
            <a:off x="9675812" y="3900672"/>
            <a:ext cx="2054530" cy="215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889408-B2F5-4491-90F5-7A87135BE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12" y="3900672"/>
            <a:ext cx="1987468" cy="1993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DACAC-B5A1-4A58-BAF5-7B09BBEFA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356" y="1435435"/>
            <a:ext cx="1993565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A7B39DC-93C0-4961-855A-8471F649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/>
          <a:lstStyle/>
          <a:p>
            <a:r>
              <a:rPr lang="en-US" dirty="0"/>
              <a:t>Trust Sculpture</a:t>
            </a:r>
          </a:p>
        </p:txBody>
      </p:sp>
      <p:pic>
        <p:nvPicPr>
          <p:cNvPr id="8" name="Content Placeholder 7" descr="A picture containing plant, flower, indoor, bouquet&#10;&#10;Description automatically generated">
            <a:extLst>
              <a:ext uri="{FF2B5EF4-FFF2-40B4-BE49-F238E27FC236}">
                <a16:creationId xmlns:a16="http://schemas.microsoft.com/office/drawing/2014/main" id="{6F96EEC0-149D-451C-87CF-1DAAB0B674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2209800"/>
            <a:ext cx="4976813" cy="330681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DCAD56-F5E7-4A1B-89F3-8D258259CA2C}"/>
              </a:ext>
            </a:extLst>
          </p:cNvPr>
          <p:cNvSpPr txBox="1"/>
          <p:nvPr/>
        </p:nvSpPr>
        <p:spPr>
          <a:xfrm>
            <a:off x="914162" y="2971800"/>
            <a:ext cx="335700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Pansy Spring Mix </a:t>
            </a:r>
          </a:p>
        </p:txBody>
      </p:sp>
    </p:spTree>
    <p:extLst>
      <p:ext uri="{BB962C8B-B14F-4D97-AF65-F5344CB8AC3E}">
        <p14:creationId xmlns:p14="http://schemas.microsoft.com/office/powerpoint/2010/main" val="13369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.potx" id="{50B211C3-0308-4A23-B662-EA2AE6F4DF70}" vid="{1581190B-70AB-4E5E-B6DA-D42AF0078983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511</TotalTime>
  <Words>309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Cambria</vt:lpstr>
      <vt:lpstr>Red Radial 16x9</vt:lpstr>
      <vt:lpstr>Fall 2022 Annual Plan </vt:lpstr>
      <vt:lpstr>Roundabout </vt:lpstr>
      <vt:lpstr>Avenue of Champions Islands</vt:lpstr>
      <vt:lpstr>Cherry, Pylon &amp; Minton Raised planters</vt:lpstr>
      <vt:lpstr>COHH Beds </vt:lpstr>
      <vt:lpstr>Big Red Statue, College Heights blvd entrance, Cemetery Road, Directionals, &amp; Honors</vt:lpstr>
      <vt:lpstr>DSU Wave bed</vt:lpstr>
      <vt:lpstr>Planters around DSU</vt:lpstr>
      <vt:lpstr>Trust Sculpture</vt:lpstr>
      <vt:lpstr>First Year Village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2022 Annual Plan </dc:title>
  <dc:creator>Blessinger, Ashley</dc:creator>
  <cp:lastModifiedBy>Blessinger, Ashley</cp:lastModifiedBy>
  <cp:revision>11</cp:revision>
  <dcterms:created xsi:type="dcterms:W3CDTF">2021-08-17T14:04:34Z</dcterms:created>
  <dcterms:modified xsi:type="dcterms:W3CDTF">2022-11-14T21:01:46Z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