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68" r:id="rId4"/>
    <p:sldId id="278" r:id="rId5"/>
    <p:sldId id="281" r:id="rId6"/>
    <p:sldId id="280" r:id="rId7"/>
    <p:sldId id="259" r:id="rId8"/>
    <p:sldId id="279" r:id="rId9"/>
    <p:sldId id="277" r:id="rId10"/>
    <p:sldId id="269" r:id="rId11"/>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9313BA-244B-44D2-B222-7B7383D4DC45}">
          <p14:sldIdLst>
            <p14:sldId id="256"/>
            <p14:sldId id="257"/>
            <p14:sldId id="268"/>
            <p14:sldId id="278"/>
            <p14:sldId id="281"/>
            <p14:sldId id="280"/>
            <p14:sldId id="259"/>
            <p14:sldId id="279"/>
            <p14:sldId id="277"/>
            <p14:sldId id="269"/>
          </p14:sldIdLst>
        </p14:section>
        <p14:section name="Untitled Section" id="{E8A00116-8178-443E-B162-762D2E0987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00"/>
  </p:normalViewPr>
  <p:slideViewPr>
    <p:cSldViewPr>
      <p:cViewPr varScale="1">
        <p:scale>
          <a:sx n="132" d="100"/>
          <a:sy n="132" d="100"/>
        </p:scale>
        <p:origin x="87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1484"/>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43" y="0"/>
            <a:ext cx="3038475" cy="461484"/>
          </a:xfrm>
          <a:prstGeom prst="rect">
            <a:avLst/>
          </a:prstGeom>
        </p:spPr>
        <p:txBody>
          <a:bodyPr vert="horz" lIns="91427" tIns="45713" rIns="91427" bIns="45713" rtlCol="0"/>
          <a:lstStyle>
            <a:lvl1pPr algn="r">
              <a:defRPr sz="1200"/>
            </a:lvl1pPr>
          </a:lstStyle>
          <a:p>
            <a:fld id="{24EE88C9-1495-407E-BEB9-FEF0C6A7A2F2}" type="datetimeFigureOut">
              <a:rPr lang="en-US" smtClean="0"/>
              <a:pPr/>
              <a:t>7/31/2017</a:t>
            </a:fld>
            <a:endParaRPr lang="en-US" dirty="0"/>
          </a:p>
        </p:txBody>
      </p:sp>
      <p:sp>
        <p:nvSpPr>
          <p:cNvPr id="4" name="Footer Placeholder 3"/>
          <p:cNvSpPr>
            <a:spLocks noGrp="1"/>
          </p:cNvSpPr>
          <p:nvPr>
            <p:ph type="ftr" sz="quarter" idx="2"/>
          </p:nvPr>
        </p:nvSpPr>
        <p:spPr>
          <a:xfrm>
            <a:off x="6" y="8760316"/>
            <a:ext cx="3038475" cy="461484"/>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760316"/>
            <a:ext cx="3038475" cy="461484"/>
          </a:xfrm>
          <a:prstGeom prst="rect">
            <a:avLst/>
          </a:prstGeom>
        </p:spPr>
        <p:txBody>
          <a:bodyPr vert="horz" lIns="91427" tIns="45713" rIns="91427" bIns="45713" rtlCol="0" anchor="b"/>
          <a:lstStyle>
            <a:lvl1pPr algn="r">
              <a:defRPr sz="1200"/>
            </a:lvl1pPr>
          </a:lstStyle>
          <a:p>
            <a:fld id="{95DFA466-12D7-40CB-A8C3-58BB5C18A73C}" type="slidenum">
              <a:rPr lang="en-US" smtClean="0"/>
              <a:pPr/>
              <a:t>‹#›</a:t>
            </a:fld>
            <a:endParaRPr lang="en-US" dirty="0"/>
          </a:p>
        </p:txBody>
      </p:sp>
    </p:spTree>
    <p:extLst>
      <p:ext uri="{BB962C8B-B14F-4D97-AF65-F5344CB8AC3E}">
        <p14:creationId xmlns:p14="http://schemas.microsoft.com/office/powerpoint/2010/main" val="23955871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bwMode="auto">
          <a:xfrm>
            <a:off x="6" y="0"/>
            <a:ext cx="3038475" cy="461484"/>
          </a:xfrm>
          <a:prstGeom prst="rect">
            <a:avLst/>
          </a:prstGeom>
          <a:noFill/>
          <a:ln w="9525">
            <a:noFill/>
            <a:miter lim="800000"/>
            <a:headEnd/>
            <a:tailEnd/>
          </a:ln>
        </p:spPr>
        <p:txBody>
          <a:bodyPr vert="horz" wrap="square" lIns="93164" tIns="46581" rIns="93164" bIns="46581" numCol="1" anchor="t" anchorCtr="0" compatLnSpc="1">
            <a:prstTxWarp prst="textNoShape">
              <a:avLst/>
            </a:prstTxWarp>
          </a:bodyPr>
          <a:lstStyle>
            <a:lvl1pPr algn="l" fontAlgn="base">
              <a:spcBef>
                <a:spcPct val="0"/>
              </a:spcBef>
              <a:spcAft>
                <a:spcPct val="0"/>
              </a:spcAft>
              <a:defRPr sz="1200" dirty="0">
                <a:latin typeface="Arial" charset="0"/>
                <a:cs typeface="Arial" charset="0"/>
              </a:defRPr>
            </a:lvl1pPr>
          </a:lstStyle>
          <a:p>
            <a:pPr>
              <a:defRPr/>
            </a:pPr>
            <a:endParaRPr lang="en-US" dirty="0"/>
          </a:p>
        </p:txBody>
      </p:sp>
      <p:sp>
        <p:nvSpPr>
          <p:cNvPr id="3" name="Rectangle 3"/>
          <p:cNvSpPr>
            <a:spLocks noGrp="1"/>
          </p:cNvSpPr>
          <p:nvPr>
            <p:ph type="dt" idx="1"/>
          </p:nvPr>
        </p:nvSpPr>
        <p:spPr bwMode="auto">
          <a:xfrm>
            <a:off x="3970343" y="0"/>
            <a:ext cx="3038475" cy="461484"/>
          </a:xfrm>
          <a:prstGeom prst="rect">
            <a:avLst/>
          </a:prstGeom>
          <a:noFill/>
          <a:ln w="9525">
            <a:noFill/>
            <a:miter lim="800000"/>
            <a:headEnd/>
            <a:tailEnd/>
          </a:ln>
        </p:spPr>
        <p:txBody>
          <a:bodyPr vert="horz" wrap="square" lIns="93164" tIns="46581" rIns="93164" bIns="46581" numCol="1" anchor="t" anchorCtr="0" compatLnSpc="1">
            <a:prstTxWarp prst="textNoShape">
              <a:avLst/>
            </a:prstTxWarp>
          </a:bodyPr>
          <a:lstStyle>
            <a:lvl1pPr algn="r" fontAlgn="base">
              <a:spcBef>
                <a:spcPct val="0"/>
              </a:spcBef>
              <a:spcAft>
                <a:spcPct val="0"/>
              </a:spcAft>
              <a:defRPr sz="1200" smtClean="0">
                <a:latin typeface="Arial" charset="0"/>
                <a:cs typeface="Arial" charset="0"/>
              </a:defRPr>
            </a:lvl1pPr>
          </a:lstStyle>
          <a:p>
            <a:pPr>
              <a:defRPr/>
            </a:pPr>
            <a:r>
              <a:rPr lang="en-US" dirty="0"/>
              <a:t>2/18/2010</a:t>
            </a:r>
          </a:p>
        </p:txBody>
      </p:sp>
      <p:sp>
        <p:nvSpPr>
          <p:cNvPr id="4" name="Rectangle 4"/>
          <p:cNvSpPr>
            <a:spLocks noGrp="1" noRot="1" noChangeAspect="1" noTextEdit="1"/>
          </p:cNvSpPr>
          <p:nvPr>
            <p:ph type="sldImg" idx="2"/>
          </p:nvPr>
        </p:nvSpPr>
        <p:spPr bwMode="auto">
          <a:xfrm>
            <a:off x="1200150" y="692150"/>
            <a:ext cx="4610100" cy="3457575"/>
          </a:xfrm>
          <a:prstGeom prst="rect">
            <a:avLst/>
          </a:prstGeom>
          <a:noFill/>
          <a:ln w="12700">
            <a:solidFill>
              <a:srgbClr val="000000"/>
            </a:solidFill>
            <a:miter lim="800000"/>
            <a:headEnd/>
            <a:tailEnd/>
          </a:ln>
        </p:spPr>
      </p:sp>
      <p:sp>
        <p:nvSpPr>
          <p:cNvPr id="5" name="Rectangle 5"/>
          <p:cNvSpPr>
            <a:spLocks noGrp="1"/>
          </p:cNvSpPr>
          <p:nvPr>
            <p:ph type="body" sz="quarter" idx="3"/>
          </p:nvPr>
        </p:nvSpPr>
        <p:spPr bwMode="auto">
          <a:xfrm>
            <a:off x="701676" y="4381740"/>
            <a:ext cx="5607050" cy="4150204"/>
          </a:xfrm>
          <a:prstGeom prst="rect">
            <a:avLst/>
          </a:prstGeom>
          <a:noFill/>
          <a:ln w="9525">
            <a:noFill/>
            <a:miter lim="800000"/>
            <a:headEnd/>
            <a:tailEnd/>
          </a:ln>
        </p:spPr>
        <p:txBody>
          <a:bodyPr vert="horz" wrap="square" lIns="93164" tIns="46581" rIns="93164"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p:cNvSpPr>
          <p:nvPr>
            <p:ph type="ftr" sz="quarter" idx="4"/>
          </p:nvPr>
        </p:nvSpPr>
        <p:spPr bwMode="auto">
          <a:xfrm>
            <a:off x="6" y="8760316"/>
            <a:ext cx="3038475" cy="461484"/>
          </a:xfrm>
          <a:prstGeom prst="rect">
            <a:avLst/>
          </a:prstGeom>
          <a:noFill/>
          <a:ln w="9525">
            <a:noFill/>
            <a:miter lim="800000"/>
            <a:headEnd/>
            <a:tailEnd/>
          </a:ln>
        </p:spPr>
        <p:txBody>
          <a:bodyPr vert="horz" wrap="square" lIns="93164" tIns="46581" rIns="93164" bIns="46581" numCol="1" anchor="b" anchorCtr="0" compatLnSpc="1">
            <a:prstTxWarp prst="textNoShape">
              <a:avLst/>
            </a:prstTxWarp>
          </a:bodyPr>
          <a:lstStyle>
            <a:lvl1pPr algn="l" fontAlgn="base">
              <a:spcBef>
                <a:spcPct val="0"/>
              </a:spcBef>
              <a:spcAft>
                <a:spcPct val="0"/>
              </a:spcAft>
              <a:defRPr sz="1200" dirty="0">
                <a:latin typeface="Arial" charset="0"/>
                <a:cs typeface="Arial" charset="0"/>
              </a:defRPr>
            </a:lvl1pPr>
          </a:lstStyle>
          <a:p>
            <a:pPr>
              <a:defRPr/>
            </a:pPr>
            <a:endParaRPr lang="en-US" dirty="0"/>
          </a:p>
        </p:txBody>
      </p:sp>
      <p:sp>
        <p:nvSpPr>
          <p:cNvPr id="7" name="Rectangle 7"/>
          <p:cNvSpPr>
            <a:spLocks noGrp="1"/>
          </p:cNvSpPr>
          <p:nvPr>
            <p:ph type="sldNum" sz="quarter" idx="5"/>
          </p:nvPr>
        </p:nvSpPr>
        <p:spPr bwMode="auto">
          <a:xfrm>
            <a:off x="3970343" y="8760316"/>
            <a:ext cx="3038475" cy="461484"/>
          </a:xfrm>
          <a:prstGeom prst="rect">
            <a:avLst/>
          </a:prstGeom>
          <a:noFill/>
          <a:ln w="9525">
            <a:noFill/>
            <a:miter lim="800000"/>
            <a:headEnd/>
            <a:tailEnd/>
          </a:ln>
        </p:spPr>
        <p:txBody>
          <a:bodyPr vert="horz" wrap="square" lIns="93164" tIns="46581" rIns="93164" bIns="46581" numCol="1" anchor="b" anchorCtr="0" compatLnSpc="1">
            <a:prstTxWarp prst="textNoShape">
              <a:avLst/>
            </a:prstTxWarp>
          </a:bodyPr>
          <a:lstStyle>
            <a:lvl1pPr algn="r" fontAlgn="base">
              <a:spcBef>
                <a:spcPct val="0"/>
              </a:spcBef>
              <a:spcAft>
                <a:spcPct val="0"/>
              </a:spcAft>
              <a:defRPr sz="1200" smtClean="0">
                <a:latin typeface="Arial" charset="0"/>
                <a:cs typeface="Arial" charset="0"/>
              </a:defRPr>
            </a:lvl1pPr>
          </a:lstStyle>
          <a:p>
            <a:pPr>
              <a:defRPr/>
            </a:pPr>
            <a:r>
              <a:rPr lang="en-US" dirty="0"/>
              <a:t>‹#›</a:t>
            </a:r>
          </a:p>
        </p:txBody>
      </p:sp>
    </p:spTree>
    <p:extLst>
      <p:ext uri="{BB962C8B-B14F-4D97-AF65-F5344CB8AC3E}">
        <p14:creationId xmlns:p14="http://schemas.microsoft.com/office/powerpoint/2010/main" val="791269897"/>
      </p:ext>
    </p:extLst>
  </p:cSld>
  <p:clrMap bg1="lt1" tx1="dk1" bg2="lt2" tx2="dk2" accent1="accent1" accent2="accent2" accent3="accent3" accent4="accent4" accent5="accent5" accent6="accent6" hlink="hlink" folHlink="folHlink"/>
  <p:hf sldNum="0" hdr="0" ftr="0"/>
  <p:notesStyle>
    <a:lvl1pPr algn="l" rtl="0" fontAlgn="base">
      <a:spcBef>
        <a:spcPct val="30000"/>
      </a:spcBef>
      <a:spcAft>
        <a:spcPct val="0"/>
      </a:spcAft>
      <a:defRPr sz="1200" kern="1200">
        <a:solidFill>
          <a:schemeClr val="tx1"/>
        </a:solidFill>
        <a:latin typeface="Calibri"/>
        <a:ea typeface="+mn-ea"/>
        <a:cs typeface="+mn-cs"/>
      </a:defRPr>
    </a:lvl1pPr>
    <a:lvl2pPr marL="457200" algn="l" rtl="0" fontAlgn="base">
      <a:spcBef>
        <a:spcPct val="30000"/>
      </a:spcBef>
      <a:spcAft>
        <a:spcPct val="0"/>
      </a:spcAft>
      <a:defRPr sz="1200" kern="1200">
        <a:solidFill>
          <a:schemeClr val="tx1"/>
        </a:solidFill>
        <a:latin typeface="Calibri"/>
        <a:ea typeface="+mn-ea"/>
        <a:cs typeface="+mn-cs"/>
      </a:defRPr>
    </a:lvl2pPr>
    <a:lvl3pPr marL="914400" algn="l" rtl="0" fontAlgn="base">
      <a:spcBef>
        <a:spcPct val="30000"/>
      </a:spcBef>
      <a:spcAft>
        <a:spcPct val="0"/>
      </a:spcAft>
      <a:defRPr sz="1200" kern="1200">
        <a:solidFill>
          <a:schemeClr val="tx1"/>
        </a:solidFill>
        <a:latin typeface="Calibri"/>
        <a:ea typeface="+mn-ea"/>
        <a:cs typeface="+mn-cs"/>
      </a:defRPr>
    </a:lvl3pPr>
    <a:lvl4pPr marL="1371600" algn="l" rtl="0" fontAlgn="base">
      <a:spcBef>
        <a:spcPct val="30000"/>
      </a:spcBef>
      <a:spcAft>
        <a:spcPct val="0"/>
      </a:spcAft>
      <a:defRPr sz="1200" kern="1200">
        <a:solidFill>
          <a:schemeClr val="tx1"/>
        </a:solidFill>
        <a:latin typeface="Calibri"/>
        <a:ea typeface="+mn-ea"/>
        <a:cs typeface="+mn-cs"/>
      </a:defRPr>
    </a:lvl4pPr>
    <a:lvl5pPr marL="1828800" algn="l" rtl="0" fontAlgn="base">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r>
              <a:rPr lang="en-US" dirty="0" smtClean="0"/>
              <a:t>2/18/2010</a:t>
            </a:r>
            <a:endParaRPr lang="en-US" dirty="0"/>
          </a:p>
        </p:txBody>
      </p:sp>
    </p:spTree>
    <p:extLst>
      <p:ext uri="{BB962C8B-B14F-4D97-AF65-F5344CB8AC3E}">
        <p14:creationId xmlns:p14="http://schemas.microsoft.com/office/powerpoint/2010/main" val="110757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a:ln/>
        </p:spPr>
        <p:txBody>
          <a:bodyPr/>
          <a:lstStyle/>
          <a:p>
            <a:pPr>
              <a:defRPr/>
            </a:pPr>
            <a:r>
              <a:rPr lang="en-US" dirty="0"/>
              <a:t>2/18/2010</a:t>
            </a:r>
          </a:p>
        </p:txBody>
      </p:sp>
      <p:sp>
        <p:nvSpPr>
          <p:cNvPr id="4" name="Rectangle 2"/>
          <p:cNvSpPr>
            <a:spLocks noGrp="1" noRot="1" noChangeAspect="1" noTextEdit="1"/>
          </p:cNvSpPr>
          <p:nvPr>
            <p:ph type="sldImg"/>
          </p:nvPr>
        </p:nvSpPr>
        <p:spPr>
          <a:ln/>
        </p:spPr>
      </p:sp>
      <p:sp>
        <p:nvSpPr>
          <p:cNvPr id="5" name="Rectangle 3"/>
          <p:cNvSpPr>
            <a:spLocks noGrp="1"/>
          </p:cNvSpPr>
          <p:nvPr>
            <p:ph type="body" idx="1"/>
          </p:nvPr>
        </p:nvSpPr>
        <p:spPr/>
        <p:txBody>
          <a:bodyPr/>
          <a:lstStyle/>
          <a:p>
            <a:pPr>
              <a:spcBef>
                <a:spcPct val="0"/>
              </a:spcBef>
            </a:pPr>
            <a:endParaRPr lang="en-US" dirty="0"/>
          </a:p>
        </p:txBody>
      </p:sp>
      <p:sp>
        <p:nvSpPr>
          <p:cNvPr id="15364" name="Text Box 4"/>
          <p:cNvSpPr txBox="1">
            <a:spLocks noGrp="1"/>
          </p:cNvSpPr>
          <p:nvPr/>
        </p:nvSpPr>
        <p:spPr bwMode="auto">
          <a:xfrm>
            <a:off x="3970343" y="8760316"/>
            <a:ext cx="3038475" cy="461484"/>
          </a:xfrm>
          <a:prstGeom prst="rect">
            <a:avLst/>
          </a:prstGeom>
          <a:noFill/>
          <a:ln w="9525">
            <a:noFill/>
            <a:miter lim="800000"/>
            <a:headEnd/>
            <a:tailEnd/>
          </a:ln>
        </p:spPr>
        <p:txBody>
          <a:bodyPr lIns="93164" tIns="46581" rIns="93164" bIns="46581" anchor="b"/>
          <a:lstStyle/>
          <a:p>
            <a:pPr algn="r" fontAlgn="base">
              <a:spcBef>
                <a:spcPct val="0"/>
              </a:spcBef>
              <a:spcAft>
                <a:spcPct val="0"/>
              </a:spcAft>
            </a:pPr>
            <a:r>
              <a:rPr lang="en-US" sz="1200" dirty="0">
                <a:latin typeface="Arial" charset="0"/>
                <a:cs typeface="Arial" charset="0"/>
              </a:rPr>
              <a:t>2</a:t>
            </a:r>
          </a:p>
        </p:txBody>
      </p:sp>
    </p:spTree>
    <p:extLst>
      <p:ext uri="{BB962C8B-B14F-4D97-AF65-F5344CB8AC3E}">
        <p14:creationId xmlns:p14="http://schemas.microsoft.com/office/powerpoint/2010/main" val="1822181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22A137-81C8-48DD-B6D4-B32834B020CD}" type="datetime1">
              <a:rPr lang="en-US" smtClean="0"/>
              <a:t>7/31/2017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WKU Facilities Management Snow Plan</a:t>
            </a:r>
          </a:p>
        </p:txBody>
      </p:sp>
      <p:sp>
        <p:nvSpPr>
          <p:cNvPr id="6" name="Slide Number Placeholder 5"/>
          <p:cNvSpPr>
            <a:spLocks noGrp="1"/>
          </p:cNvSpPr>
          <p:nvPr>
            <p:ph type="sldNum" sz="quarter" idx="12"/>
          </p:nvPr>
        </p:nvSpPr>
        <p:spPr/>
        <p:txBody>
          <a:bodyPr/>
          <a:lstStyle>
            <a:lvl1pPr>
              <a:defRPr smtClean="0"/>
            </a:lvl1pPr>
          </a:lstStyle>
          <a:p>
            <a:pPr>
              <a:defRPr/>
            </a:pPr>
            <a:r>
              <a:rPr lang="en-US" dirty="0"/>
              <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0E37BC-33BD-43FE-BE7B-123D8909A451}" type="datetime1">
              <a:rPr lang="en-US" smtClean="0"/>
              <a:t>7/31/2017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WKU Facilities Management Snow Plan</a:t>
            </a:r>
          </a:p>
        </p:txBody>
      </p:sp>
      <p:sp>
        <p:nvSpPr>
          <p:cNvPr id="6" name="Slide Number Placeholder 5"/>
          <p:cNvSpPr>
            <a:spLocks noGrp="1"/>
          </p:cNvSpPr>
          <p:nvPr>
            <p:ph type="sldNum" sz="quarter" idx="12"/>
          </p:nvPr>
        </p:nvSpPr>
        <p:spPr/>
        <p:txBody>
          <a:bodyPr/>
          <a:lstStyle>
            <a:lvl1pPr>
              <a:defRPr smtClean="0"/>
            </a:lvl1pPr>
          </a:lstStyle>
          <a:p>
            <a:pPr>
              <a:defRPr/>
            </a:pPr>
            <a:r>
              <a:rPr lang="en-US" dirty="0"/>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C3CABB-26D4-4D29-BDD4-3021AA2B745C}" type="datetime1">
              <a:rPr lang="en-US" smtClean="0"/>
              <a:t>7/31/2017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WKU Facilities Management Snow Plan</a:t>
            </a:r>
          </a:p>
        </p:txBody>
      </p:sp>
      <p:sp>
        <p:nvSpPr>
          <p:cNvPr id="6" name="Slide Number Placeholder 5"/>
          <p:cNvSpPr>
            <a:spLocks noGrp="1"/>
          </p:cNvSpPr>
          <p:nvPr>
            <p:ph type="sldNum" sz="quarter" idx="12"/>
          </p:nvPr>
        </p:nvSpPr>
        <p:spPr/>
        <p:txBody>
          <a:bodyPr/>
          <a:lstStyle>
            <a:lvl1pPr>
              <a:defRPr smtClean="0"/>
            </a:lvl1pPr>
          </a:lstStyle>
          <a:p>
            <a:pPr>
              <a:defRPr/>
            </a:pPr>
            <a:r>
              <a:rPr lang="en-US" dirty="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5C9649-5C07-49DE-AD5E-AC7908FF2E1E}" type="datetime1">
              <a:rPr lang="en-US" smtClean="0"/>
              <a:t>7/31/2017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WKU Facilities Management Snow Plan</a:t>
            </a:r>
          </a:p>
        </p:txBody>
      </p:sp>
      <p:sp>
        <p:nvSpPr>
          <p:cNvPr id="6" name="Slide Number Placeholder 5"/>
          <p:cNvSpPr>
            <a:spLocks noGrp="1"/>
          </p:cNvSpPr>
          <p:nvPr>
            <p:ph type="sldNum" sz="quarter" idx="12"/>
          </p:nvPr>
        </p:nvSpPr>
        <p:spPr/>
        <p:txBody>
          <a:bodyPr/>
          <a:lstStyle>
            <a:lvl1pPr>
              <a:defRPr smtClean="0"/>
            </a:lvl1pPr>
          </a:lstStyle>
          <a:p>
            <a:pPr>
              <a:defRPr/>
            </a:pPr>
            <a:r>
              <a:rPr lang="en-US"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D9873C-7604-4FCA-9337-8D0D66847594}" type="datetime1">
              <a:rPr lang="en-US" smtClean="0"/>
              <a:t>7/31/2017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WKU Facilities Management Snow Plan</a:t>
            </a:r>
          </a:p>
        </p:txBody>
      </p:sp>
      <p:sp>
        <p:nvSpPr>
          <p:cNvPr id="6" name="Slide Number Placeholder 5"/>
          <p:cNvSpPr>
            <a:spLocks noGrp="1"/>
          </p:cNvSpPr>
          <p:nvPr>
            <p:ph type="sldNum" sz="quarter" idx="12"/>
          </p:nvPr>
        </p:nvSpPr>
        <p:spPr/>
        <p:txBody>
          <a:bodyPr/>
          <a:lstStyle>
            <a:lvl1pPr>
              <a:defRPr smtClean="0"/>
            </a:lvl1pPr>
          </a:lstStyle>
          <a:p>
            <a:pPr>
              <a:defRPr/>
            </a:pPr>
            <a:r>
              <a:rPr lang="en-US" dirty="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722893E-3517-42F2-A3E4-553096352C66}" type="datetime1">
              <a:rPr lang="en-US" smtClean="0"/>
              <a:t>7/31/2017</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WKU Facilities Management Snow Plan</a:t>
            </a:r>
          </a:p>
        </p:txBody>
      </p:sp>
      <p:sp>
        <p:nvSpPr>
          <p:cNvPr id="7" name="Slide Number Placeholder 6"/>
          <p:cNvSpPr>
            <a:spLocks noGrp="1"/>
          </p:cNvSpPr>
          <p:nvPr>
            <p:ph type="sldNum" sz="quarter" idx="12"/>
          </p:nvPr>
        </p:nvSpPr>
        <p:spPr/>
        <p:txBody>
          <a:bodyPr/>
          <a:lstStyle>
            <a:lvl1pPr>
              <a:defRPr smtClean="0"/>
            </a:lvl1pPr>
          </a:lstStyle>
          <a:p>
            <a:pPr>
              <a:defRPr/>
            </a:pPr>
            <a:r>
              <a:rPr lang="en-US" dirty="0"/>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F49BF0AA-673D-4AD9-847E-78481DB9DE28}" type="datetime1">
              <a:rPr lang="en-US" smtClean="0"/>
              <a:t>7/31/2017</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a:t>WKU Facilities Management Snow Plan</a:t>
            </a:r>
          </a:p>
        </p:txBody>
      </p:sp>
      <p:sp>
        <p:nvSpPr>
          <p:cNvPr id="9" name="Slide Number Placeholder 8"/>
          <p:cNvSpPr>
            <a:spLocks noGrp="1"/>
          </p:cNvSpPr>
          <p:nvPr>
            <p:ph type="sldNum" sz="quarter" idx="12"/>
          </p:nvPr>
        </p:nvSpPr>
        <p:spPr/>
        <p:txBody>
          <a:bodyPr/>
          <a:lstStyle>
            <a:lvl1pPr>
              <a:defRPr smtClean="0"/>
            </a:lvl1pPr>
          </a:lstStyle>
          <a:p>
            <a:pPr>
              <a:defRPr/>
            </a:pPr>
            <a:r>
              <a:rPr lang="en-US" dirty="0"/>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FA91734-C17B-4FD8-9218-31E15D19312A}" type="datetime1">
              <a:rPr lang="en-US" smtClean="0"/>
              <a:t>7/31/2017</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WKU Facilities Management Snow Plan</a:t>
            </a:r>
          </a:p>
        </p:txBody>
      </p:sp>
      <p:sp>
        <p:nvSpPr>
          <p:cNvPr id="5" name="Slide Number Placeholder 4"/>
          <p:cNvSpPr>
            <a:spLocks noGrp="1"/>
          </p:cNvSpPr>
          <p:nvPr>
            <p:ph type="sldNum" sz="quarter" idx="12"/>
          </p:nvPr>
        </p:nvSpPr>
        <p:spPr/>
        <p:txBody>
          <a:bodyPr/>
          <a:lstStyle>
            <a:lvl1pPr>
              <a:defRPr smtClean="0"/>
            </a:lvl1pPr>
          </a:lstStyle>
          <a:p>
            <a:pPr>
              <a:defRPr/>
            </a:pPr>
            <a:r>
              <a:rPr lang="en-US" dirty="0"/>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10B485D-27B1-44F9-ADF4-415B0DCABFFC}" type="datetime1">
              <a:rPr lang="en-US" smtClean="0"/>
              <a:t>7/31/2017</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WKU Facilities Management Snow Plan</a:t>
            </a:r>
          </a:p>
        </p:txBody>
      </p:sp>
      <p:sp>
        <p:nvSpPr>
          <p:cNvPr id="4" name="Slide Number Placeholder 3"/>
          <p:cNvSpPr>
            <a:spLocks noGrp="1"/>
          </p:cNvSpPr>
          <p:nvPr>
            <p:ph type="sldNum" sz="quarter" idx="12"/>
          </p:nvPr>
        </p:nvSpPr>
        <p:spPr/>
        <p:txBody>
          <a:bodyPr/>
          <a:lstStyle>
            <a:lvl1pPr>
              <a:defRPr smtClean="0"/>
            </a:lvl1pPr>
          </a:lstStyle>
          <a:p>
            <a:pPr>
              <a:defRPr/>
            </a:pPr>
            <a:r>
              <a:rPr lang="en-US" dirty="0"/>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C1039A-3D8A-4F25-8878-CE47543AC0CD}" type="datetime1">
              <a:rPr lang="en-US" smtClean="0"/>
              <a:t>7/31/2017</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WKU Facilities Management Snow Plan</a:t>
            </a:r>
          </a:p>
        </p:txBody>
      </p:sp>
      <p:sp>
        <p:nvSpPr>
          <p:cNvPr id="7" name="Slide Number Placeholder 6"/>
          <p:cNvSpPr>
            <a:spLocks noGrp="1"/>
          </p:cNvSpPr>
          <p:nvPr>
            <p:ph type="sldNum" sz="quarter" idx="12"/>
          </p:nvPr>
        </p:nvSpPr>
        <p:spPr/>
        <p:txBody>
          <a:bodyPr/>
          <a:lstStyle>
            <a:lvl1pPr>
              <a:defRPr smtClean="0"/>
            </a:lvl1pPr>
          </a:lstStyle>
          <a:p>
            <a:pPr>
              <a:defRPr/>
            </a:pPr>
            <a:r>
              <a:rPr lang="en-US" dirty="0"/>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6CC854C-C351-4467-B5D8-1771EF4A3BA2}" type="datetime1">
              <a:rPr lang="en-US" smtClean="0"/>
              <a:t>7/31/2017</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WKU Facilities Management Snow Plan</a:t>
            </a:r>
          </a:p>
        </p:txBody>
      </p:sp>
      <p:sp>
        <p:nvSpPr>
          <p:cNvPr id="7" name="Slide Number Placeholder 6"/>
          <p:cNvSpPr>
            <a:spLocks noGrp="1"/>
          </p:cNvSpPr>
          <p:nvPr>
            <p:ph type="sldNum" sz="quarter" idx="12"/>
          </p:nvPr>
        </p:nvSpPr>
        <p:spPr/>
        <p:txBody>
          <a:bodyPr/>
          <a:lstStyle>
            <a:lvl1pPr>
              <a:defRPr smtClean="0"/>
            </a:lvl1pPr>
          </a:lstStyle>
          <a:p>
            <a:pPr>
              <a:defRPr/>
            </a:pPr>
            <a:r>
              <a:rPr lang="en-US" dirty="0"/>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Rectangle 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8D6A080-3CBC-4D75-ADA7-E269D749C040}" type="datetime1">
              <a:rPr lang="en-US" smtClean="0"/>
              <a:t>7/31/2017</a:t>
            </a:fld>
            <a:endParaRPr lang="en-US" dirty="0"/>
          </a:p>
        </p:txBody>
      </p:sp>
      <p:sp>
        <p:nvSpPr>
          <p:cNvPr id="5" name="Rectangle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a:t>WKU Facilities Management Snow Plan</a:t>
            </a:r>
          </a:p>
        </p:txBody>
      </p:sp>
      <p:sp>
        <p:nvSpPr>
          <p:cNvPr id="6" name="Rectangle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dirty="0"/>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a:defRPr>
      </a:lvl2pPr>
      <a:lvl3pPr algn="ctr" rtl="0" fontAlgn="base">
        <a:spcBef>
          <a:spcPct val="0"/>
        </a:spcBef>
        <a:spcAft>
          <a:spcPct val="0"/>
        </a:spcAft>
        <a:defRPr sz="4400">
          <a:solidFill>
            <a:schemeClr val="tx1"/>
          </a:solidFill>
          <a:latin typeface="Calibri"/>
        </a:defRPr>
      </a:lvl3pPr>
      <a:lvl4pPr algn="ctr" rtl="0" fontAlgn="base">
        <a:spcBef>
          <a:spcPct val="0"/>
        </a:spcBef>
        <a:spcAft>
          <a:spcPct val="0"/>
        </a:spcAft>
        <a:defRPr sz="4400">
          <a:solidFill>
            <a:schemeClr val="tx1"/>
          </a:solidFill>
          <a:latin typeface="Calibri"/>
        </a:defRPr>
      </a:lvl4pPr>
      <a:lvl5pPr algn="ctr" rtl="0" fontAlgn="base">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110" r="11750" b="-1"/>
          <a:stretch/>
        </p:blipFill>
        <p:spPr>
          <a:xfrm>
            <a:off x="237277" y="304800"/>
            <a:ext cx="8678124" cy="6083995"/>
          </a:xfrm>
          <a:prstGeom prst="rect">
            <a:avLst/>
          </a:prstGeom>
          <a:ln>
            <a:solidFill>
              <a:schemeClr val="tx1"/>
            </a:solidFill>
          </a:ln>
        </p:spPr>
      </p:pic>
      <p:sp>
        <p:nvSpPr>
          <p:cNvPr id="3075" name="Text Box 3"/>
          <p:cNvSpPr txBox="1">
            <a:spLocks noChangeArrowheads="1"/>
          </p:cNvSpPr>
          <p:nvPr/>
        </p:nvSpPr>
        <p:spPr bwMode="auto">
          <a:xfrm>
            <a:off x="237277" y="304800"/>
            <a:ext cx="8534400" cy="1323439"/>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200" b="1" dirty="0" smtClean="0">
                <a:ln>
                  <a:solidFill>
                    <a:schemeClr val="tx1"/>
                  </a:solidFill>
                </a:ln>
                <a:solidFill>
                  <a:srgbClr val="FF0000"/>
                </a:solidFill>
                <a:effectLst>
                  <a:outerShdw blurRad="114300" dist="838200" dir="5400000" sx="106000" sy="106000" algn="ctr" rotWithShape="0">
                    <a:srgbClr val="000000">
                      <a:alpha val="0"/>
                    </a:srgbClr>
                  </a:outerShdw>
                </a:effectLst>
                <a:latin typeface="Arial" charset="0"/>
                <a:cs typeface="Arial" charset="0"/>
              </a:rPr>
              <a:t>Western Kentucky University</a:t>
            </a:r>
          </a:p>
          <a:p>
            <a:pPr algn="ctr" fontAlgn="base">
              <a:spcBef>
                <a:spcPct val="0"/>
              </a:spcBef>
              <a:spcAft>
                <a:spcPct val="0"/>
              </a:spcAft>
            </a:pPr>
            <a:r>
              <a:rPr lang="en-US" sz="2800" b="1" dirty="0" smtClean="0">
                <a:ln>
                  <a:solidFill>
                    <a:schemeClr val="tx1"/>
                  </a:solidFill>
                </a:ln>
                <a:solidFill>
                  <a:srgbClr val="FF0000"/>
                </a:solidFill>
                <a:effectLst>
                  <a:outerShdw blurRad="114300" dist="838200" dir="5400000" sx="106000" sy="106000" algn="ctr" rotWithShape="0">
                    <a:srgbClr val="000000">
                      <a:alpha val="0"/>
                    </a:srgbClr>
                  </a:outerShdw>
                </a:effectLst>
                <a:latin typeface="Arial" charset="0"/>
                <a:cs typeface="Arial" charset="0"/>
              </a:rPr>
              <a:t>Snow </a:t>
            </a:r>
            <a:r>
              <a:rPr lang="en-US" sz="2800" b="1" dirty="0">
                <a:ln>
                  <a:solidFill>
                    <a:schemeClr val="tx1"/>
                  </a:solidFill>
                </a:ln>
                <a:solidFill>
                  <a:srgbClr val="FF0000"/>
                </a:solidFill>
                <a:effectLst>
                  <a:outerShdw blurRad="114300" dist="838200" dir="5400000" sx="106000" sy="106000" algn="ctr" rotWithShape="0">
                    <a:srgbClr val="000000">
                      <a:alpha val="0"/>
                    </a:srgbClr>
                  </a:outerShdw>
                </a:effectLst>
                <a:latin typeface="Arial" charset="0"/>
                <a:cs typeface="Arial" charset="0"/>
              </a:rPr>
              <a:t>and Ice </a:t>
            </a:r>
            <a:r>
              <a:rPr lang="en-US" sz="2800" b="1" dirty="0" smtClean="0">
                <a:ln>
                  <a:solidFill>
                    <a:schemeClr val="tx1"/>
                  </a:solidFill>
                </a:ln>
                <a:solidFill>
                  <a:srgbClr val="FF0000"/>
                </a:solidFill>
                <a:effectLst>
                  <a:outerShdw blurRad="114300" dist="838200" dir="5400000" sx="106000" sy="106000" algn="ctr" rotWithShape="0">
                    <a:srgbClr val="000000">
                      <a:alpha val="0"/>
                    </a:srgbClr>
                  </a:outerShdw>
                </a:effectLst>
                <a:latin typeface="Arial" charset="0"/>
                <a:cs typeface="Arial" charset="0"/>
              </a:rPr>
              <a:t>Response Plan</a:t>
            </a:r>
            <a:endParaRPr lang="en-US" sz="2800" b="1" dirty="0">
              <a:ln>
                <a:solidFill>
                  <a:schemeClr val="tx1"/>
                </a:solidFill>
              </a:ln>
              <a:solidFill>
                <a:srgbClr val="FF0000"/>
              </a:solidFill>
              <a:effectLst>
                <a:outerShdw blurRad="114300" dist="838200" dir="5400000" sx="106000" sy="106000" algn="ctr" rotWithShape="0">
                  <a:srgbClr val="000000">
                    <a:alpha val="0"/>
                  </a:srgbClr>
                </a:outerShdw>
              </a:effectLst>
              <a:latin typeface="Arial" charset="0"/>
              <a:cs typeface="Arial" charset="0"/>
            </a:endParaRPr>
          </a:p>
          <a:p>
            <a:pPr algn="ctr" fontAlgn="base">
              <a:spcBef>
                <a:spcPct val="0"/>
              </a:spcBef>
              <a:spcAft>
                <a:spcPct val="0"/>
              </a:spcAft>
            </a:pPr>
            <a:r>
              <a:rPr lang="en-US" sz="2000" b="1" dirty="0" smtClean="0">
                <a:ln>
                  <a:solidFill>
                    <a:schemeClr val="tx1"/>
                  </a:solidFill>
                </a:ln>
                <a:solidFill>
                  <a:srgbClr val="FF0000"/>
                </a:solidFill>
                <a:effectLst>
                  <a:outerShdw blurRad="114300" dist="838200" dir="5400000" sx="106000" sy="106000" algn="ctr" rotWithShape="0">
                    <a:srgbClr val="000000">
                      <a:alpha val="0"/>
                    </a:srgbClr>
                  </a:outerShdw>
                </a:effectLst>
                <a:latin typeface="Arial" charset="0"/>
                <a:cs typeface="Arial" charset="0"/>
              </a:rPr>
              <a:t>2016-2017</a:t>
            </a:r>
            <a:endParaRPr lang="en-US" sz="2000" b="1" dirty="0">
              <a:ln>
                <a:solidFill>
                  <a:schemeClr val="tx1"/>
                </a:solidFill>
              </a:ln>
              <a:solidFill>
                <a:srgbClr val="FF0000"/>
              </a:solidFill>
              <a:effectLst>
                <a:outerShdw blurRad="114300" dist="838200" dir="5400000" sx="106000" sy="106000" algn="ctr" rotWithShape="0">
                  <a:srgbClr val="000000">
                    <a:alpha val="0"/>
                  </a:srgbClr>
                </a:outerShdw>
              </a:effectLst>
              <a:latin typeface="Arial" charset="0"/>
              <a:cs typeface="Arial" charset="0"/>
            </a:endParaRPr>
          </a:p>
        </p:txBody>
      </p:sp>
      <p:sp>
        <p:nvSpPr>
          <p:cNvPr id="5" name="Text Box 5"/>
          <p:cNvSpPr txBox="1">
            <a:spLocks noGrp="1"/>
          </p:cNvSpPr>
          <p:nvPr/>
        </p:nvSpPr>
        <p:spPr>
          <a:xfrm>
            <a:off x="6553200" y="6356350"/>
            <a:ext cx="2133600" cy="365125"/>
          </a:xfrm>
          <a:prstGeom prst="rect">
            <a:avLst/>
          </a:prstGeom>
          <a:noFill/>
        </p:spPr>
        <p:txBody>
          <a:bodyPr anchor="ctr"/>
          <a:lstStyle/>
          <a:p>
            <a:pPr algn="r">
              <a:defRPr/>
            </a:pPr>
            <a:r>
              <a:rPr lang="en-US" sz="1200" dirty="0">
                <a:solidFill>
                  <a:schemeClr val="tx1">
                    <a:tint val="75000"/>
                  </a:schemeClr>
                </a:solidFill>
              </a:rPr>
              <a:t>1</a:t>
            </a:r>
          </a:p>
        </p:txBody>
      </p:sp>
      <p:sp>
        <p:nvSpPr>
          <p:cNvPr id="2" name="Date Placeholder 1"/>
          <p:cNvSpPr>
            <a:spLocks noGrp="1"/>
          </p:cNvSpPr>
          <p:nvPr>
            <p:ph type="dt" sz="half" idx="10"/>
          </p:nvPr>
        </p:nvSpPr>
        <p:spPr/>
        <p:txBody>
          <a:bodyPr/>
          <a:lstStyle/>
          <a:p>
            <a:pPr>
              <a:defRPr/>
            </a:pPr>
            <a:r>
              <a:rPr lang="en-US" dirty="0" smtClean="0"/>
              <a:t>12/17/15</a:t>
            </a:r>
            <a:endParaRPr lang="en-US" dirty="0"/>
          </a:p>
        </p:txBody>
      </p:sp>
      <p:sp>
        <p:nvSpPr>
          <p:cNvPr id="3" name="Footer Placeholder 2"/>
          <p:cNvSpPr>
            <a:spLocks noGrp="1"/>
          </p:cNvSpPr>
          <p:nvPr>
            <p:ph type="ftr" sz="quarter" idx="11"/>
          </p:nvPr>
        </p:nvSpPr>
        <p:spPr/>
        <p:txBody>
          <a:bodyPr/>
          <a:lstStyle/>
          <a:p>
            <a:pPr>
              <a:defRPr/>
            </a:pPr>
            <a:r>
              <a:rPr lang="en-US" dirty="0" smtClean="0"/>
              <a:t>WKU Facilities Management Snow Plan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CDD92349-1822-498D-AAF7-ED77BBAA540F}" type="datetime1">
              <a:rPr lang="en-US" smtClean="0"/>
              <a:t>7/31/2017</a:t>
            </a:fld>
            <a:endParaRPr lang="en-US" dirty="0"/>
          </a:p>
        </p:txBody>
      </p:sp>
      <p:sp>
        <p:nvSpPr>
          <p:cNvPr id="13314" name="Rectangle 2"/>
          <p:cNvSpPr>
            <a:spLocks noGrp="1"/>
          </p:cNvSpPr>
          <p:nvPr>
            <p:ph idx="4294967295"/>
          </p:nvPr>
        </p:nvSpPr>
        <p:spPr>
          <a:xfrm>
            <a:off x="457200" y="152400"/>
            <a:ext cx="8229600" cy="5973763"/>
          </a:xfrm>
        </p:spPr>
        <p:txBody>
          <a:bodyPr/>
          <a:lstStyle/>
          <a:p>
            <a:pPr>
              <a:buFont typeface="Arial" charset="0"/>
              <a:buNone/>
            </a:pPr>
            <a:endParaRPr lang="en-US" sz="1800" b="1" dirty="0" smtClean="0"/>
          </a:p>
          <a:p>
            <a:pPr>
              <a:buFont typeface="Arial" charset="0"/>
              <a:buNone/>
            </a:pPr>
            <a:endParaRPr lang="en-US" sz="1800" b="1" dirty="0"/>
          </a:p>
          <a:p>
            <a:pPr>
              <a:buFont typeface="Arial" charset="0"/>
              <a:buNone/>
            </a:pPr>
            <a:r>
              <a:rPr lang="en-US" sz="1800" b="1" dirty="0" smtClean="0"/>
              <a:t>In </a:t>
            </a:r>
            <a:r>
              <a:rPr lang="en-US" sz="1800" b="1" dirty="0"/>
              <a:t>Summary:</a:t>
            </a:r>
          </a:p>
          <a:p>
            <a:pPr>
              <a:buFont typeface="Arial" charset="0"/>
              <a:buNone/>
            </a:pPr>
            <a:endParaRPr lang="en-US" sz="1400" dirty="0"/>
          </a:p>
          <a:p>
            <a:pPr>
              <a:buFont typeface="Arial" charset="0"/>
              <a:buNone/>
            </a:pPr>
            <a:r>
              <a:rPr lang="en-US" sz="1400" dirty="0"/>
              <a:t>	The university salt storage facility is located at South Street with a capacity of approximately 100 tons of salt. The Campus Services Manager  and/or the grounds supervisor are responsible to monitor deicing chemicals and order materials as required. </a:t>
            </a:r>
            <a:br>
              <a:rPr lang="en-US" sz="1400" dirty="0"/>
            </a:br>
            <a:endParaRPr lang="en-US" sz="1400" dirty="0"/>
          </a:p>
          <a:p>
            <a:pPr>
              <a:buFont typeface="Arial" charset="0"/>
              <a:buNone/>
            </a:pPr>
            <a:r>
              <a:rPr lang="en-US" sz="1400" dirty="0"/>
              <a:t> 	The Manager of Campus Services and the  Grounds Supervisor will review deicing chemical usage after snow removal to assist with inventory of supplies and to monitor the efficient and consistent use and application of deicing chemicals.</a:t>
            </a:r>
            <a:br>
              <a:rPr lang="en-US" sz="1400" dirty="0"/>
            </a:br>
            <a:endParaRPr lang="en-US" sz="1400" dirty="0"/>
          </a:p>
          <a:p>
            <a:pPr>
              <a:buFont typeface="Arial" charset="0"/>
              <a:buNone/>
            </a:pPr>
            <a:r>
              <a:rPr lang="en-US" sz="1400" dirty="0"/>
              <a:t>	</a:t>
            </a:r>
            <a:r>
              <a:rPr lang="en-US" sz="1400" b="1" u="sng" dirty="0"/>
              <a:t>At the end of  each snow event,</a:t>
            </a:r>
            <a:r>
              <a:rPr lang="en-US" sz="1400" b="1" dirty="0"/>
              <a:t>  </a:t>
            </a:r>
            <a:r>
              <a:rPr lang="en-US" sz="1400" dirty="0"/>
              <a:t>the Facilities Management Director and the  Manager of Campus Services  will review  procedures taken and provide a summary of events  and cost analysis to include both labor and materials</a:t>
            </a:r>
            <a:r>
              <a:rPr lang="en-US" sz="1400" dirty="0" smtClean="0"/>
              <a:t>.</a:t>
            </a:r>
            <a:endParaRPr lang="en-US" sz="1400" dirty="0"/>
          </a:p>
          <a:p>
            <a:pPr>
              <a:buFont typeface="Arial" charset="0"/>
              <a:buNone/>
            </a:pPr>
            <a:endParaRPr lang="en-US" sz="1400" dirty="0"/>
          </a:p>
          <a:p>
            <a:pPr>
              <a:buFont typeface="Arial" charset="0"/>
              <a:buNone/>
            </a:pPr>
            <a:r>
              <a:rPr lang="en-US" sz="1400" dirty="0"/>
              <a:t>	Consistent with our goals, to continually improve our work processes, we will routinely review the results of this plan and make revisions to improve the effectiveness of our snow and ice control efforts.  </a:t>
            </a:r>
          </a:p>
          <a:p>
            <a:endParaRPr lang="en-US" sz="1400" dirty="0"/>
          </a:p>
          <a:p>
            <a:pPr>
              <a:buFont typeface="Arial" charset="0"/>
              <a:buNone/>
            </a:pPr>
            <a:endParaRPr lang="en-US" sz="1400" dirty="0"/>
          </a:p>
        </p:txBody>
      </p:sp>
      <p:sp>
        <p:nvSpPr>
          <p:cNvPr id="4" name="Text Box 3"/>
          <p:cNvSpPr txBox="1">
            <a:spLocks noGrp="1"/>
          </p:cNvSpPr>
          <p:nvPr/>
        </p:nvSpPr>
        <p:spPr>
          <a:xfrm>
            <a:off x="457200" y="6356350"/>
            <a:ext cx="2133600" cy="365125"/>
          </a:xfrm>
          <a:prstGeom prst="rect">
            <a:avLst/>
          </a:prstGeom>
          <a:noFill/>
        </p:spPr>
        <p:txBody>
          <a:bodyPr anchor="ctr"/>
          <a:lstStyle/>
          <a:p>
            <a:pPr>
              <a:defRPr/>
            </a:pPr>
            <a:endParaRPr lang="en-US" sz="1200" dirty="0">
              <a:solidFill>
                <a:schemeClr val="tx1">
                  <a:tint val="75000"/>
                </a:schemeClr>
              </a:solidFill>
            </a:endParaRPr>
          </a:p>
        </p:txBody>
      </p:sp>
      <p:sp>
        <p:nvSpPr>
          <p:cNvPr id="5" name="Text Box 4"/>
          <p:cNvSpPr txBox="1">
            <a:spLocks noGrp="1"/>
          </p:cNvSpPr>
          <p:nvPr/>
        </p:nvSpPr>
        <p:spPr>
          <a:xfrm>
            <a:off x="6553200" y="6356350"/>
            <a:ext cx="2133600" cy="365125"/>
          </a:xfrm>
          <a:prstGeom prst="rect">
            <a:avLst/>
          </a:prstGeom>
          <a:noFill/>
        </p:spPr>
        <p:txBody>
          <a:bodyPr anchor="ctr"/>
          <a:lstStyle/>
          <a:p>
            <a:pPr algn="r">
              <a:defRPr/>
            </a:pPr>
            <a:r>
              <a:rPr lang="en-US" sz="1200" dirty="0">
                <a:solidFill>
                  <a:schemeClr val="tx1">
                    <a:tint val="75000"/>
                  </a:schemeClr>
                </a:solidFill>
              </a:rPr>
              <a:t>12</a:t>
            </a:r>
          </a:p>
        </p:txBody>
      </p:sp>
      <p:sp>
        <p:nvSpPr>
          <p:cNvPr id="6" name="Text Box 5"/>
          <p:cNvSpPr txBox="1">
            <a:spLocks noGrp="1"/>
          </p:cNvSpPr>
          <p:nvPr/>
        </p:nvSpPr>
        <p:spPr>
          <a:xfrm>
            <a:off x="3124200" y="6356350"/>
            <a:ext cx="2895600" cy="365125"/>
          </a:xfrm>
          <a:prstGeom prst="rect">
            <a:avLst/>
          </a:prstGeom>
          <a:noFill/>
        </p:spPr>
        <p:txBody>
          <a:bodyPr anchor="ctr"/>
          <a:lstStyle/>
          <a:p>
            <a:pPr algn="ctr">
              <a:defRPr/>
            </a:pPr>
            <a:r>
              <a:rPr lang="en-US" sz="1200" dirty="0">
                <a:solidFill>
                  <a:schemeClr val="tx1">
                    <a:tint val="75000"/>
                  </a:schemeClr>
                </a:solidFill>
              </a:rPr>
              <a:t>WKU Facilities Management Snow Plan</a:t>
            </a:r>
          </a:p>
        </p:txBody>
      </p:sp>
      <p:sp>
        <p:nvSpPr>
          <p:cNvPr id="2" name="Footer Placeholder 1"/>
          <p:cNvSpPr>
            <a:spLocks noGrp="1"/>
          </p:cNvSpPr>
          <p:nvPr>
            <p:ph type="ftr" sz="quarter" idx="11"/>
          </p:nvPr>
        </p:nvSpPr>
        <p:spPr/>
        <p:txBody>
          <a:bodyPr/>
          <a:lstStyle/>
          <a:p>
            <a:pPr>
              <a:defRPr/>
            </a:pPr>
            <a:r>
              <a:rPr lang="en-US" smtClean="0"/>
              <a:t>WKU Facilities Management Snow Plan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idx="4294967295"/>
          </p:nvPr>
        </p:nvSpPr>
        <p:spPr>
          <a:xfrm>
            <a:off x="381000" y="1143000"/>
            <a:ext cx="8229600" cy="4953000"/>
          </a:xfrm>
        </p:spPr>
        <p:txBody>
          <a:bodyPr/>
          <a:lstStyle/>
          <a:p>
            <a:r>
              <a:rPr lang="en-US" sz="1400" dirty="0" smtClean="0"/>
              <a:t>The Intent of this snow plan is to standardize and document the Standard Operating Procedures taken by Facilities Management to combat a winter snow or ice storm.  Every storm is different, with different starting times, temperatures, accumulations and durations.  This plan indentifies the general Facilities Management staff resources, equipment resources, areas of responsibility and general strategies for managing any given storm.</a:t>
            </a:r>
          </a:p>
          <a:p>
            <a:endParaRPr lang="en-US" sz="1400" dirty="0" smtClean="0"/>
          </a:p>
          <a:p>
            <a:pPr>
              <a:buNone/>
            </a:pPr>
            <a:endParaRPr lang="en-US" sz="1400" dirty="0" smtClean="0"/>
          </a:p>
          <a:p>
            <a:r>
              <a:rPr lang="en-US" sz="1400" dirty="0" smtClean="0"/>
              <a:t>Upon the determination that significant winter weather is imminent, a conference call with the Director of EHS, WKU Police, Facilities </a:t>
            </a:r>
            <a:r>
              <a:rPr lang="en-US" sz="1400" dirty="0"/>
              <a:t>Management Director </a:t>
            </a:r>
            <a:r>
              <a:rPr lang="en-US" sz="1400" dirty="0" smtClean="0"/>
              <a:t>and </a:t>
            </a:r>
            <a:r>
              <a:rPr lang="en-US" sz="1400" dirty="0"/>
              <a:t>the Manager of Campus Services </a:t>
            </a:r>
            <a:r>
              <a:rPr lang="en-US" sz="1400" dirty="0" smtClean="0"/>
              <a:t>(or their designee) will determine the risk of the conditions. Once the determination is made, they will inform </a:t>
            </a:r>
            <a:r>
              <a:rPr lang="en-US" sz="1400" dirty="0"/>
              <a:t>the University Provost by 5:15AM  regarding weather conditions, so that they can officially designate the school as open, late or  officially closed.</a:t>
            </a:r>
          </a:p>
          <a:p>
            <a:endParaRPr lang="en-US" sz="1400" dirty="0"/>
          </a:p>
          <a:p>
            <a:endParaRPr lang="en-US" sz="1400" dirty="0"/>
          </a:p>
          <a:p>
            <a:r>
              <a:rPr lang="en-US" sz="1400" dirty="0"/>
              <a:t> </a:t>
            </a:r>
            <a:r>
              <a:rPr lang="en-US" sz="1400" u="sng" dirty="0"/>
              <a:t>The Facilities Management Director and the  Manager of Campus Services will monitor the weather conditions during non-working hours and will call in the necessary grounds personnel as needed.</a:t>
            </a:r>
            <a:r>
              <a:rPr lang="en-US" sz="1400" dirty="0"/>
              <a:t>  Several products or actions may be used depending on the surface that is effected.  This includes:  pre-spraying of steps, closing of top floors of parking structures, barricading of entrances until safe</a:t>
            </a:r>
            <a:r>
              <a:rPr lang="en-US" sz="1400" dirty="0" smtClean="0"/>
              <a:t>.</a:t>
            </a:r>
            <a:endParaRPr lang="en-US" sz="1400" dirty="0"/>
          </a:p>
        </p:txBody>
      </p:sp>
      <p:sp>
        <p:nvSpPr>
          <p:cNvPr id="4099" name="Text Box 3"/>
          <p:cNvSpPr txBox="1">
            <a:spLocks noChangeArrowheads="1"/>
          </p:cNvSpPr>
          <p:nvPr/>
        </p:nvSpPr>
        <p:spPr bwMode="auto">
          <a:xfrm>
            <a:off x="609600" y="533400"/>
            <a:ext cx="7391400" cy="369888"/>
          </a:xfrm>
          <a:prstGeom prst="rect">
            <a:avLst/>
          </a:prstGeom>
          <a:noFill/>
          <a:ln w="9525">
            <a:noFill/>
            <a:miter lim="800000"/>
            <a:headEnd/>
            <a:tailEnd/>
          </a:ln>
        </p:spPr>
        <p:txBody>
          <a:bodyPr>
            <a:spAutoFit/>
          </a:bodyPr>
          <a:lstStyle/>
          <a:p>
            <a:pPr fontAlgn="base">
              <a:spcBef>
                <a:spcPct val="0"/>
              </a:spcBef>
              <a:spcAft>
                <a:spcPct val="0"/>
              </a:spcAft>
            </a:pPr>
            <a:r>
              <a:rPr lang="en-US" b="1" u="sng" dirty="0">
                <a:latin typeface="Arial" charset="0"/>
                <a:cs typeface="Arial" charset="0"/>
              </a:rPr>
              <a:t>Procedures for Snow Removal</a:t>
            </a:r>
            <a:r>
              <a:rPr lang="en-US" dirty="0">
                <a:latin typeface="Arial" charset="0"/>
                <a:cs typeface="Arial" charset="0"/>
              </a:rPr>
              <a:t>:</a:t>
            </a:r>
          </a:p>
        </p:txBody>
      </p:sp>
      <p:sp>
        <p:nvSpPr>
          <p:cNvPr id="7" name="Text Box 5"/>
          <p:cNvSpPr txBox="1">
            <a:spLocks noGrp="1"/>
          </p:cNvSpPr>
          <p:nvPr/>
        </p:nvSpPr>
        <p:spPr>
          <a:xfrm>
            <a:off x="6553200" y="6356350"/>
            <a:ext cx="2133600" cy="365125"/>
          </a:xfrm>
          <a:prstGeom prst="rect">
            <a:avLst/>
          </a:prstGeom>
          <a:noFill/>
        </p:spPr>
        <p:txBody>
          <a:bodyPr anchor="ctr"/>
          <a:lstStyle/>
          <a:p>
            <a:pPr algn="r">
              <a:defRPr/>
            </a:pPr>
            <a:r>
              <a:rPr lang="en-US" sz="1200" dirty="0">
                <a:solidFill>
                  <a:schemeClr val="tx1">
                    <a:tint val="75000"/>
                  </a:schemeClr>
                </a:solidFill>
              </a:rPr>
              <a:t>2</a:t>
            </a:r>
          </a:p>
        </p:txBody>
      </p:sp>
      <p:sp>
        <p:nvSpPr>
          <p:cNvPr id="8" name="Text Box 6"/>
          <p:cNvSpPr txBox="1">
            <a:spLocks noGrp="1"/>
          </p:cNvSpPr>
          <p:nvPr/>
        </p:nvSpPr>
        <p:spPr>
          <a:xfrm>
            <a:off x="3124200" y="6356350"/>
            <a:ext cx="2895600" cy="365125"/>
          </a:xfrm>
          <a:prstGeom prst="rect">
            <a:avLst/>
          </a:prstGeom>
          <a:noFill/>
        </p:spPr>
        <p:txBody>
          <a:bodyPr anchor="ctr"/>
          <a:lstStyle/>
          <a:p>
            <a:pPr algn="ctr">
              <a:defRPr/>
            </a:pPr>
            <a:r>
              <a:rPr lang="en-US" sz="1200" dirty="0">
                <a:solidFill>
                  <a:schemeClr val="tx1">
                    <a:tint val="75000"/>
                  </a:schemeClr>
                </a:solidFill>
              </a:rPr>
              <a:t>WKU Facilities Management Snow Plan</a:t>
            </a:r>
          </a:p>
        </p:txBody>
      </p:sp>
      <p:sp>
        <p:nvSpPr>
          <p:cNvPr id="2" name="Date Placeholder 1"/>
          <p:cNvSpPr>
            <a:spLocks noGrp="1"/>
          </p:cNvSpPr>
          <p:nvPr>
            <p:ph type="dt" sz="half" idx="10"/>
          </p:nvPr>
        </p:nvSpPr>
        <p:spPr/>
        <p:txBody>
          <a:bodyPr/>
          <a:lstStyle/>
          <a:p>
            <a:pPr>
              <a:defRPr/>
            </a:pPr>
            <a:fld id="{57D69444-09D1-42E7-9E78-0CB5A2AD6C34}" type="datetime1">
              <a:rPr lang="en-US" smtClean="0"/>
              <a:t>7/31/2017</a:t>
            </a:fld>
            <a:endParaRPr lang="en-US" dirty="0"/>
          </a:p>
        </p:txBody>
      </p:sp>
      <p:sp>
        <p:nvSpPr>
          <p:cNvPr id="3" name="Footer Placeholder 2"/>
          <p:cNvSpPr>
            <a:spLocks noGrp="1"/>
          </p:cNvSpPr>
          <p:nvPr>
            <p:ph type="ftr" sz="quarter" idx="11"/>
          </p:nvPr>
        </p:nvSpPr>
        <p:spPr/>
        <p:txBody>
          <a:bodyPr/>
          <a:lstStyle/>
          <a:p>
            <a:pPr>
              <a:defRPr/>
            </a:pPr>
            <a:r>
              <a:rPr lang="en-US" smtClean="0"/>
              <a:t>WKU Facilities Management Snow Plan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idx="4294967295"/>
          </p:nvPr>
        </p:nvSpPr>
        <p:spPr>
          <a:xfrm>
            <a:off x="609600" y="152400"/>
            <a:ext cx="8382000" cy="6172200"/>
          </a:xfrm>
        </p:spPr>
        <p:txBody>
          <a:bodyPr/>
          <a:lstStyle/>
          <a:p>
            <a:pPr>
              <a:buFont typeface="Arial" charset="0"/>
              <a:buNone/>
            </a:pPr>
            <a:r>
              <a:rPr lang="en-US" sz="1400" dirty="0"/>
              <a:t>	</a:t>
            </a:r>
            <a:r>
              <a:rPr lang="en-US" sz="1200" b="1" dirty="0"/>
              <a:t>It is anticipated that completion of snow removal will be dependent on the total snowfall accumulation and subsequently </a:t>
            </a:r>
            <a:r>
              <a:rPr lang="en-US" sz="1200" b="1" dirty="0" smtClean="0"/>
              <a:t>the mechanical and chemical removal </a:t>
            </a:r>
            <a:r>
              <a:rPr lang="en-US" sz="1200" b="1" dirty="0"/>
              <a:t>the snow from </a:t>
            </a:r>
            <a:r>
              <a:rPr lang="en-US" sz="1200" b="1" dirty="0" smtClean="0"/>
              <a:t>sidewalks, streets </a:t>
            </a:r>
            <a:r>
              <a:rPr lang="en-US" sz="1200" b="1" dirty="0"/>
              <a:t>and parking lots. </a:t>
            </a:r>
            <a:r>
              <a:rPr lang="en-US" sz="1200" b="1" dirty="0" smtClean="0"/>
              <a:t>In </a:t>
            </a:r>
            <a:r>
              <a:rPr lang="en-US" sz="1200" b="1" dirty="0"/>
              <a:t>the event of the following weather conditions</a:t>
            </a:r>
            <a:r>
              <a:rPr lang="en-US" sz="1200" dirty="0"/>
              <a:t>:</a:t>
            </a:r>
            <a:r>
              <a:rPr lang="en-US" sz="1200" b="1" u="sng" dirty="0"/>
              <a:t/>
            </a:r>
            <a:br>
              <a:rPr lang="en-US" sz="1200" b="1" u="sng" dirty="0"/>
            </a:br>
            <a:endParaRPr lang="en-US" sz="1200" b="1" u="sng" dirty="0"/>
          </a:p>
          <a:p>
            <a:pPr>
              <a:buFont typeface="Arial" charset="0"/>
              <a:buNone/>
            </a:pPr>
            <a:r>
              <a:rPr lang="en-US" sz="1400" b="1" dirty="0"/>
              <a:t>	1.  Snow flurries</a:t>
            </a:r>
          </a:p>
          <a:p>
            <a:pPr>
              <a:buFont typeface="Arial" charset="0"/>
              <a:buNone/>
            </a:pPr>
            <a:r>
              <a:rPr lang="en-US" sz="1200" dirty="0"/>
              <a:t>	</a:t>
            </a:r>
            <a:r>
              <a:rPr lang="en-US" sz="1200" dirty="0" smtClean="0"/>
              <a:t>Power Sweep sidewalks and salt only </a:t>
            </a:r>
            <a:r>
              <a:rPr lang="en-US" sz="1200" dirty="0"/>
              <a:t>as conditions require (minimum salt application rate) </a:t>
            </a:r>
            <a:br>
              <a:rPr lang="en-US" sz="1200" dirty="0"/>
            </a:br>
            <a:endParaRPr lang="en-US" sz="1200" dirty="0"/>
          </a:p>
          <a:p>
            <a:pPr>
              <a:buFont typeface="Arial" charset="0"/>
              <a:buNone/>
            </a:pPr>
            <a:r>
              <a:rPr lang="en-US" sz="1400" b="1" dirty="0"/>
              <a:t>	2.  Sleet </a:t>
            </a:r>
          </a:p>
          <a:p>
            <a:pPr>
              <a:buFont typeface="Arial" charset="0"/>
              <a:buNone/>
            </a:pPr>
            <a:r>
              <a:rPr lang="en-US" sz="1200" b="1" dirty="0" smtClean="0"/>
              <a:t>	</a:t>
            </a:r>
            <a:r>
              <a:rPr lang="en-US" sz="1200" dirty="0" smtClean="0"/>
              <a:t>Power Sweep sidewalks  and salt or calcium acetate mixture, minimum salt application rate, reapply as necessary. Use of DFM staff as needed.</a:t>
            </a:r>
          </a:p>
          <a:p>
            <a:pPr marL="461963" lvl="1" indent="-4763">
              <a:buFont typeface="Arial" charset="0"/>
              <a:buNone/>
            </a:pPr>
            <a:endParaRPr lang="en-US" sz="1200" dirty="0" smtClean="0"/>
          </a:p>
          <a:p>
            <a:pPr marL="461963" lvl="1" indent="-120650">
              <a:buFont typeface="Arial" charset="0"/>
              <a:buNone/>
            </a:pPr>
            <a:r>
              <a:rPr lang="en-US" sz="1400" b="1" dirty="0" smtClean="0"/>
              <a:t>3. Freezing rain</a:t>
            </a:r>
          </a:p>
          <a:p>
            <a:pPr marL="461963" lvl="1" indent="-120650">
              <a:buFont typeface="Arial" charset="0"/>
              <a:buNone/>
            </a:pPr>
            <a:r>
              <a:rPr lang="en-US" sz="1200" dirty="0" smtClean="0"/>
              <a:t>Manually scrape steps and handrails. Apply salt or acetate as necessary to street intersections, ramps</a:t>
            </a:r>
          </a:p>
          <a:p>
            <a:pPr marL="461963" lvl="1" indent="-120650">
              <a:buFont typeface="Arial" charset="0"/>
              <a:buNone/>
            </a:pPr>
            <a:r>
              <a:rPr lang="en-US" sz="1200" dirty="0" smtClean="0"/>
              <a:t>walkways and high traffic corridors.</a:t>
            </a:r>
          </a:p>
          <a:p>
            <a:pPr marL="341313" lvl="1" indent="0">
              <a:buFont typeface="Arial" charset="0"/>
              <a:buNone/>
            </a:pPr>
            <a:r>
              <a:rPr lang="en-US" sz="1400" dirty="0"/>
              <a:t/>
            </a:r>
            <a:br>
              <a:rPr lang="en-US" sz="1400" dirty="0"/>
            </a:br>
            <a:r>
              <a:rPr lang="en-US" sz="1400" b="1" dirty="0" smtClean="0"/>
              <a:t>4.  </a:t>
            </a:r>
            <a:r>
              <a:rPr lang="en-US" sz="1400" b="1" dirty="0"/>
              <a:t>0” to 2” snowfall accumulation </a:t>
            </a:r>
            <a:r>
              <a:rPr lang="en-US" sz="1400" b="1" dirty="0" smtClean="0"/>
              <a:t>(End of storm)</a:t>
            </a:r>
            <a:endParaRPr lang="en-US" sz="1400" b="1" dirty="0"/>
          </a:p>
          <a:p>
            <a:pPr marL="341313" lvl="1" indent="0">
              <a:buFont typeface="Arial" charset="0"/>
              <a:buNone/>
            </a:pPr>
            <a:r>
              <a:rPr lang="en-US" sz="1200" dirty="0" smtClean="0"/>
              <a:t>Power Sweep, plow and shovel as necessary. Apply salt or acetate as needed to street intersections, ramps walkways and high traffic corridors.</a:t>
            </a:r>
            <a:endParaRPr lang="en-US" sz="1200" b="1" dirty="0" smtClean="0"/>
          </a:p>
          <a:p>
            <a:pPr indent="-1588">
              <a:buNone/>
            </a:pPr>
            <a:endParaRPr lang="en-US" sz="1200" b="1" dirty="0" smtClean="0"/>
          </a:p>
          <a:p>
            <a:pPr indent="-1588">
              <a:buNone/>
            </a:pPr>
            <a:r>
              <a:rPr lang="en-US" sz="1400" b="1" dirty="0" smtClean="0"/>
              <a:t>5.  2” to 6” accumulation </a:t>
            </a:r>
          </a:p>
          <a:p>
            <a:pPr>
              <a:buNone/>
            </a:pPr>
            <a:r>
              <a:rPr lang="en-US" sz="1200" dirty="0" smtClean="0"/>
              <a:t>	Power Sweep, Plow, Shovel to keep roadways and sidewalks open, Salt as necessary. If possible we will wait to salt large areas until snow has ceased. It is important to conserve as much salt as possible to ensure we have adequate stock for following storms. We will keep roads and main walks open, utilizing the Priority Route map and contracted assistance for major corridors and South Campus. </a:t>
            </a:r>
            <a:r>
              <a:rPr lang="en-US" sz="1200" i="1" dirty="0" smtClean="0"/>
              <a:t>Activate our contingency plan involving outside contractors with heavy equipment. </a:t>
            </a:r>
          </a:p>
          <a:p>
            <a:pPr>
              <a:buNone/>
            </a:pPr>
            <a:endParaRPr lang="en-US" sz="1200" dirty="0"/>
          </a:p>
          <a:p>
            <a:pPr>
              <a:buNone/>
            </a:pPr>
            <a:r>
              <a:rPr lang="en-US" sz="1200" dirty="0" smtClean="0"/>
              <a:t>	</a:t>
            </a:r>
            <a:r>
              <a:rPr lang="en-US" sz="1400" b="1" dirty="0" smtClean="0"/>
              <a:t>6. </a:t>
            </a:r>
            <a:r>
              <a:rPr lang="en-US" sz="1400" b="1" dirty="0"/>
              <a:t> </a:t>
            </a:r>
            <a:r>
              <a:rPr lang="en-US" sz="1400" b="1" dirty="0" smtClean="0"/>
              <a:t>6+” of accumulation</a:t>
            </a:r>
            <a:endParaRPr lang="en-US" sz="1200" b="1" dirty="0" smtClean="0"/>
          </a:p>
          <a:p>
            <a:pPr lvl="0">
              <a:buNone/>
            </a:pPr>
            <a:r>
              <a:rPr lang="en-US" sz="1200" dirty="0" smtClean="0"/>
              <a:t>	Continue to clear priority lots and walkways. </a:t>
            </a:r>
            <a:r>
              <a:rPr lang="en-US" sz="1200" b="1" u="sng" dirty="0" smtClean="0"/>
              <a:t>NO</a:t>
            </a:r>
            <a:r>
              <a:rPr lang="en-US" sz="1200" dirty="0" smtClean="0"/>
              <a:t> chemicals will be deployed until the precipitation ceases as to not waste product. </a:t>
            </a:r>
            <a:r>
              <a:rPr lang="en-US" sz="1200" i="1" dirty="0">
                <a:solidFill>
                  <a:srgbClr val="000000"/>
                </a:solidFill>
              </a:rPr>
              <a:t>Activate our contingency plan involving outside contractors with heavy equipment. </a:t>
            </a:r>
          </a:p>
          <a:p>
            <a:pPr>
              <a:buNone/>
            </a:pPr>
            <a:r>
              <a:rPr lang="en-US" sz="1400" dirty="0" smtClean="0"/>
              <a:t/>
            </a:r>
            <a:br>
              <a:rPr lang="en-US" sz="1400" dirty="0" smtClean="0"/>
            </a:br>
            <a:endParaRPr lang="en-US" sz="1400" dirty="0" smtClean="0"/>
          </a:p>
          <a:p>
            <a:pPr>
              <a:buFont typeface="Arial" charset="0"/>
              <a:buNone/>
            </a:pPr>
            <a:r>
              <a:rPr lang="en-US" sz="1400" b="1" dirty="0"/>
              <a:t>	</a:t>
            </a:r>
          </a:p>
          <a:p>
            <a:endParaRPr lang="en-US" sz="1400" dirty="0"/>
          </a:p>
        </p:txBody>
      </p:sp>
      <p:sp>
        <p:nvSpPr>
          <p:cNvPr id="5" name="Text Box 4"/>
          <p:cNvSpPr txBox="1">
            <a:spLocks noGrp="1"/>
          </p:cNvSpPr>
          <p:nvPr/>
        </p:nvSpPr>
        <p:spPr>
          <a:xfrm>
            <a:off x="6553200" y="6356350"/>
            <a:ext cx="2133600" cy="365125"/>
          </a:xfrm>
          <a:prstGeom prst="rect">
            <a:avLst/>
          </a:prstGeom>
          <a:noFill/>
        </p:spPr>
        <p:txBody>
          <a:bodyPr anchor="ctr"/>
          <a:lstStyle/>
          <a:p>
            <a:pPr algn="r">
              <a:defRPr/>
            </a:pPr>
            <a:r>
              <a:rPr lang="en-US" sz="1200" dirty="0">
                <a:solidFill>
                  <a:schemeClr val="tx1">
                    <a:tint val="75000"/>
                  </a:schemeClr>
                </a:solidFill>
              </a:rPr>
              <a:t>3</a:t>
            </a:r>
          </a:p>
        </p:txBody>
      </p:sp>
      <p:sp>
        <p:nvSpPr>
          <p:cNvPr id="6" name="Text Box 5"/>
          <p:cNvSpPr txBox="1">
            <a:spLocks noGrp="1"/>
          </p:cNvSpPr>
          <p:nvPr/>
        </p:nvSpPr>
        <p:spPr>
          <a:xfrm>
            <a:off x="3124200" y="6356350"/>
            <a:ext cx="2895600" cy="365125"/>
          </a:xfrm>
          <a:prstGeom prst="rect">
            <a:avLst/>
          </a:prstGeom>
          <a:noFill/>
        </p:spPr>
        <p:txBody>
          <a:bodyPr anchor="ctr"/>
          <a:lstStyle/>
          <a:p>
            <a:pPr algn="ctr">
              <a:defRPr/>
            </a:pPr>
            <a:r>
              <a:rPr lang="en-US" sz="1200" dirty="0">
                <a:solidFill>
                  <a:schemeClr val="tx1">
                    <a:tint val="75000"/>
                  </a:schemeClr>
                </a:solidFill>
              </a:rPr>
              <a:t>WKU Facilities Management Snow Plan</a:t>
            </a:r>
          </a:p>
        </p:txBody>
      </p:sp>
      <p:sp>
        <p:nvSpPr>
          <p:cNvPr id="2" name="Date Placeholder 1"/>
          <p:cNvSpPr>
            <a:spLocks noGrp="1"/>
          </p:cNvSpPr>
          <p:nvPr>
            <p:ph type="dt" sz="half" idx="10"/>
          </p:nvPr>
        </p:nvSpPr>
        <p:spPr/>
        <p:txBody>
          <a:bodyPr/>
          <a:lstStyle/>
          <a:p>
            <a:pPr>
              <a:defRPr/>
            </a:pPr>
            <a:fld id="{ECEAE16A-66E6-44ED-8E58-CB4E4255F747}" type="datetime1">
              <a:rPr lang="en-US" smtClean="0"/>
              <a:t>7/31/2017</a:t>
            </a:fld>
            <a:endParaRPr lang="en-US" dirty="0"/>
          </a:p>
        </p:txBody>
      </p:sp>
      <p:sp>
        <p:nvSpPr>
          <p:cNvPr id="3" name="Footer Placeholder 2"/>
          <p:cNvSpPr>
            <a:spLocks noGrp="1"/>
          </p:cNvSpPr>
          <p:nvPr>
            <p:ph type="ftr" sz="quarter" idx="11"/>
          </p:nvPr>
        </p:nvSpPr>
        <p:spPr/>
        <p:txBody>
          <a:bodyPr/>
          <a:lstStyle/>
          <a:p>
            <a:pPr>
              <a:defRPr/>
            </a:pPr>
            <a:r>
              <a:rPr lang="en-US" smtClean="0"/>
              <a:t>WKU Facilities Management Snow Plan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76200"/>
            <a:ext cx="3276600" cy="6400800"/>
          </a:xfrm>
          <a:prstGeom prst="rect">
            <a:avLst/>
          </a:prstGeom>
          <a:solidFill>
            <a:srgbClr val="FF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76200"/>
            <a:ext cx="8610600" cy="7063472"/>
          </a:xfrm>
          <a:prstGeom prst="rect">
            <a:avLst/>
          </a:prstGeom>
          <a:noFill/>
        </p:spPr>
        <p:txBody>
          <a:bodyPr wrap="square" rtlCol="0">
            <a:spAutoFit/>
          </a:bodyPr>
          <a:lstStyle/>
          <a:p>
            <a:pPr lvl="0"/>
            <a:r>
              <a:rPr lang="en-US" sz="1400" b="1" dirty="0">
                <a:solidFill>
                  <a:srgbClr val="000000"/>
                </a:solidFill>
              </a:rPr>
              <a:t>Essential Personnel Call-in List</a:t>
            </a:r>
          </a:p>
          <a:p>
            <a:pPr lvl="0"/>
            <a:endParaRPr lang="en-US" sz="800" b="1" dirty="0">
              <a:solidFill>
                <a:srgbClr val="000000"/>
              </a:solidFill>
            </a:endParaRPr>
          </a:p>
          <a:p>
            <a:pPr lvl="0"/>
            <a:r>
              <a:rPr lang="en-US" sz="1050" b="1" dirty="0">
                <a:solidFill>
                  <a:srgbClr val="000000"/>
                </a:solidFill>
              </a:rPr>
              <a:t>Maintenance</a:t>
            </a:r>
            <a:endParaRPr lang="en-US" sz="1050" dirty="0">
              <a:solidFill>
                <a:srgbClr val="000000"/>
              </a:solidFill>
            </a:endParaRPr>
          </a:p>
          <a:p>
            <a:pPr lvl="0"/>
            <a:r>
              <a:rPr lang="en-US" sz="1050" dirty="0">
                <a:solidFill>
                  <a:srgbClr val="000000"/>
                </a:solidFill>
              </a:rPr>
              <a:t>Mark Updegraff  	270.784.1312</a:t>
            </a:r>
          </a:p>
          <a:p>
            <a:pPr lvl="0"/>
            <a:r>
              <a:rPr lang="en-US" sz="1050" dirty="0">
                <a:solidFill>
                  <a:srgbClr val="000000"/>
                </a:solidFill>
              </a:rPr>
              <a:t>Herb Hess  		270.427.8645</a:t>
            </a:r>
          </a:p>
          <a:p>
            <a:pPr lvl="0"/>
            <a:r>
              <a:rPr lang="en-US" sz="1050" dirty="0">
                <a:solidFill>
                  <a:srgbClr val="000000"/>
                </a:solidFill>
              </a:rPr>
              <a:t>Joe Keith		270.991.3848</a:t>
            </a:r>
          </a:p>
          <a:p>
            <a:pPr lvl="0"/>
            <a:r>
              <a:rPr lang="en-US" sz="1050" dirty="0">
                <a:solidFill>
                  <a:srgbClr val="000000"/>
                </a:solidFill>
              </a:rPr>
              <a:t>Danney Madison	270.784.9868</a:t>
            </a:r>
          </a:p>
          <a:p>
            <a:pPr lvl="0"/>
            <a:r>
              <a:rPr lang="en-US" sz="1050" dirty="0">
                <a:solidFill>
                  <a:srgbClr val="000000"/>
                </a:solidFill>
              </a:rPr>
              <a:t>Ben Spitler		270.996.8537</a:t>
            </a:r>
          </a:p>
          <a:p>
            <a:pPr lvl="0"/>
            <a:r>
              <a:rPr lang="en-US" sz="1050" dirty="0">
                <a:solidFill>
                  <a:srgbClr val="000000"/>
                </a:solidFill>
              </a:rPr>
              <a:t>Ben </a:t>
            </a:r>
            <a:r>
              <a:rPr lang="en-US" sz="1050" dirty="0" err="1">
                <a:solidFill>
                  <a:srgbClr val="000000"/>
                </a:solidFill>
              </a:rPr>
              <a:t>Deweese</a:t>
            </a:r>
            <a:r>
              <a:rPr lang="en-US" sz="1050" dirty="0">
                <a:solidFill>
                  <a:srgbClr val="000000"/>
                </a:solidFill>
              </a:rPr>
              <a:t>		270.535.7402</a:t>
            </a:r>
          </a:p>
          <a:p>
            <a:pPr lvl="0"/>
            <a:endParaRPr lang="en-US" sz="1050" dirty="0">
              <a:solidFill>
                <a:srgbClr val="000000"/>
              </a:solidFill>
            </a:endParaRPr>
          </a:p>
          <a:p>
            <a:pPr lvl="0"/>
            <a:r>
              <a:rPr lang="en-US" sz="1050" b="1" dirty="0">
                <a:solidFill>
                  <a:srgbClr val="000000"/>
                </a:solidFill>
              </a:rPr>
              <a:t>Clerical</a:t>
            </a:r>
            <a:endParaRPr lang="en-US" sz="1050" dirty="0">
              <a:solidFill>
                <a:srgbClr val="000000"/>
              </a:solidFill>
            </a:endParaRPr>
          </a:p>
          <a:p>
            <a:pPr lvl="0"/>
            <a:r>
              <a:rPr lang="en-US" sz="1050" dirty="0">
                <a:solidFill>
                  <a:srgbClr val="000000"/>
                </a:solidFill>
              </a:rPr>
              <a:t>Angie Jackson 		 270.799.8924 </a:t>
            </a:r>
          </a:p>
          <a:p>
            <a:pPr lvl="0"/>
            <a:r>
              <a:rPr lang="en-US" sz="1050" dirty="0">
                <a:solidFill>
                  <a:srgbClr val="000000"/>
                </a:solidFill>
              </a:rPr>
              <a:t>Kathy Bailey		 270.202.4603</a:t>
            </a:r>
          </a:p>
          <a:p>
            <a:pPr lvl="0"/>
            <a:r>
              <a:rPr lang="en-US" sz="1050" dirty="0">
                <a:solidFill>
                  <a:srgbClr val="000000"/>
                </a:solidFill>
              </a:rPr>
              <a:t>Phil Kinser		 270.784.4963</a:t>
            </a:r>
          </a:p>
          <a:p>
            <a:pPr lvl="0"/>
            <a:endParaRPr lang="en-US" sz="1050" dirty="0">
              <a:solidFill>
                <a:srgbClr val="000000"/>
              </a:solidFill>
            </a:endParaRPr>
          </a:p>
          <a:p>
            <a:pPr lvl="0"/>
            <a:r>
              <a:rPr lang="en-US" sz="1050" b="1" dirty="0">
                <a:solidFill>
                  <a:srgbClr val="000000"/>
                </a:solidFill>
              </a:rPr>
              <a:t>Plant Operations</a:t>
            </a:r>
            <a:endParaRPr lang="en-US" sz="1050" dirty="0">
              <a:solidFill>
                <a:srgbClr val="000000"/>
              </a:solidFill>
            </a:endParaRPr>
          </a:p>
          <a:p>
            <a:pPr lvl="0"/>
            <a:r>
              <a:rPr lang="en-US" sz="1050" dirty="0">
                <a:solidFill>
                  <a:srgbClr val="000000"/>
                </a:solidFill>
              </a:rPr>
              <a:t>Dale Dyer		270.991.1523</a:t>
            </a:r>
          </a:p>
          <a:p>
            <a:pPr lvl="0"/>
            <a:r>
              <a:rPr lang="en-US" sz="1050" dirty="0">
                <a:solidFill>
                  <a:srgbClr val="000000"/>
                </a:solidFill>
              </a:rPr>
              <a:t>Kayla Howard		270.532.1259</a:t>
            </a:r>
          </a:p>
          <a:p>
            <a:pPr lvl="0"/>
            <a:r>
              <a:rPr lang="en-US" sz="1050" dirty="0">
                <a:solidFill>
                  <a:srgbClr val="000000"/>
                </a:solidFill>
              </a:rPr>
              <a:t>Rooks Howard		270.784.5163</a:t>
            </a:r>
          </a:p>
          <a:p>
            <a:pPr lvl="0"/>
            <a:r>
              <a:rPr lang="en-US" sz="1050" dirty="0">
                <a:solidFill>
                  <a:srgbClr val="000000"/>
                </a:solidFill>
              </a:rPr>
              <a:t>Craig Austin		270.847.7419</a:t>
            </a:r>
          </a:p>
          <a:p>
            <a:pPr lvl="0"/>
            <a:r>
              <a:rPr lang="en-US" sz="1050" dirty="0">
                <a:solidFill>
                  <a:srgbClr val="000000"/>
                </a:solidFill>
              </a:rPr>
              <a:t>Central Steam Plant</a:t>
            </a:r>
            <a:r>
              <a:rPr lang="en-US" sz="1100" dirty="0">
                <a:solidFill>
                  <a:srgbClr val="000000"/>
                </a:solidFill>
              </a:rPr>
              <a:t>	270.745.5828</a:t>
            </a:r>
          </a:p>
          <a:p>
            <a:pPr lvl="0"/>
            <a:endParaRPr lang="en-US" sz="1100" dirty="0">
              <a:solidFill>
                <a:srgbClr val="000000"/>
              </a:solidFill>
            </a:endParaRPr>
          </a:p>
          <a:p>
            <a:pPr lvl="0"/>
            <a:r>
              <a:rPr lang="en-US" sz="1100" b="1" dirty="0">
                <a:solidFill>
                  <a:srgbClr val="000000"/>
                </a:solidFill>
              </a:rPr>
              <a:t>Building Services</a:t>
            </a:r>
          </a:p>
          <a:p>
            <a:pPr lvl="0"/>
            <a:r>
              <a:rPr lang="en-US" sz="900" dirty="0">
                <a:solidFill>
                  <a:srgbClr val="000000"/>
                </a:solidFill>
              </a:rPr>
              <a:t>Kevin Gutierrez- 270-535- 9063</a:t>
            </a:r>
          </a:p>
          <a:p>
            <a:pPr lvl="0"/>
            <a:r>
              <a:rPr lang="en-US" sz="900" dirty="0">
                <a:solidFill>
                  <a:srgbClr val="000000"/>
                </a:solidFill>
              </a:rPr>
              <a:t>Rob Bradshaw- 270-303- 6027</a:t>
            </a:r>
          </a:p>
          <a:p>
            <a:pPr lvl="0"/>
            <a:r>
              <a:rPr lang="en-US" sz="900" dirty="0">
                <a:solidFill>
                  <a:srgbClr val="000000"/>
                </a:solidFill>
              </a:rPr>
              <a:t>Tammy Price- 270-784-1636 </a:t>
            </a:r>
          </a:p>
          <a:p>
            <a:pPr lvl="0"/>
            <a:r>
              <a:rPr lang="en-US" sz="900" dirty="0">
                <a:solidFill>
                  <a:srgbClr val="000000"/>
                </a:solidFill>
              </a:rPr>
              <a:t>Todd Kitchens- 270-935-7220</a:t>
            </a:r>
          </a:p>
          <a:p>
            <a:pPr lvl="0"/>
            <a:r>
              <a:rPr lang="en-US" sz="900" dirty="0">
                <a:solidFill>
                  <a:srgbClr val="000000"/>
                </a:solidFill>
              </a:rPr>
              <a:t>Sue Barbour- (ride in with husband)- 270-246-0398</a:t>
            </a:r>
          </a:p>
          <a:p>
            <a:pPr lvl="0"/>
            <a:r>
              <a:rPr lang="en-US" sz="900" dirty="0">
                <a:solidFill>
                  <a:srgbClr val="000000"/>
                </a:solidFill>
              </a:rPr>
              <a:t>Johnny Brown- 270-779-4734</a:t>
            </a:r>
          </a:p>
          <a:p>
            <a:pPr lvl="0"/>
            <a:r>
              <a:rPr lang="en-US" sz="900" dirty="0">
                <a:solidFill>
                  <a:srgbClr val="000000"/>
                </a:solidFill>
              </a:rPr>
              <a:t>Janice McDonald- 270-799-1607</a:t>
            </a:r>
          </a:p>
          <a:p>
            <a:pPr lvl="0"/>
            <a:r>
              <a:rPr lang="en-US" sz="900" dirty="0">
                <a:solidFill>
                  <a:srgbClr val="000000"/>
                </a:solidFill>
              </a:rPr>
              <a:t>Heather Miller- 270-421-3831</a:t>
            </a:r>
          </a:p>
          <a:p>
            <a:pPr lvl="0"/>
            <a:r>
              <a:rPr lang="en-US" sz="900" dirty="0">
                <a:solidFill>
                  <a:srgbClr val="000000"/>
                </a:solidFill>
              </a:rPr>
              <a:t>Terri Williams- (DSU only) 270-996-7240</a:t>
            </a:r>
          </a:p>
          <a:p>
            <a:pPr lvl="0"/>
            <a:r>
              <a:rPr lang="en-US" sz="900" dirty="0">
                <a:solidFill>
                  <a:srgbClr val="000000"/>
                </a:solidFill>
              </a:rPr>
              <a:t>Taylor Allen- 270-421-5384</a:t>
            </a:r>
          </a:p>
          <a:p>
            <a:pPr lvl="0"/>
            <a:r>
              <a:rPr lang="en-US" sz="900" dirty="0" err="1">
                <a:solidFill>
                  <a:srgbClr val="000000"/>
                </a:solidFill>
              </a:rPr>
              <a:t>Betzabel</a:t>
            </a:r>
            <a:r>
              <a:rPr lang="en-US" sz="900" dirty="0">
                <a:solidFill>
                  <a:srgbClr val="000000"/>
                </a:solidFill>
              </a:rPr>
              <a:t> Rodriguez- 270-320-8166</a:t>
            </a:r>
          </a:p>
          <a:p>
            <a:pPr lvl="0"/>
            <a:r>
              <a:rPr lang="en-US" sz="900" dirty="0">
                <a:solidFill>
                  <a:srgbClr val="000000"/>
                </a:solidFill>
              </a:rPr>
              <a:t>Claudette Cravens- 270-996-6282</a:t>
            </a:r>
          </a:p>
          <a:p>
            <a:pPr lvl="0"/>
            <a:r>
              <a:rPr lang="en-US" sz="900" dirty="0">
                <a:solidFill>
                  <a:srgbClr val="000000"/>
                </a:solidFill>
              </a:rPr>
              <a:t>Larry Cardwell- 270-784-0814- farm</a:t>
            </a:r>
          </a:p>
          <a:p>
            <a:pPr lvl="0"/>
            <a:r>
              <a:rPr lang="en-US" sz="900" dirty="0">
                <a:solidFill>
                  <a:srgbClr val="000000"/>
                </a:solidFill>
              </a:rPr>
              <a:t>Justin Potter- 614-260-3215</a:t>
            </a:r>
          </a:p>
          <a:p>
            <a:pPr lvl="0"/>
            <a:r>
              <a:rPr lang="en-US" sz="900" dirty="0">
                <a:solidFill>
                  <a:srgbClr val="000000"/>
                </a:solidFill>
              </a:rPr>
              <a:t>Sue Ferrell- 270-783-8755</a:t>
            </a:r>
          </a:p>
          <a:p>
            <a:pPr lvl="0"/>
            <a:r>
              <a:rPr lang="en-US" sz="900" dirty="0">
                <a:solidFill>
                  <a:srgbClr val="000000"/>
                </a:solidFill>
              </a:rPr>
              <a:t>Sebastian Stanley (270) 590-4592</a:t>
            </a:r>
          </a:p>
          <a:p>
            <a:pPr lvl="0"/>
            <a:r>
              <a:rPr lang="en-US" sz="900" dirty="0">
                <a:solidFill>
                  <a:srgbClr val="000000"/>
                </a:solidFill>
              </a:rPr>
              <a:t>Brenda </a:t>
            </a:r>
            <a:r>
              <a:rPr lang="en-US" sz="900" dirty="0" err="1">
                <a:solidFill>
                  <a:srgbClr val="000000"/>
                </a:solidFill>
              </a:rPr>
              <a:t>Gillon</a:t>
            </a:r>
            <a:r>
              <a:rPr lang="en-US" sz="900" dirty="0">
                <a:solidFill>
                  <a:srgbClr val="000000"/>
                </a:solidFill>
              </a:rPr>
              <a:t>- 270-202-9554</a:t>
            </a:r>
          </a:p>
          <a:p>
            <a:pPr lvl="0"/>
            <a:r>
              <a:rPr lang="en-US" sz="900" dirty="0" err="1">
                <a:solidFill>
                  <a:srgbClr val="000000"/>
                </a:solidFill>
              </a:rPr>
              <a:t>Quentae</a:t>
            </a:r>
            <a:r>
              <a:rPr lang="en-US" sz="900" dirty="0">
                <a:solidFill>
                  <a:srgbClr val="000000"/>
                </a:solidFill>
              </a:rPr>
              <a:t> Massey- 419-699-4576</a:t>
            </a:r>
          </a:p>
          <a:p>
            <a:endParaRPr lang="en-US" sz="1100" dirty="0" smtClean="0"/>
          </a:p>
          <a:p>
            <a:endParaRPr lang="en-US" sz="1200" dirty="0"/>
          </a:p>
          <a:p>
            <a:endParaRPr lang="en-US" sz="1200" dirty="0"/>
          </a:p>
        </p:txBody>
      </p:sp>
      <p:sp>
        <p:nvSpPr>
          <p:cNvPr id="2" name="Date Placeholder 1"/>
          <p:cNvSpPr>
            <a:spLocks noGrp="1"/>
          </p:cNvSpPr>
          <p:nvPr>
            <p:ph type="dt" sz="half" idx="10"/>
          </p:nvPr>
        </p:nvSpPr>
        <p:spPr/>
        <p:txBody>
          <a:bodyPr/>
          <a:lstStyle/>
          <a:p>
            <a:pPr>
              <a:defRPr/>
            </a:pPr>
            <a:fld id="{B10B485D-27B1-44F9-ADF4-415B0DCABFFC}" type="datetime1">
              <a:rPr lang="en-US" smtClean="0"/>
              <a:t>7/31/2017</a:t>
            </a:fld>
            <a:endParaRPr lang="en-US" dirty="0"/>
          </a:p>
        </p:txBody>
      </p:sp>
      <p:sp>
        <p:nvSpPr>
          <p:cNvPr id="3" name="Footer Placeholder 2"/>
          <p:cNvSpPr>
            <a:spLocks noGrp="1"/>
          </p:cNvSpPr>
          <p:nvPr>
            <p:ph type="ftr" sz="quarter" idx="11"/>
          </p:nvPr>
        </p:nvSpPr>
        <p:spPr/>
        <p:txBody>
          <a:bodyPr/>
          <a:lstStyle/>
          <a:p>
            <a:pPr>
              <a:defRPr/>
            </a:pPr>
            <a:r>
              <a:rPr lang="en-US" smtClean="0"/>
              <a:t>WKU Facilities Management Snow Plan</a:t>
            </a:r>
            <a:endParaRPr lang="en-US" dirty="0"/>
          </a:p>
        </p:txBody>
      </p:sp>
      <p:sp>
        <p:nvSpPr>
          <p:cNvPr id="7" name="Rectangle 3"/>
          <p:cNvSpPr txBox="1">
            <a:spLocks/>
          </p:cNvSpPr>
          <p:nvPr/>
        </p:nvSpPr>
        <p:spPr bwMode="auto">
          <a:xfrm>
            <a:off x="3657600" y="76200"/>
            <a:ext cx="4495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b="1" u="sng" dirty="0" smtClean="0"/>
              <a:t>In the event the campus is officially closed</a:t>
            </a:r>
            <a:endParaRPr lang="en-US" sz="1800" dirty="0" smtClean="0"/>
          </a:p>
          <a:p>
            <a:pPr marL="0" indent="0">
              <a:buFont typeface="Arial" charset="0"/>
              <a:buNone/>
            </a:pPr>
            <a:r>
              <a:rPr lang="en-US" sz="1200" dirty="0" smtClean="0"/>
              <a:t>In the event that the university is </a:t>
            </a:r>
            <a:r>
              <a:rPr lang="en-US" sz="1200" b="1" dirty="0" smtClean="0"/>
              <a:t>officially closed </a:t>
            </a:r>
            <a:r>
              <a:rPr lang="en-US" sz="1200" dirty="0" smtClean="0"/>
              <a:t>the following </a:t>
            </a:r>
            <a:r>
              <a:rPr lang="en-US" sz="1200" b="1" dirty="0" smtClean="0"/>
              <a:t>“WEATHER ESSENTIAL PERSONNEL” </a:t>
            </a:r>
            <a:r>
              <a:rPr lang="en-US" sz="1200" dirty="0" smtClean="0"/>
              <a:t>designated are to report to work.  Coordination of this crew will be under the direction of our Facilities Management Director and the Manager of Campus Services and assisted by all other managers.   </a:t>
            </a:r>
            <a:r>
              <a:rPr lang="en-US" sz="1200" i="1" dirty="0" smtClean="0">
                <a:solidFill>
                  <a:srgbClr val="FF0000"/>
                </a:solidFill>
              </a:rPr>
              <a:t>Staff should come prepared and bring the appropriate outdoor clothing, headgear and footwear to work in outside conditions.</a:t>
            </a:r>
            <a:r>
              <a:rPr lang="en-US" sz="1200" i="1" dirty="0" smtClean="0"/>
              <a:t/>
            </a:r>
            <a:br>
              <a:rPr lang="en-US" sz="1200" i="1" dirty="0" smtClean="0"/>
            </a:br>
            <a:endParaRPr lang="en-US" sz="1200" dirty="0" smtClean="0"/>
          </a:p>
          <a:p>
            <a:pPr lvl="1">
              <a:buFont typeface="Wingdings" panose="05000000000000000000" pitchFamily="2" charset="2"/>
              <a:buChar char="§"/>
            </a:pPr>
            <a:r>
              <a:rPr lang="en-US" sz="1400" i="1" dirty="0" smtClean="0"/>
              <a:t>Campus Services personnel are required to report</a:t>
            </a:r>
          </a:p>
          <a:p>
            <a:pPr marL="457200" lvl="1" indent="0">
              <a:buNone/>
            </a:pPr>
            <a:r>
              <a:rPr lang="en-US" sz="1400" i="1" dirty="0" smtClean="0"/>
              <a:t>  </a:t>
            </a:r>
          </a:p>
          <a:p>
            <a:pPr lvl="1">
              <a:buFont typeface="Wingdings" panose="05000000000000000000" pitchFamily="2" charset="2"/>
              <a:buChar char="§"/>
            </a:pPr>
            <a:r>
              <a:rPr lang="en-US" sz="1400" i="1" dirty="0" smtClean="0"/>
              <a:t>Designated Maintenance and Plant Operations employees are to report to their designated buildings and areas to check for building operations and to assist with the entrances to their buildings</a:t>
            </a:r>
          </a:p>
          <a:p>
            <a:pPr marL="457200" lvl="1" indent="0">
              <a:buNone/>
            </a:pPr>
            <a:endParaRPr lang="en-US" sz="1400" i="1" dirty="0" smtClean="0"/>
          </a:p>
          <a:p>
            <a:pPr lvl="1">
              <a:buFont typeface="Wingdings" panose="05000000000000000000" pitchFamily="2" charset="2"/>
              <a:buChar char="§"/>
            </a:pPr>
            <a:r>
              <a:rPr lang="en-US" sz="1400" i="1" dirty="0" smtClean="0"/>
              <a:t>Clerical staff as designated by FS manager, to direct calls and radio communications</a:t>
            </a:r>
          </a:p>
          <a:p>
            <a:pPr marL="457200" lvl="1" indent="0">
              <a:buNone/>
            </a:pPr>
            <a:endParaRPr lang="en-US" sz="1400" i="1" dirty="0" smtClean="0"/>
          </a:p>
          <a:p>
            <a:pPr lvl="1">
              <a:buFont typeface="Wingdings" panose="05000000000000000000" pitchFamily="2" charset="2"/>
              <a:buChar char="§"/>
            </a:pPr>
            <a:r>
              <a:rPr lang="en-US" sz="1400" i="1" dirty="0" smtClean="0"/>
              <a:t>One employee from the stockroom designated by the FS manager to handle supply issues</a:t>
            </a:r>
          </a:p>
          <a:p>
            <a:pPr marL="457200" lvl="1" indent="0">
              <a:buNone/>
            </a:pPr>
            <a:endParaRPr lang="en-US" sz="1400" i="1" dirty="0" smtClean="0"/>
          </a:p>
          <a:p>
            <a:pPr lvl="1">
              <a:buFont typeface="Wingdings" panose="05000000000000000000" pitchFamily="2" charset="2"/>
              <a:buChar char="§"/>
            </a:pPr>
            <a:r>
              <a:rPr lang="en-US" sz="1400" i="1" dirty="0" smtClean="0"/>
              <a:t>All Building Services employees are to report and maintain safe access and minimize snow melt inside buildings and mop salt to prevent slips trips and falls</a:t>
            </a:r>
          </a:p>
          <a:p>
            <a:pPr marL="396875" lvl="2" indent="-111125"/>
            <a:endParaRPr lang="en-US" sz="1400" b="1" dirty="0" smtClean="0"/>
          </a:p>
          <a:p>
            <a:pPr marL="396875" lvl="2" indent="-111125"/>
            <a:endParaRPr lang="en-US" sz="1400" b="1" dirty="0" smtClean="0"/>
          </a:p>
          <a:p>
            <a:pPr lvl="1"/>
            <a:endParaRPr lang="en-US" sz="1400" dirty="0" smtClean="0"/>
          </a:p>
          <a:p>
            <a:pPr lvl="2"/>
            <a:endParaRPr lang="en-US" sz="1400" dirty="0" smtClean="0"/>
          </a:p>
          <a:p>
            <a:pPr lvl="2"/>
            <a:endParaRPr lang="en-US" sz="1400" dirty="0" smtClean="0"/>
          </a:p>
          <a:p>
            <a:pPr lvl="2"/>
            <a:endParaRPr lang="en-US" sz="1400" dirty="0" smtClean="0"/>
          </a:p>
          <a:p>
            <a:pPr lvl="2">
              <a:buFont typeface="Arial" charset="0"/>
              <a:buNone/>
            </a:pPr>
            <a:endParaRPr lang="en-US" sz="1400" dirty="0"/>
          </a:p>
        </p:txBody>
      </p:sp>
    </p:spTree>
    <p:extLst>
      <p:ext uri="{BB962C8B-B14F-4D97-AF65-F5344CB8AC3E}">
        <p14:creationId xmlns:p14="http://schemas.microsoft.com/office/powerpoint/2010/main" val="126706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0B485D-27B1-44F9-ADF4-415B0DCABFFC}" type="datetime1">
              <a:rPr lang="en-US" smtClean="0"/>
              <a:t>7/31/2017</a:t>
            </a:fld>
            <a:endParaRPr lang="en-US" dirty="0"/>
          </a:p>
        </p:txBody>
      </p:sp>
      <p:sp>
        <p:nvSpPr>
          <p:cNvPr id="3" name="Footer Placeholder 2"/>
          <p:cNvSpPr>
            <a:spLocks noGrp="1"/>
          </p:cNvSpPr>
          <p:nvPr>
            <p:ph type="ftr" sz="quarter" idx="11"/>
          </p:nvPr>
        </p:nvSpPr>
        <p:spPr/>
        <p:txBody>
          <a:bodyPr/>
          <a:lstStyle/>
          <a:p>
            <a:pPr>
              <a:defRPr/>
            </a:pPr>
            <a:r>
              <a:rPr lang="en-US" smtClean="0"/>
              <a:t>WKU Facilities Management Snow Plan</a:t>
            </a:r>
            <a:endParaRPr lang="en-US" dirty="0"/>
          </a:p>
        </p:txBody>
      </p:sp>
      <p:pic>
        <p:nvPicPr>
          <p:cNvPr id="4" name="Picture 3"/>
          <p:cNvPicPr>
            <a:picLocks noChangeAspect="1"/>
          </p:cNvPicPr>
          <p:nvPr/>
        </p:nvPicPr>
        <p:blipFill>
          <a:blip r:embed="rId2"/>
          <a:stretch>
            <a:fillRect/>
          </a:stretch>
        </p:blipFill>
        <p:spPr>
          <a:xfrm>
            <a:off x="4215296" y="3331667"/>
            <a:ext cx="713408" cy="194665"/>
          </a:xfrm>
          <a:prstGeom prst="rect">
            <a:avLst/>
          </a:prstGeom>
        </p:spPr>
      </p:pic>
      <p:pic>
        <p:nvPicPr>
          <p:cNvPr id="5" name="Picture 4"/>
          <p:cNvPicPr>
            <a:picLocks noChangeAspect="1"/>
          </p:cNvPicPr>
          <p:nvPr/>
        </p:nvPicPr>
        <p:blipFill>
          <a:blip r:embed="rId3"/>
          <a:stretch>
            <a:fillRect/>
          </a:stretch>
        </p:blipFill>
        <p:spPr>
          <a:xfrm>
            <a:off x="387971" y="156549"/>
            <a:ext cx="8451229" cy="6549051"/>
          </a:xfrm>
          <a:prstGeom prst="rect">
            <a:avLst/>
          </a:prstGeom>
        </p:spPr>
      </p:pic>
    </p:spTree>
    <p:extLst>
      <p:ext uri="{BB962C8B-B14F-4D97-AF65-F5344CB8AC3E}">
        <p14:creationId xmlns:p14="http://schemas.microsoft.com/office/powerpoint/2010/main" val="162788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0B485D-27B1-44F9-ADF4-415B0DCABFFC}" type="datetime1">
              <a:rPr lang="en-US" smtClean="0"/>
              <a:t>7/31/2017</a:t>
            </a:fld>
            <a:endParaRPr lang="en-US" dirty="0"/>
          </a:p>
        </p:txBody>
      </p:sp>
      <p:sp>
        <p:nvSpPr>
          <p:cNvPr id="3" name="Footer Placeholder 2"/>
          <p:cNvSpPr>
            <a:spLocks noGrp="1"/>
          </p:cNvSpPr>
          <p:nvPr>
            <p:ph type="ftr" sz="quarter" idx="11"/>
          </p:nvPr>
        </p:nvSpPr>
        <p:spPr/>
        <p:txBody>
          <a:bodyPr/>
          <a:lstStyle/>
          <a:p>
            <a:pPr>
              <a:defRPr/>
            </a:pPr>
            <a:r>
              <a:rPr lang="en-US" smtClean="0"/>
              <a:t>WKU Facilities Management Snow Plan</a:t>
            </a:r>
            <a:endParaRPr lang="en-US" dirty="0"/>
          </a:p>
        </p:txBody>
      </p:sp>
      <p:pic>
        <p:nvPicPr>
          <p:cNvPr id="5" name="Picture 4"/>
          <p:cNvPicPr>
            <a:picLocks noChangeAspect="1"/>
          </p:cNvPicPr>
          <p:nvPr/>
        </p:nvPicPr>
        <p:blipFill>
          <a:blip r:embed="rId2"/>
          <a:stretch>
            <a:fillRect/>
          </a:stretch>
        </p:blipFill>
        <p:spPr>
          <a:xfrm>
            <a:off x="533399" y="146234"/>
            <a:ext cx="8001001" cy="6628661"/>
          </a:xfrm>
          <a:prstGeom prst="rect">
            <a:avLst/>
          </a:prstGeom>
        </p:spPr>
      </p:pic>
    </p:spTree>
    <p:extLst>
      <p:ext uri="{BB962C8B-B14F-4D97-AF65-F5344CB8AC3E}">
        <p14:creationId xmlns:p14="http://schemas.microsoft.com/office/powerpoint/2010/main" val="255399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pPr>
              <a:defRPr/>
            </a:pPr>
            <a:fld id="{1B7C2C60-1F72-455E-A657-983AE7273A2A}" type="datetime1">
              <a:rPr lang="en-US" smtClean="0"/>
              <a:t>7/31/2017</a:t>
            </a:fld>
            <a:endParaRPr lang="en-US" dirty="0"/>
          </a:p>
        </p:txBody>
      </p:sp>
      <p:sp>
        <p:nvSpPr>
          <p:cNvPr id="2" name="Rectangle 2"/>
          <p:cNvSpPr>
            <a:spLocks noGrp="1"/>
          </p:cNvSpPr>
          <p:nvPr>
            <p:ph type="title" idx="4294967295"/>
          </p:nvPr>
        </p:nvSpPr>
        <p:spPr>
          <a:xfrm>
            <a:off x="304800" y="228600"/>
            <a:ext cx="8229600" cy="487363"/>
          </a:xfrm>
        </p:spPr>
        <p:txBody>
          <a:bodyPr/>
          <a:lstStyle/>
          <a:p>
            <a:pPr>
              <a:defRPr/>
            </a:pPr>
            <a:r>
              <a:rPr lang="en-US" sz="1800" b="1" u="sng" dirty="0" smtClean="0">
                <a:latin typeface="+mn-lt"/>
              </a:rPr>
              <a:t>Standard Operating Procedures </a:t>
            </a:r>
            <a:r>
              <a:rPr lang="en-US" sz="1800" b="1" u="sng" dirty="0">
                <a:latin typeface="+mn-lt"/>
              </a:rPr>
              <a:t>for Snow Removal</a:t>
            </a:r>
          </a:p>
        </p:txBody>
      </p:sp>
      <p:sp>
        <p:nvSpPr>
          <p:cNvPr id="8195" name="Rectangle 3"/>
          <p:cNvSpPr>
            <a:spLocks noGrp="1"/>
          </p:cNvSpPr>
          <p:nvPr>
            <p:ph idx="4294967295"/>
          </p:nvPr>
        </p:nvSpPr>
        <p:spPr>
          <a:xfrm>
            <a:off x="381000" y="685800"/>
            <a:ext cx="7924800" cy="5670550"/>
          </a:xfrm>
        </p:spPr>
        <p:txBody>
          <a:bodyPr/>
          <a:lstStyle/>
          <a:p>
            <a:r>
              <a:rPr lang="en-US" sz="1400" dirty="0"/>
              <a:t>All Campus Services  personnel are to report to the Grounds Shop.  The following assignments/routes will be given out for the following:    </a:t>
            </a:r>
            <a:endParaRPr lang="en-US" sz="1400" dirty="0" smtClean="0"/>
          </a:p>
          <a:p>
            <a:pPr>
              <a:buNone/>
            </a:pPr>
            <a:endParaRPr lang="en-US" sz="1600" b="1" dirty="0" smtClean="0"/>
          </a:p>
          <a:p>
            <a:pPr>
              <a:buNone/>
            </a:pPr>
            <a:r>
              <a:rPr lang="en-US" sz="1600" b="1" dirty="0" smtClean="0"/>
              <a:t>MAIN CAMPUS</a:t>
            </a:r>
            <a:endParaRPr lang="en-US" sz="1600" b="1" dirty="0"/>
          </a:p>
          <a:p>
            <a:pPr marL="914400" lvl="1" indent="-514350">
              <a:buFont typeface="Wingdings"/>
              <a:buChar char="§"/>
            </a:pPr>
            <a:r>
              <a:rPr lang="en-US" sz="1400" b="1" dirty="0" smtClean="0"/>
              <a:t>Josh Twardowski  	Campus </a:t>
            </a:r>
            <a:r>
              <a:rPr lang="en-US" sz="1400" b="1" dirty="0"/>
              <a:t>wide </a:t>
            </a:r>
            <a:r>
              <a:rPr lang="en-US" sz="1400" b="1" dirty="0" smtClean="0"/>
              <a:t>Supervision</a:t>
            </a:r>
          </a:p>
          <a:p>
            <a:pPr marL="914400" lvl="1" indent="-514350">
              <a:buFont typeface="Wingdings"/>
              <a:buChar char="§"/>
            </a:pPr>
            <a:r>
              <a:rPr lang="en-US" sz="1400" b="1" dirty="0" smtClean="0"/>
              <a:t>Leah Hopwood 	Radio Dispatch/assignments </a:t>
            </a:r>
          </a:p>
          <a:p>
            <a:pPr marL="914400" lvl="1" indent="-514350">
              <a:buFont typeface="Wingdings"/>
              <a:buChar char="§"/>
            </a:pPr>
            <a:r>
              <a:rPr lang="en-US" sz="1400" b="1" dirty="0" smtClean="0"/>
              <a:t>Terry Copas	</a:t>
            </a:r>
            <a:r>
              <a:rPr lang="en-US" sz="1400" b="1" dirty="0"/>
              <a:t>	Bobcat with Snow </a:t>
            </a:r>
            <a:r>
              <a:rPr lang="en-US" sz="1400" b="1" dirty="0" smtClean="0"/>
              <a:t>Pusher</a:t>
            </a:r>
          </a:p>
          <a:p>
            <a:pPr marL="914400" lvl="1" indent="-514350">
              <a:buFont typeface="Wingdings"/>
              <a:buChar char="§"/>
            </a:pPr>
            <a:r>
              <a:rPr lang="en-US" sz="1400" b="1" dirty="0" smtClean="0"/>
              <a:t>Dustyn Brooks  	Case Backhoe</a:t>
            </a:r>
            <a:endParaRPr lang="en-US" sz="1400" b="1" dirty="0"/>
          </a:p>
          <a:p>
            <a:pPr marL="914400" lvl="1" indent="-514350">
              <a:buFont typeface="Wingdings"/>
              <a:buChar char="§"/>
            </a:pPr>
            <a:r>
              <a:rPr lang="en-US" sz="1400" b="1" dirty="0" smtClean="0"/>
              <a:t>Bob Bridges 	#</a:t>
            </a:r>
            <a:r>
              <a:rPr lang="en-US" sz="1400" b="1" dirty="0"/>
              <a:t>56 F250 salt truck with </a:t>
            </a:r>
            <a:r>
              <a:rPr lang="en-US" sz="1400" b="1" dirty="0" smtClean="0"/>
              <a:t>blade</a:t>
            </a:r>
            <a:endParaRPr lang="en-US" sz="1400" b="1" dirty="0"/>
          </a:p>
          <a:p>
            <a:pPr marL="914400" lvl="1" indent="-514350">
              <a:buFont typeface="Wingdings"/>
              <a:buChar char="§"/>
            </a:pPr>
            <a:r>
              <a:rPr lang="en-US" sz="1400" b="1" dirty="0" smtClean="0"/>
              <a:t>Jeff McAdoo	#</a:t>
            </a:r>
            <a:r>
              <a:rPr lang="en-US" sz="1400" b="1" dirty="0"/>
              <a:t>199 3500 salt truck with blade</a:t>
            </a:r>
          </a:p>
          <a:p>
            <a:pPr marL="914400" lvl="1" indent="-514350">
              <a:buFont typeface="Wingdings"/>
              <a:buChar char="§"/>
            </a:pPr>
            <a:r>
              <a:rPr lang="en-US" sz="1400" b="1" dirty="0" smtClean="0"/>
              <a:t>Brett Shain		#</a:t>
            </a:r>
            <a:r>
              <a:rPr lang="en-US" sz="1400" b="1" dirty="0"/>
              <a:t>176 F550 with blade and spreader</a:t>
            </a:r>
            <a:endParaRPr lang="en-US" sz="1400" b="1" dirty="0" smtClean="0"/>
          </a:p>
          <a:p>
            <a:pPr marL="914400" lvl="1" indent="-514350">
              <a:buFont typeface="Wingdings"/>
              <a:buChar char="§"/>
            </a:pPr>
            <a:r>
              <a:rPr lang="en-US" sz="1400" b="1" dirty="0" smtClean="0"/>
              <a:t>Jeremey Bowling	G1 with </a:t>
            </a:r>
            <a:r>
              <a:rPr lang="en-US" sz="1400" b="1" dirty="0"/>
              <a:t>blade and salt </a:t>
            </a:r>
            <a:r>
              <a:rPr lang="en-US" sz="1400" b="1" dirty="0" smtClean="0"/>
              <a:t>hopper</a:t>
            </a:r>
          </a:p>
          <a:p>
            <a:pPr marL="914400" lvl="1" indent="-514350">
              <a:buFont typeface="Wingdings"/>
              <a:buChar char="§"/>
            </a:pPr>
            <a:r>
              <a:rPr lang="en-US" sz="1400" b="1" dirty="0" smtClean="0"/>
              <a:t>Joe Taylor 	 	G2 with blade and salt hopper</a:t>
            </a:r>
          </a:p>
          <a:p>
            <a:pPr marL="914400" lvl="1" indent="-514350">
              <a:buFont typeface="Wingdings"/>
              <a:buChar char="§"/>
            </a:pPr>
            <a:r>
              <a:rPr lang="en-US" sz="1400" b="1" dirty="0" smtClean="0"/>
              <a:t>Henry Blair  		G3 with blade and salt hopper</a:t>
            </a:r>
          </a:p>
          <a:p>
            <a:pPr marL="914400" lvl="1" indent="-514350">
              <a:buFont typeface="Wingdings"/>
              <a:buChar char="§"/>
            </a:pPr>
            <a:r>
              <a:rPr lang="en-US" sz="1400" b="1" dirty="0" smtClean="0"/>
              <a:t>Todd Simmons	G4 with blade and salt hopper</a:t>
            </a:r>
          </a:p>
          <a:p>
            <a:pPr marL="914400" lvl="1" indent="-514350">
              <a:buFont typeface="Wingdings"/>
              <a:buChar char="§"/>
            </a:pPr>
            <a:r>
              <a:rPr lang="en-US" sz="1400" b="1" dirty="0" smtClean="0"/>
              <a:t>Zach Robinson	G5 with blade</a:t>
            </a:r>
          </a:p>
          <a:p>
            <a:pPr marL="914400" lvl="1" indent="-514350">
              <a:buFont typeface="Wingdings"/>
              <a:buChar char="§"/>
            </a:pPr>
            <a:r>
              <a:rPr lang="en-US" sz="1400" b="1" dirty="0" smtClean="0"/>
              <a:t>Anthony </a:t>
            </a:r>
            <a:r>
              <a:rPr lang="en-US" sz="1400" b="1" dirty="0" err="1" smtClean="0"/>
              <a:t>Helson</a:t>
            </a:r>
            <a:r>
              <a:rPr lang="en-US" sz="1400" b="1" dirty="0" smtClean="0"/>
              <a:t>	Grasshopper with broom</a:t>
            </a:r>
          </a:p>
          <a:p>
            <a:pPr marL="914400" lvl="1" indent="-514350">
              <a:buFont typeface="Wingdings"/>
              <a:buChar char="§"/>
            </a:pPr>
            <a:r>
              <a:rPr lang="en-US" sz="1400" b="1" dirty="0" smtClean="0"/>
              <a:t>Sam </a:t>
            </a:r>
            <a:r>
              <a:rPr lang="en-US" sz="1400" b="1" dirty="0" err="1" smtClean="0"/>
              <a:t>Kinslow</a:t>
            </a:r>
            <a:r>
              <a:rPr lang="en-US" sz="1400" b="1" dirty="0" smtClean="0"/>
              <a:t>	Grasshopper with broom</a:t>
            </a:r>
            <a:endParaRPr lang="en-US" sz="1400" b="1" dirty="0"/>
          </a:p>
          <a:p>
            <a:pPr marL="0" lvl="1" indent="0">
              <a:buNone/>
            </a:pPr>
            <a:endParaRPr lang="en-US" sz="1600" b="1" dirty="0" smtClean="0"/>
          </a:p>
          <a:p>
            <a:pPr marL="0" lvl="1" indent="0">
              <a:buNone/>
            </a:pPr>
            <a:r>
              <a:rPr lang="en-US" sz="1600" b="1" dirty="0" smtClean="0"/>
              <a:t>SOUTH CAMPUS</a:t>
            </a:r>
          </a:p>
          <a:p>
            <a:pPr marL="285750" lvl="1"/>
            <a:r>
              <a:rPr lang="en-US" sz="1400" b="1" dirty="0" smtClean="0"/>
              <a:t>Terry McDonald - John Deere </a:t>
            </a:r>
            <a:r>
              <a:rPr lang="en-US" sz="1400" b="1" dirty="0"/>
              <a:t>Plow/back up equipment and </a:t>
            </a:r>
            <a:r>
              <a:rPr lang="en-US" sz="1400" b="1" dirty="0" smtClean="0"/>
              <a:t>shovel</a:t>
            </a:r>
          </a:p>
        </p:txBody>
      </p:sp>
      <p:sp>
        <p:nvSpPr>
          <p:cNvPr id="6" name="Text Box 6"/>
          <p:cNvSpPr txBox="1">
            <a:spLocks noGrp="1"/>
          </p:cNvSpPr>
          <p:nvPr/>
        </p:nvSpPr>
        <p:spPr>
          <a:xfrm>
            <a:off x="457200" y="6356350"/>
            <a:ext cx="2133600" cy="365125"/>
          </a:xfrm>
          <a:prstGeom prst="rect">
            <a:avLst/>
          </a:prstGeom>
          <a:noFill/>
        </p:spPr>
        <p:txBody>
          <a:bodyPr anchor="ctr"/>
          <a:lstStyle/>
          <a:p>
            <a:pPr>
              <a:defRPr/>
            </a:pPr>
            <a:endParaRPr lang="en-US" sz="1200" dirty="0">
              <a:solidFill>
                <a:schemeClr val="tx1">
                  <a:tint val="75000"/>
                </a:schemeClr>
              </a:solidFill>
            </a:endParaRPr>
          </a:p>
        </p:txBody>
      </p:sp>
      <p:sp>
        <p:nvSpPr>
          <p:cNvPr id="7" name="Text Box 7"/>
          <p:cNvSpPr txBox="1">
            <a:spLocks noGrp="1"/>
          </p:cNvSpPr>
          <p:nvPr/>
        </p:nvSpPr>
        <p:spPr>
          <a:xfrm>
            <a:off x="6553200" y="6356350"/>
            <a:ext cx="2133600" cy="365125"/>
          </a:xfrm>
          <a:prstGeom prst="rect">
            <a:avLst/>
          </a:prstGeom>
          <a:noFill/>
        </p:spPr>
        <p:txBody>
          <a:bodyPr anchor="ctr"/>
          <a:lstStyle/>
          <a:p>
            <a:pPr algn="r">
              <a:defRPr/>
            </a:pPr>
            <a:r>
              <a:rPr lang="en-US" sz="1200" dirty="0">
                <a:solidFill>
                  <a:schemeClr val="tx1">
                    <a:tint val="75000"/>
                  </a:schemeClr>
                </a:solidFill>
              </a:rPr>
              <a:t>6</a:t>
            </a:r>
          </a:p>
        </p:txBody>
      </p:sp>
      <p:sp>
        <p:nvSpPr>
          <p:cNvPr id="8" name="Text Box 8"/>
          <p:cNvSpPr txBox="1">
            <a:spLocks noGrp="1"/>
          </p:cNvSpPr>
          <p:nvPr/>
        </p:nvSpPr>
        <p:spPr>
          <a:xfrm>
            <a:off x="3124200" y="6356350"/>
            <a:ext cx="2895600" cy="365125"/>
          </a:xfrm>
          <a:prstGeom prst="rect">
            <a:avLst/>
          </a:prstGeom>
          <a:noFill/>
        </p:spPr>
        <p:txBody>
          <a:bodyPr anchor="ctr"/>
          <a:lstStyle/>
          <a:p>
            <a:pPr algn="ctr">
              <a:defRPr/>
            </a:pPr>
            <a:r>
              <a:rPr lang="en-US" sz="1200" dirty="0">
                <a:solidFill>
                  <a:schemeClr val="tx1">
                    <a:tint val="75000"/>
                  </a:schemeClr>
                </a:solidFill>
              </a:rPr>
              <a:t>WKU Facilities Management Snow Plan</a:t>
            </a:r>
          </a:p>
        </p:txBody>
      </p:sp>
      <p:sp>
        <p:nvSpPr>
          <p:cNvPr id="3" name="Footer Placeholder 2"/>
          <p:cNvSpPr>
            <a:spLocks noGrp="1"/>
          </p:cNvSpPr>
          <p:nvPr>
            <p:ph type="ftr" sz="quarter" idx="11"/>
          </p:nvPr>
        </p:nvSpPr>
        <p:spPr/>
        <p:txBody>
          <a:bodyPr/>
          <a:lstStyle/>
          <a:p>
            <a:pPr>
              <a:defRPr/>
            </a:pPr>
            <a:r>
              <a:rPr lang="en-US" dirty="0" smtClean="0"/>
              <a:t>WKU Facilities Management Snow Plan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0B485D-27B1-44F9-ADF4-415B0DCABFFC}" type="datetime1">
              <a:rPr lang="en-US" smtClean="0"/>
              <a:t>7/31/2017</a:t>
            </a:fld>
            <a:endParaRPr lang="en-US" dirty="0"/>
          </a:p>
        </p:txBody>
      </p:sp>
      <p:sp>
        <p:nvSpPr>
          <p:cNvPr id="3" name="Footer Placeholder 2"/>
          <p:cNvSpPr>
            <a:spLocks noGrp="1"/>
          </p:cNvSpPr>
          <p:nvPr>
            <p:ph type="ftr" sz="quarter" idx="11"/>
          </p:nvPr>
        </p:nvSpPr>
        <p:spPr/>
        <p:txBody>
          <a:bodyPr/>
          <a:lstStyle/>
          <a:p>
            <a:pPr>
              <a:defRPr/>
            </a:pPr>
            <a:r>
              <a:rPr lang="en-US" smtClean="0"/>
              <a:t>WKU Facilities Management Snow Plan</a:t>
            </a:r>
            <a:endParaRPr lang="en-US" dirty="0"/>
          </a:p>
        </p:txBody>
      </p:sp>
      <p:sp>
        <p:nvSpPr>
          <p:cNvPr id="5" name="TextBox 4"/>
          <p:cNvSpPr txBox="1"/>
          <p:nvPr/>
        </p:nvSpPr>
        <p:spPr>
          <a:xfrm>
            <a:off x="762000" y="457200"/>
            <a:ext cx="7620000" cy="400110"/>
          </a:xfrm>
          <a:prstGeom prst="rect">
            <a:avLst/>
          </a:prstGeom>
          <a:noFill/>
        </p:spPr>
        <p:txBody>
          <a:bodyPr wrap="square" rtlCol="0">
            <a:spAutoFit/>
          </a:bodyPr>
          <a:lstStyle/>
          <a:p>
            <a:r>
              <a:rPr lang="en-US" sz="2000" b="1" dirty="0" smtClean="0"/>
              <a:t>Priority Areas to Be Cleared</a:t>
            </a:r>
            <a:endParaRPr lang="en-US" sz="2000" b="1" dirty="0"/>
          </a:p>
        </p:txBody>
      </p:sp>
      <p:sp>
        <p:nvSpPr>
          <p:cNvPr id="6" name="TextBox 5"/>
          <p:cNvSpPr txBox="1"/>
          <p:nvPr/>
        </p:nvSpPr>
        <p:spPr>
          <a:xfrm>
            <a:off x="723900" y="1143000"/>
            <a:ext cx="7696200" cy="4247317"/>
          </a:xfrm>
          <a:prstGeom prst="rect">
            <a:avLst/>
          </a:prstGeom>
          <a:noFill/>
          <a:ln w="0">
            <a:noFill/>
          </a:ln>
        </p:spPr>
        <p:txBody>
          <a:bodyPr wrap="square" rtlCol="0">
            <a:spAutoFit/>
          </a:bodyPr>
          <a:lstStyle/>
          <a:p>
            <a:pPr marL="342900" indent="-342900">
              <a:buFont typeface="+mj-lt"/>
              <a:buAutoNum type="arabicPeriod"/>
            </a:pPr>
            <a:r>
              <a:rPr lang="en-US" dirty="0" smtClean="0"/>
              <a:t>Parking structure 1, 2 and 3</a:t>
            </a:r>
          </a:p>
          <a:p>
            <a:pPr marL="342900" indent="-342900">
              <a:buFont typeface="+mj-lt"/>
              <a:buAutoNum type="arabicPeriod"/>
            </a:pPr>
            <a:r>
              <a:rPr lang="en-US" dirty="0" smtClean="0"/>
              <a:t>Police Department</a:t>
            </a:r>
          </a:p>
          <a:p>
            <a:pPr marL="342900" indent="-342900">
              <a:buFont typeface="+mj-lt"/>
              <a:buAutoNum type="arabicPeriod"/>
            </a:pPr>
            <a:r>
              <a:rPr lang="en-US" dirty="0" smtClean="0"/>
              <a:t>Sidewalks marked in </a:t>
            </a:r>
            <a:r>
              <a:rPr lang="en-US" b="1" dirty="0" smtClean="0">
                <a:ln>
                  <a:solidFill>
                    <a:schemeClr val="tx1"/>
                  </a:solidFill>
                </a:ln>
                <a:solidFill>
                  <a:schemeClr val="tx2">
                    <a:lumMod val="60000"/>
                    <a:lumOff val="40000"/>
                  </a:schemeClr>
                </a:solidFill>
              </a:rPr>
              <a:t>BLUE</a:t>
            </a:r>
            <a:r>
              <a:rPr lang="en-US" dirty="0" smtClean="0">
                <a:ln>
                  <a:solidFill>
                    <a:schemeClr val="tx1"/>
                  </a:solidFill>
                </a:ln>
                <a:solidFill>
                  <a:schemeClr val="tx2">
                    <a:lumMod val="60000"/>
                    <a:lumOff val="40000"/>
                  </a:schemeClr>
                </a:solidFill>
              </a:rPr>
              <a:t> </a:t>
            </a:r>
            <a:r>
              <a:rPr lang="en-US" dirty="0" smtClean="0"/>
              <a:t>on the priority map</a:t>
            </a:r>
          </a:p>
          <a:p>
            <a:pPr marL="342900" indent="-342900">
              <a:buFont typeface="+mj-lt"/>
              <a:buAutoNum type="arabicPeriod"/>
            </a:pPr>
            <a:r>
              <a:rPr lang="en-US" dirty="0" smtClean="0"/>
              <a:t>Downing Student Union</a:t>
            </a:r>
          </a:p>
          <a:p>
            <a:pPr marL="342900" indent="-342900">
              <a:buFont typeface="+mj-lt"/>
              <a:buAutoNum type="arabicPeriod"/>
            </a:pPr>
            <a:r>
              <a:rPr lang="en-US" dirty="0" smtClean="0"/>
              <a:t>Bates Runner Subway</a:t>
            </a:r>
          </a:p>
          <a:p>
            <a:pPr marL="342900" indent="-342900">
              <a:buFont typeface="+mj-lt"/>
              <a:buAutoNum type="arabicPeriod"/>
            </a:pPr>
            <a:r>
              <a:rPr lang="en-US" dirty="0" smtClean="0"/>
              <a:t>Tower Food Court</a:t>
            </a:r>
          </a:p>
          <a:p>
            <a:pPr marL="342900" indent="-342900">
              <a:buFont typeface="+mj-lt"/>
              <a:buAutoNum type="arabicPeriod"/>
            </a:pPr>
            <a:r>
              <a:rPr lang="en-US" dirty="0" smtClean="0"/>
              <a:t>Medical Center GGC</a:t>
            </a:r>
          </a:p>
          <a:p>
            <a:pPr marL="342900" indent="-342900">
              <a:buFont typeface="+mj-lt"/>
              <a:buAutoNum type="arabicPeriod"/>
            </a:pPr>
            <a:r>
              <a:rPr lang="en-US" dirty="0" smtClean="0"/>
              <a:t>All parking lots and bus stops marked in </a:t>
            </a:r>
            <a:r>
              <a:rPr lang="en-US" b="1" dirty="0" smtClean="0">
                <a:ln>
                  <a:solidFill>
                    <a:schemeClr val="tx1"/>
                  </a:solidFill>
                </a:ln>
                <a:solidFill>
                  <a:srgbClr val="FF0000"/>
                </a:solidFill>
              </a:rPr>
              <a:t>RED</a:t>
            </a:r>
            <a:r>
              <a:rPr lang="en-US" dirty="0" smtClean="0">
                <a:ln>
                  <a:solidFill>
                    <a:schemeClr val="tx1"/>
                  </a:solidFill>
                </a:ln>
              </a:rPr>
              <a:t> </a:t>
            </a:r>
            <a:r>
              <a:rPr lang="en-US" dirty="0" smtClean="0"/>
              <a:t>on the priority map</a:t>
            </a:r>
          </a:p>
          <a:p>
            <a:pPr marL="342900" indent="-342900">
              <a:buFont typeface="+mj-lt"/>
              <a:buAutoNum type="arabicPeriod"/>
            </a:pPr>
            <a:r>
              <a:rPr lang="en-US" dirty="0" smtClean="0"/>
              <a:t>Services drives and all dumpster locations</a:t>
            </a:r>
          </a:p>
          <a:p>
            <a:pPr marL="342900" indent="-342900">
              <a:buFont typeface="+mj-lt"/>
              <a:buAutoNum type="arabicPeriod"/>
            </a:pPr>
            <a:r>
              <a:rPr lang="en-US" dirty="0" smtClean="0"/>
              <a:t>All access to resident halls</a:t>
            </a:r>
          </a:p>
          <a:p>
            <a:pPr marL="342900" indent="-342900">
              <a:buFont typeface="+mj-lt"/>
              <a:buAutoNum type="arabicPeriod"/>
            </a:pPr>
            <a:r>
              <a:rPr lang="en-US" dirty="0" smtClean="0"/>
              <a:t>Garrett Food court</a:t>
            </a:r>
          </a:p>
          <a:p>
            <a:pPr marL="342900" indent="-342900">
              <a:buFont typeface="+mj-lt"/>
              <a:buAutoNum type="arabicPeriod"/>
            </a:pPr>
            <a:r>
              <a:rPr lang="en-US" dirty="0" smtClean="0"/>
              <a:t>All parking lots and bus stops marked in </a:t>
            </a:r>
            <a:r>
              <a:rPr lang="en-US" b="1" dirty="0" smtClean="0">
                <a:ln>
                  <a:solidFill>
                    <a:schemeClr val="tx1"/>
                  </a:solidFill>
                </a:ln>
                <a:solidFill>
                  <a:srgbClr val="FFC000"/>
                </a:solidFill>
              </a:rPr>
              <a:t>ORANGE</a:t>
            </a:r>
            <a:r>
              <a:rPr lang="en-US" dirty="0" smtClean="0">
                <a:ln>
                  <a:solidFill>
                    <a:schemeClr val="tx1"/>
                  </a:solidFill>
                </a:ln>
              </a:rPr>
              <a:t> </a:t>
            </a:r>
            <a:r>
              <a:rPr lang="en-US" dirty="0" smtClean="0"/>
              <a:t>on the priority map</a:t>
            </a:r>
          </a:p>
          <a:p>
            <a:pPr marL="342900" indent="-342900">
              <a:buFont typeface="+mj-lt"/>
              <a:buAutoNum type="arabicPeriod"/>
            </a:pPr>
            <a:r>
              <a:rPr lang="en-US" dirty="0"/>
              <a:t>All parking lots and bus stops marked in </a:t>
            </a:r>
            <a:r>
              <a:rPr lang="en-US" b="1" dirty="0" smtClean="0">
                <a:ln>
                  <a:solidFill>
                    <a:schemeClr val="tx1"/>
                  </a:solidFill>
                </a:ln>
                <a:solidFill>
                  <a:srgbClr val="FFFF00"/>
                </a:solidFill>
              </a:rPr>
              <a:t>YELLOW</a:t>
            </a:r>
            <a:r>
              <a:rPr lang="en-US" dirty="0" smtClean="0">
                <a:ln>
                  <a:solidFill>
                    <a:schemeClr val="tx1"/>
                  </a:solidFill>
                </a:ln>
                <a:solidFill>
                  <a:srgbClr val="FFFF00"/>
                </a:solidFill>
              </a:rPr>
              <a:t> </a:t>
            </a:r>
            <a:r>
              <a:rPr lang="en-US" dirty="0"/>
              <a:t>on the priority map</a:t>
            </a:r>
          </a:p>
          <a:p>
            <a:pPr marL="342900" indent="-342900">
              <a:buFont typeface="+mj-lt"/>
              <a:buAutoNum type="arabicPeriod"/>
            </a:pPr>
            <a:r>
              <a:rPr lang="en-US" dirty="0"/>
              <a:t>All parking lots </a:t>
            </a:r>
            <a:r>
              <a:rPr lang="en-US" dirty="0" smtClean="0"/>
              <a:t>marked </a:t>
            </a:r>
            <a:r>
              <a:rPr lang="en-US" dirty="0"/>
              <a:t>in </a:t>
            </a:r>
            <a:r>
              <a:rPr lang="en-US" b="1" dirty="0" smtClean="0">
                <a:ln>
                  <a:solidFill>
                    <a:schemeClr val="tx1"/>
                  </a:solidFill>
                </a:ln>
                <a:solidFill>
                  <a:srgbClr val="92D050"/>
                </a:solidFill>
              </a:rPr>
              <a:t>GREEN</a:t>
            </a:r>
            <a:r>
              <a:rPr lang="en-US" dirty="0" smtClean="0">
                <a:ln>
                  <a:solidFill>
                    <a:schemeClr val="tx1"/>
                  </a:solidFill>
                </a:ln>
                <a:solidFill>
                  <a:srgbClr val="92D050"/>
                </a:solidFill>
              </a:rPr>
              <a:t> </a:t>
            </a:r>
            <a:r>
              <a:rPr lang="en-US" dirty="0"/>
              <a:t>on the priority map</a:t>
            </a:r>
          </a:p>
          <a:p>
            <a:pPr marL="342900" indent="-342900">
              <a:buFont typeface="+mj-lt"/>
              <a:buAutoNum type="arabicPeriod"/>
            </a:pPr>
            <a:endParaRPr lang="en-US" dirty="0"/>
          </a:p>
        </p:txBody>
      </p:sp>
    </p:spTree>
    <p:extLst>
      <p:ext uri="{BB962C8B-B14F-4D97-AF65-F5344CB8AC3E}">
        <p14:creationId xmlns:p14="http://schemas.microsoft.com/office/powerpoint/2010/main" val="43305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0B485D-27B1-44F9-ADF4-415B0DCABFFC}" type="datetime1">
              <a:rPr lang="en-US" smtClean="0"/>
              <a:t>7/31/2017</a:t>
            </a:fld>
            <a:endParaRPr lang="en-US" dirty="0"/>
          </a:p>
        </p:txBody>
      </p:sp>
      <p:sp>
        <p:nvSpPr>
          <p:cNvPr id="3" name="Footer Placeholder 2"/>
          <p:cNvSpPr>
            <a:spLocks noGrp="1"/>
          </p:cNvSpPr>
          <p:nvPr>
            <p:ph type="ftr" sz="quarter" idx="11"/>
          </p:nvPr>
        </p:nvSpPr>
        <p:spPr/>
        <p:txBody>
          <a:bodyPr/>
          <a:lstStyle/>
          <a:p>
            <a:pPr>
              <a:defRPr/>
            </a:pPr>
            <a:r>
              <a:rPr lang="en-US" smtClean="0"/>
              <a:t>WKU Facilities Management Snow Plan</a:t>
            </a:r>
            <a:endParaRPr lang="en-US" dirty="0"/>
          </a:p>
        </p:txBody>
      </p:sp>
      <p:sp>
        <p:nvSpPr>
          <p:cNvPr id="5" name="TextBox 4"/>
          <p:cNvSpPr txBox="1"/>
          <p:nvPr/>
        </p:nvSpPr>
        <p:spPr>
          <a:xfrm>
            <a:off x="304800" y="76200"/>
            <a:ext cx="8610600" cy="369332"/>
          </a:xfrm>
          <a:prstGeom prst="rect">
            <a:avLst/>
          </a:prstGeom>
          <a:noFill/>
        </p:spPr>
        <p:txBody>
          <a:bodyPr wrap="square" rtlCol="0">
            <a:spAutoFit/>
          </a:bodyPr>
          <a:lstStyle/>
          <a:p>
            <a:pPr algn="ctr"/>
            <a:r>
              <a:rPr lang="en-US" dirty="0" smtClean="0"/>
              <a:t>Snow Priority Route Map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25" y="533400"/>
            <a:ext cx="8814010" cy="5822950"/>
          </a:xfrm>
          <a:prstGeom prst="rect">
            <a:avLst/>
          </a:prstGeom>
          <a:ln w="12700">
            <a:solidFill>
              <a:schemeClr val="tx1"/>
            </a:solidFill>
          </a:ln>
        </p:spPr>
      </p:pic>
    </p:spTree>
    <p:extLst>
      <p:ext uri="{BB962C8B-B14F-4D97-AF65-F5344CB8AC3E}">
        <p14:creationId xmlns:p14="http://schemas.microsoft.com/office/powerpoint/2010/main" val="372126018"/>
      </p:ext>
    </p:extLst>
  </p:cSld>
  <p:clrMapOvr>
    <a:masterClrMapping/>
  </p:clrMapOvr>
</p:sld>
</file>

<file path=ppt/theme/theme1.xml><?xml version="1.0" encoding="utf-8"?>
<a:theme xmlns:a="http://schemas.openxmlformats.org/drawingml/2006/main" name="Snow Trees-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Snow Trees-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Snow Trees-1</Template>
  <TotalTime>35046</TotalTime>
  <Words>537</Words>
  <Application>Microsoft Office PowerPoint</Application>
  <PresentationFormat>On-screen Show (4:3)</PresentationFormat>
  <Paragraphs>166</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Snow Trees-1</vt:lpstr>
      <vt:lpstr>PowerPoint Presentation</vt:lpstr>
      <vt:lpstr>PowerPoint Presentation</vt:lpstr>
      <vt:lpstr>PowerPoint Presentation</vt:lpstr>
      <vt:lpstr>PowerPoint Presentation</vt:lpstr>
      <vt:lpstr>PowerPoint Presentation</vt:lpstr>
      <vt:lpstr>PowerPoint Presentation</vt:lpstr>
      <vt:lpstr>Standard Operating Procedures for Snow Removal</vt:lpstr>
      <vt:lpstr>PowerPoint Presentation</vt:lpstr>
      <vt:lpstr>PowerPoint Presentation</vt:lpstr>
      <vt:lpstr>PowerPoint Presentation</vt:lpstr>
    </vt:vector>
  </TitlesOfParts>
  <Company>Western Kentucky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Network and Computing Support</dc:creator>
  <cp:lastModifiedBy>Twardowski, Joshua</cp:lastModifiedBy>
  <cp:revision>293</cp:revision>
  <cp:lastPrinted>2015-12-15T19:00:29Z</cp:lastPrinted>
  <dcterms:created xsi:type="dcterms:W3CDTF">2010-02-16T15:46:03Z</dcterms:created>
  <dcterms:modified xsi:type="dcterms:W3CDTF">2017-07-31T14:25:25Z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TC300014141033</vt:lpwstr>
  </property>
</Properties>
</file>