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8" r:id="rId9"/>
    <p:sldId id="270" r:id="rId10"/>
    <p:sldId id="272" r:id="rId11"/>
    <p:sldId id="276" r:id="rId12"/>
    <p:sldId id="274" r:id="rId13"/>
    <p:sldId id="277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cluster2.ad.wku.edu\shared\CUSTOM-SHARED\FA-CON-BUDGET\FY%20Budgets\2011-12%20Budget\Graph%201%20-%20Revenue%20by%20Source%20FY1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50"/>
      <c:rotY val="220"/>
      <c:perspective val="30"/>
    </c:view3D>
    <c:plotArea>
      <c:layout>
        <c:manualLayout>
          <c:layoutTarget val="inner"/>
          <c:xMode val="edge"/>
          <c:yMode val="edge"/>
          <c:x val="0.13016707980946826"/>
          <c:y val="0.19247855212128376"/>
          <c:w val="0.75404065811218401"/>
          <c:h val="0.77494985701414476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FFFF9F"/>
              </a:solidFill>
            </c:spPr>
          </c:dPt>
          <c:dLbls>
            <c:dLbl>
              <c:idx val="0"/>
              <c:layout>
                <c:manualLayout>
                  <c:x val="-9.7417857490035963E-3"/>
                  <c:y val="9.236690562933370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Self </a:t>
                    </a:r>
                    <a:r>
                      <a:rPr lang="en-US" dirty="0"/>
                      <a:t>Generated
</a:t>
                    </a:r>
                    <a:r>
                      <a:rPr lang="en-US" dirty="0" smtClean="0"/>
                      <a:t>$45.9 (11.9%)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4581996694857601E-3"/>
                  <c:y val="-5.6894072942374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Designated </a:t>
                    </a:r>
                    <a:r>
                      <a:rPr lang="en-US" dirty="0"/>
                      <a:t>State Funding
</a:t>
                    </a:r>
                    <a:r>
                      <a:rPr lang="en-US" dirty="0" smtClean="0"/>
                      <a:t>$2.7 (0.7%)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1.3234057548362052E-2"/>
                  <c:y val="-1.4605515728444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Restricted </a:t>
                    </a:r>
                    <a:r>
                      <a:rPr lang="en-US" dirty="0"/>
                      <a:t>Funds
</a:t>
                    </a:r>
                    <a:r>
                      <a:rPr lang="en-US" dirty="0" smtClean="0"/>
                      <a:t>$71.9 (18.7%)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5.092592592592606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Auxiliary </a:t>
                    </a:r>
                    <a:r>
                      <a:rPr lang="en-US" dirty="0"/>
                      <a:t>Enterprises
</a:t>
                    </a:r>
                    <a:r>
                      <a:rPr lang="en-US" dirty="0" smtClean="0"/>
                      <a:t>$25.0 (6.5%)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4.0123456790123482E-2"/>
                  <c:y val="4.4775923531946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State </a:t>
                    </a:r>
                    <a:r>
                      <a:rPr lang="en-US" dirty="0"/>
                      <a:t>Appropriation, Operating
</a:t>
                    </a:r>
                    <a:r>
                      <a:rPr lang="en-US" dirty="0" smtClean="0"/>
                      <a:t>$74.7 (19.4%)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Tuition &amp; Fees
</a:t>
                    </a:r>
                    <a:r>
                      <a:rPr lang="en-US" dirty="0" smtClean="0"/>
                      <a:t>$164.8 (42.8%)</a:t>
                    </a:r>
                    <a:endParaRPr lang="en-US" dirty="0"/>
                  </a:p>
                </c:rich>
              </c:tx>
              <c:dLblPos val="outEnd"/>
              <c:showCatName val="1"/>
              <c:showPercent val="1"/>
            </c:dLbl>
            <c:numFmt formatCode="0.0%" sourceLinked="0"/>
            <c:dLblPos val="outEnd"/>
            <c:showCatName val="1"/>
            <c:showPercent val="1"/>
          </c:dLbls>
          <c:cat>
            <c:strRef>
              <c:f>'11-12'!$A$12:$A$17</c:f>
              <c:strCache>
                <c:ptCount val="6"/>
                <c:pt idx="0">
                  <c:v>Self Generated</c:v>
                </c:pt>
                <c:pt idx="1">
                  <c:v>Designated State Funding</c:v>
                </c:pt>
                <c:pt idx="2">
                  <c:v>Restricted Funds</c:v>
                </c:pt>
                <c:pt idx="3">
                  <c:v>Auxiliary Enterprises</c:v>
                </c:pt>
                <c:pt idx="4">
                  <c:v>State Appropriation, Operating</c:v>
                </c:pt>
                <c:pt idx="5">
                  <c:v>Tuition &amp; Fees</c:v>
                </c:pt>
              </c:strCache>
            </c:strRef>
          </c:cat>
          <c:val>
            <c:numRef>
              <c:f>'11-12'!$B$12:$B$17</c:f>
              <c:numCache>
                <c:formatCode>0.0%</c:formatCode>
                <c:ptCount val="6"/>
                <c:pt idx="0">
                  <c:v>0.11899999999999999</c:v>
                </c:pt>
                <c:pt idx="1">
                  <c:v>7.0000000000000444E-3</c:v>
                </c:pt>
                <c:pt idx="2">
                  <c:v>0.18700000000000044</c:v>
                </c:pt>
                <c:pt idx="3">
                  <c:v>6.5000000000000113E-2</c:v>
                </c:pt>
                <c:pt idx="4">
                  <c:v>0.19400000000000078</c:v>
                </c:pt>
                <c:pt idx="5">
                  <c:v>0.42800000000000032</c:v>
                </c:pt>
              </c:numCache>
            </c:numRef>
          </c:val>
        </c:ser>
        <c:ser>
          <c:idx val="1"/>
          <c:order val="1"/>
          <c:explosion val="25"/>
          <c:dLbls>
            <c:numFmt formatCode="0%" sourceLinked="0"/>
            <c:showCatName val="1"/>
            <c:showPercent val="1"/>
          </c:dLbls>
          <c:cat>
            <c:strRef>
              <c:f>'11-12'!$A$12:$A$17</c:f>
              <c:strCache>
                <c:ptCount val="6"/>
                <c:pt idx="0">
                  <c:v>Self Generated</c:v>
                </c:pt>
                <c:pt idx="1">
                  <c:v>Designated State Funding</c:v>
                </c:pt>
                <c:pt idx="2">
                  <c:v>Restricted Funds</c:v>
                </c:pt>
                <c:pt idx="3">
                  <c:v>Auxiliary Enterprises</c:v>
                </c:pt>
                <c:pt idx="4">
                  <c:v>State Appropriation, Operating</c:v>
                </c:pt>
                <c:pt idx="5">
                  <c:v>Tuition &amp; Fees</c:v>
                </c:pt>
              </c:strCache>
            </c:strRef>
          </c:cat>
          <c:val>
            <c:numRef>
              <c:f>'11-12'!$C$12:$C$17</c:f>
              <c:numCache>
                <c:formatCode>_(* #,##0_);_(* \(#,##0\);_(* "-"??_);_(@_)</c:formatCode>
                <c:ptCount val="6"/>
                <c:pt idx="0">
                  <c:v>45920700</c:v>
                </c:pt>
                <c:pt idx="1">
                  <c:v>2657600</c:v>
                </c:pt>
                <c:pt idx="2">
                  <c:v>71901000</c:v>
                </c:pt>
                <c:pt idx="3">
                  <c:v>25054000</c:v>
                </c:pt>
                <c:pt idx="4">
                  <c:v>74719700</c:v>
                </c:pt>
                <c:pt idx="5">
                  <c:v>164794000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$4.8 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$8.4 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$</a:t>
                    </a:r>
                    <a:r>
                      <a:rPr lang="en-US" dirty="0" smtClean="0"/>
                      <a:t>13.2 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 $</a:t>
                    </a:r>
                    <a:r>
                      <a:rPr lang="en-US" dirty="0" smtClean="0"/>
                      <a:t>26.7 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 $</a:t>
                    </a:r>
                    <a:r>
                      <a:rPr lang="en-US" dirty="0" smtClean="0"/>
                      <a:t>69.1 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 $</a:t>
                    </a:r>
                    <a:r>
                      <a:rPr lang="en-US" dirty="0" smtClean="0"/>
                      <a:t>165.9 </a:t>
                    </a:r>
                    <a:endParaRPr lang="en-US" dirty="0"/>
                  </a:p>
                </c:rich>
              </c:tx>
              <c:showVal val="1"/>
            </c:dLbl>
            <c:numFmt formatCode="_(&quot;$&quot;* #,##0.0_);_(&quot;$&quot;* \(#,##0.0\);_(&quot;$&quot;* &quot;-&quot;?_);_(@_)" sourceLinked="0"/>
            <c:showVal val="1"/>
          </c:dLbls>
          <c:cat>
            <c:strRef>
              <c:f>Sheet1!$A$2:$A$7</c:f>
              <c:strCache>
                <c:ptCount val="6"/>
                <c:pt idx="0">
                  <c:v>Capital Outlay</c:v>
                </c:pt>
                <c:pt idx="1">
                  <c:v>Utilities</c:v>
                </c:pt>
                <c:pt idx="2">
                  <c:v>Debt Service</c:v>
                </c:pt>
                <c:pt idx="3">
                  <c:v>Student Aid</c:v>
                </c:pt>
                <c:pt idx="4">
                  <c:v>Operating Expenses</c:v>
                </c:pt>
                <c:pt idx="5">
                  <c:v>Personnel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9.3000000000000007</c:v>
                </c:pt>
                <c:pt idx="2">
                  <c:v>12.8</c:v>
                </c:pt>
                <c:pt idx="3">
                  <c:v>20.3</c:v>
                </c:pt>
                <c:pt idx="4">
                  <c:v>64.900000000000006</c:v>
                </c:pt>
                <c:pt idx="5">
                  <c:v>158.6</c:v>
                </c:pt>
              </c:numCache>
            </c:numRef>
          </c:val>
        </c:ser>
        <c:dLbls>
          <c:showVal val="1"/>
        </c:dLbls>
        <c:axId val="100474880"/>
        <c:axId val="100476416"/>
      </c:barChart>
      <c:catAx>
        <c:axId val="100474880"/>
        <c:scaling>
          <c:orientation val="minMax"/>
        </c:scaling>
        <c:axPos val="l"/>
        <c:tickLblPos val="nextTo"/>
        <c:crossAx val="100476416"/>
        <c:crosses val="autoZero"/>
        <c:auto val="1"/>
        <c:lblAlgn val="ctr"/>
        <c:lblOffset val="100"/>
      </c:catAx>
      <c:valAx>
        <c:axId val="100476416"/>
        <c:scaling>
          <c:orientation val="minMax"/>
        </c:scaling>
        <c:axPos val="b"/>
        <c:majorGridlines/>
        <c:numFmt formatCode="&quot;$&quot;#,##0" sourceLinked="0"/>
        <c:tickLblPos val="nextTo"/>
        <c:crossAx val="100474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9DB51-C900-4246-B52A-4E835966D8A4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96E6D-6561-4738-AF11-B1A9E9E0512E}">
      <dgm:prSet phldrT="[Text]"/>
      <dgm:spPr/>
      <dgm:t>
        <a:bodyPr/>
        <a:lstStyle/>
        <a:p>
          <a:r>
            <a:rPr lang="en-US" dirty="0" smtClean="0"/>
            <a:t>Total</a:t>
          </a:r>
        </a:p>
        <a:p>
          <a:r>
            <a:rPr lang="en-US" dirty="0" smtClean="0"/>
            <a:t>$8,875,000</a:t>
          </a:r>
          <a:endParaRPr lang="en-US" dirty="0"/>
        </a:p>
      </dgm:t>
    </dgm:pt>
    <dgm:pt modelId="{FDF06805-ACD3-45D6-93FB-AE333CD59E58}" type="parTrans" cxnId="{39D38D6C-5F11-4B0F-B5DF-9DFF0A4834E6}">
      <dgm:prSet/>
      <dgm:spPr/>
      <dgm:t>
        <a:bodyPr/>
        <a:lstStyle/>
        <a:p>
          <a:endParaRPr lang="en-US"/>
        </a:p>
      </dgm:t>
    </dgm:pt>
    <dgm:pt modelId="{5AED4831-B414-4AC2-BB99-8806F78825A9}" type="sibTrans" cxnId="{39D38D6C-5F11-4B0F-B5DF-9DFF0A4834E6}">
      <dgm:prSet/>
      <dgm:spPr/>
      <dgm:t>
        <a:bodyPr/>
        <a:lstStyle/>
        <a:p>
          <a:endParaRPr lang="en-US"/>
        </a:p>
      </dgm:t>
    </dgm:pt>
    <dgm:pt modelId="{E8C22A19-7045-4619-8237-646C19EDFF14}">
      <dgm:prSet phldrT="[Text]"/>
      <dgm:spPr/>
      <dgm:t>
        <a:bodyPr/>
        <a:lstStyle/>
        <a:p>
          <a:r>
            <a:rPr lang="en-US" dirty="0" smtClean="0"/>
            <a:t>Personnel</a:t>
          </a:r>
        </a:p>
        <a:p>
          <a:r>
            <a:rPr lang="en-US" dirty="0" smtClean="0"/>
            <a:t>$5,803,000</a:t>
          </a:r>
          <a:endParaRPr lang="en-US" dirty="0"/>
        </a:p>
      </dgm:t>
    </dgm:pt>
    <dgm:pt modelId="{CB5F80BE-8320-4D25-B489-9E4A6610247D}" type="parTrans" cxnId="{7EE0C967-1C1B-4A81-8E9C-00ABB88402BC}">
      <dgm:prSet/>
      <dgm:spPr/>
      <dgm:t>
        <a:bodyPr/>
        <a:lstStyle/>
        <a:p>
          <a:endParaRPr lang="en-US" dirty="0"/>
        </a:p>
      </dgm:t>
    </dgm:pt>
    <dgm:pt modelId="{52D51444-9128-4074-BAB1-75B75EBFB84A}" type="sibTrans" cxnId="{7EE0C967-1C1B-4A81-8E9C-00ABB88402BC}">
      <dgm:prSet/>
      <dgm:spPr/>
      <dgm:t>
        <a:bodyPr/>
        <a:lstStyle/>
        <a:p>
          <a:endParaRPr lang="en-US"/>
        </a:p>
      </dgm:t>
    </dgm:pt>
    <dgm:pt modelId="{235E226F-1969-4151-B883-938CB357EBAE}">
      <dgm:prSet phldrT="[Text]"/>
      <dgm:spPr/>
      <dgm:t>
        <a:bodyPr/>
        <a:lstStyle/>
        <a:p>
          <a:r>
            <a:rPr lang="en-US" dirty="0" smtClean="0"/>
            <a:t>Operating</a:t>
          </a:r>
        </a:p>
        <a:p>
          <a:r>
            <a:rPr lang="en-US" dirty="0" smtClean="0"/>
            <a:t>$3,072,000</a:t>
          </a:r>
          <a:endParaRPr lang="en-US" dirty="0"/>
        </a:p>
      </dgm:t>
    </dgm:pt>
    <dgm:pt modelId="{2B49DD7E-E1B6-420C-A7EB-72036C7B0E46}" type="parTrans" cxnId="{86E600A2-6250-4C6C-8C75-CEC5A691CB95}">
      <dgm:prSet/>
      <dgm:spPr/>
      <dgm:t>
        <a:bodyPr/>
        <a:lstStyle/>
        <a:p>
          <a:endParaRPr lang="en-US" dirty="0"/>
        </a:p>
      </dgm:t>
    </dgm:pt>
    <dgm:pt modelId="{14355E67-558A-4B8F-98E5-48B75D01E6E9}" type="sibTrans" cxnId="{86E600A2-6250-4C6C-8C75-CEC5A691CB95}">
      <dgm:prSet/>
      <dgm:spPr/>
      <dgm:t>
        <a:bodyPr/>
        <a:lstStyle/>
        <a:p>
          <a:endParaRPr lang="en-US"/>
        </a:p>
      </dgm:t>
    </dgm:pt>
    <dgm:pt modelId="{8C4E6322-87E5-4011-A3E4-9E89BF890F35}" type="pres">
      <dgm:prSet presAssocID="{E589DB51-C900-4246-B52A-4E835966D8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F0D8A5-03C3-43C7-8DF1-DAC1960D17CC}" type="pres">
      <dgm:prSet presAssocID="{82996E6D-6561-4738-AF11-B1A9E9E0512E}" presName="hierRoot1" presStyleCnt="0"/>
      <dgm:spPr/>
    </dgm:pt>
    <dgm:pt modelId="{2D8E2E57-FD90-4376-A0D2-D140FBD12C32}" type="pres">
      <dgm:prSet presAssocID="{82996E6D-6561-4738-AF11-B1A9E9E0512E}" presName="composite" presStyleCnt="0"/>
      <dgm:spPr/>
    </dgm:pt>
    <dgm:pt modelId="{B8D87129-91B8-4BA2-B80C-69D7A1F1F7B4}" type="pres">
      <dgm:prSet presAssocID="{82996E6D-6561-4738-AF11-B1A9E9E0512E}" presName="background" presStyleLbl="node0" presStyleIdx="0" presStyleCnt="1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2D36A54-369C-4B38-81D5-0345DAA97305}" type="pres">
      <dgm:prSet presAssocID="{82996E6D-6561-4738-AF11-B1A9E9E0512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E16F1-8685-490A-BE8F-5076B61DA6CF}" type="pres">
      <dgm:prSet presAssocID="{82996E6D-6561-4738-AF11-B1A9E9E0512E}" presName="hierChild2" presStyleCnt="0"/>
      <dgm:spPr/>
    </dgm:pt>
    <dgm:pt modelId="{10D7F855-6FCB-4868-ABAB-3A88531EDF54}" type="pres">
      <dgm:prSet presAssocID="{CB5F80BE-8320-4D25-B489-9E4A6610247D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08491A1-44B5-4980-9EF7-B0C7BA6A1423}" type="pres">
      <dgm:prSet presAssocID="{E8C22A19-7045-4619-8237-646C19EDFF14}" presName="hierRoot2" presStyleCnt="0"/>
      <dgm:spPr/>
    </dgm:pt>
    <dgm:pt modelId="{1926EB51-C639-4C62-9619-C21047989FC4}" type="pres">
      <dgm:prSet presAssocID="{E8C22A19-7045-4619-8237-646C19EDFF14}" presName="composite2" presStyleCnt="0"/>
      <dgm:spPr/>
    </dgm:pt>
    <dgm:pt modelId="{B9D9DFBE-E1F8-418C-851A-6C15B4DBD813}" type="pres">
      <dgm:prSet presAssocID="{E8C22A19-7045-4619-8237-646C19EDFF14}" presName="background2" presStyleLbl="node2" presStyleIdx="0" presStyleCnt="2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65187C1A-6BBF-4D14-BAF5-F0A38A3668BE}" type="pres">
      <dgm:prSet presAssocID="{E8C22A19-7045-4619-8237-646C19EDFF1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ABCB40-F49B-42DD-8AD7-EAE91E944561}" type="pres">
      <dgm:prSet presAssocID="{E8C22A19-7045-4619-8237-646C19EDFF14}" presName="hierChild3" presStyleCnt="0"/>
      <dgm:spPr/>
    </dgm:pt>
    <dgm:pt modelId="{06EF4141-9BEF-4DF4-9617-6889E191E981}" type="pres">
      <dgm:prSet presAssocID="{2B49DD7E-E1B6-420C-A7EB-72036C7B0E4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243D0DB-9757-4724-BF5F-781C3AE2EF19}" type="pres">
      <dgm:prSet presAssocID="{235E226F-1969-4151-B883-938CB357EBAE}" presName="hierRoot2" presStyleCnt="0"/>
      <dgm:spPr/>
    </dgm:pt>
    <dgm:pt modelId="{B1C8A7DF-6E09-477F-8B5D-2FAA87A62ADB}" type="pres">
      <dgm:prSet presAssocID="{235E226F-1969-4151-B883-938CB357EBAE}" presName="composite2" presStyleCnt="0"/>
      <dgm:spPr/>
    </dgm:pt>
    <dgm:pt modelId="{A7B7A409-35BE-47CA-997D-C2A383697030}" type="pres">
      <dgm:prSet presAssocID="{235E226F-1969-4151-B883-938CB357EBAE}" presName="background2" presStyleLbl="node2" presStyleIdx="1" presStyleCnt="2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37CAAD94-7CAB-40A3-9CBA-30C76D1BE186}" type="pres">
      <dgm:prSet presAssocID="{235E226F-1969-4151-B883-938CB357EBA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BC8446-6271-490A-9B47-DA9A28FABFA1}" type="pres">
      <dgm:prSet presAssocID="{235E226F-1969-4151-B883-938CB357EBAE}" presName="hierChild3" presStyleCnt="0"/>
      <dgm:spPr/>
    </dgm:pt>
  </dgm:ptLst>
  <dgm:cxnLst>
    <dgm:cxn modelId="{D692EFAD-7AF5-49E6-9215-553092679E92}" type="presOf" srcId="{82996E6D-6561-4738-AF11-B1A9E9E0512E}" destId="{42D36A54-369C-4B38-81D5-0345DAA97305}" srcOrd="0" destOrd="0" presId="urn:microsoft.com/office/officeart/2005/8/layout/hierarchy1"/>
    <dgm:cxn modelId="{5BCBB255-E6FC-49AD-9B7C-9802CFD9B890}" type="presOf" srcId="{CB5F80BE-8320-4D25-B489-9E4A6610247D}" destId="{10D7F855-6FCB-4868-ABAB-3A88531EDF54}" srcOrd="0" destOrd="0" presId="urn:microsoft.com/office/officeart/2005/8/layout/hierarchy1"/>
    <dgm:cxn modelId="{7EE0C967-1C1B-4A81-8E9C-00ABB88402BC}" srcId="{82996E6D-6561-4738-AF11-B1A9E9E0512E}" destId="{E8C22A19-7045-4619-8237-646C19EDFF14}" srcOrd="0" destOrd="0" parTransId="{CB5F80BE-8320-4D25-B489-9E4A6610247D}" sibTransId="{52D51444-9128-4074-BAB1-75B75EBFB84A}"/>
    <dgm:cxn modelId="{86E600A2-6250-4C6C-8C75-CEC5A691CB95}" srcId="{82996E6D-6561-4738-AF11-B1A9E9E0512E}" destId="{235E226F-1969-4151-B883-938CB357EBAE}" srcOrd="1" destOrd="0" parTransId="{2B49DD7E-E1B6-420C-A7EB-72036C7B0E46}" sibTransId="{14355E67-558A-4B8F-98E5-48B75D01E6E9}"/>
    <dgm:cxn modelId="{0E08CEB9-7214-4099-9C22-E48ED55A9CEE}" type="presOf" srcId="{E589DB51-C900-4246-B52A-4E835966D8A4}" destId="{8C4E6322-87E5-4011-A3E4-9E89BF890F35}" srcOrd="0" destOrd="0" presId="urn:microsoft.com/office/officeart/2005/8/layout/hierarchy1"/>
    <dgm:cxn modelId="{39D38D6C-5F11-4B0F-B5DF-9DFF0A4834E6}" srcId="{E589DB51-C900-4246-B52A-4E835966D8A4}" destId="{82996E6D-6561-4738-AF11-B1A9E9E0512E}" srcOrd="0" destOrd="0" parTransId="{FDF06805-ACD3-45D6-93FB-AE333CD59E58}" sibTransId="{5AED4831-B414-4AC2-BB99-8806F78825A9}"/>
    <dgm:cxn modelId="{C18897AA-30E7-43FB-AF25-E195F50611B3}" type="presOf" srcId="{235E226F-1969-4151-B883-938CB357EBAE}" destId="{37CAAD94-7CAB-40A3-9CBA-30C76D1BE186}" srcOrd="0" destOrd="0" presId="urn:microsoft.com/office/officeart/2005/8/layout/hierarchy1"/>
    <dgm:cxn modelId="{174394D8-F3CD-4AF5-86E5-4E15BED95E74}" type="presOf" srcId="{2B49DD7E-E1B6-420C-A7EB-72036C7B0E46}" destId="{06EF4141-9BEF-4DF4-9617-6889E191E981}" srcOrd="0" destOrd="0" presId="urn:microsoft.com/office/officeart/2005/8/layout/hierarchy1"/>
    <dgm:cxn modelId="{1E6CCF0B-527C-4B97-8D3A-2F9C29EDB35A}" type="presOf" srcId="{E8C22A19-7045-4619-8237-646C19EDFF14}" destId="{65187C1A-6BBF-4D14-BAF5-F0A38A3668BE}" srcOrd="0" destOrd="0" presId="urn:microsoft.com/office/officeart/2005/8/layout/hierarchy1"/>
    <dgm:cxn modelId="{29BFEDE4-350E-46F5-A70E-2D1EA7E8BAA4}" type="presParOf" srcId="{8C4E6322-87E5-4011-A3E4-9E89BF890F35}" destId="{9AF0D8A5-03C3-43C7-8DF1-DAC1960D17CC}" srcOrd="0" destOrd="0" presId="urn:microsoft.com/office/officeart/2005/8/layout/hierarchy1"/>
    <dgm:cxn modelId="{DD83FCBE-68DD-4194-AB63-35ABD34FC582}" type="presParOf" srcId="{9AF0D8A5-03C3-43C7-8DF1-DAC1960D17CC}" destId="{2D8E2E57-FD90-4376-A0D2-D140FBD12C32}" srcOrd="0" destOrd="0" presId="urn:microsoft.com/office/officeart/2005/8/layout/hierarchy1"/>
    <dgm:cxn modelId="{549B390B-6260-4E38-A594-000D9D2415F0}" type="presParOf" srcId="{2D8E2E57-FD90-4376-A0D2-D140FBD12C32}" destId="{B8D87129-91B8-4BA2-B80C-69D7A1F1F7B4}" srcOrd="0" destOrd="0" presId="urn:microsoft.com/office/officeart/2005/8/layout/hierarchy1"/>
    <dgm:cxn modelId="{C6B924E5-5BD2-41BE-9E41-1FCC80C7F0D0}" type="presParOf" srcId="{2D8E2E57-FD90-4376-A0D2-D140FBD12C32}" destId="{42D36A54-369C-4B38-81D5-0345DAA97305}" srcOrd="1" destOrd="0" presId="urn:microsoft.com/office/officeart/2005/8/layout/hierarchy1"/>
    <dgm:cxn modelId="{DA404D3A-FBBE-451A-8257-0AC4DD7E6C5C}" type="presParOf" srcId="{9AF0D8A5-03C3-43C7-8DF1-DAC1960D17CC}" destId="{562E16F1-8685-490A-BE8F-5076B61DA6CF}" srcOrd="1" destOrd="0" presId="urn:microsoft.com/office/officeart/2005/8/layout/hierarchy1"/>
    <dgm:cxn modelId="{DF400813-4D0D-478E-888A-CB75D1EAF7D6}" type="presParOf" srcId="{562E16F1-8685-490A-BE8F-5076B61DA6CF}" destId="{10D7F855-6FCB-4868-ABAB-3A88531EDF54}" srcOrd="0" destOrd="0" presId="urn:microsoft.com/office/officeart/2005/8/layout/hierarchy1"/>
    <dgm:cxn modelId="{18BDF64F-424C-4E77-91A4-CB12A50105A0}" type="presParOf" srcId="{562E16F1-8685-490A-BE8F-5076B61DA6CF}" destId="{308491A1-44B5-4980-9EF7-B0C7BA6A1423}" srcOrd="1" destOrd="0" presId="urn:microsoft.com/office/officeart/2005/8/layout/hierarchy1"/>
    <dgm:cxn modelId="{5481DE2F-49DF-48DE-85AF-093F8D676D99}" type="presParOf" srcId="{308491A1-44B5-4980-9EF7-B0C7BA6A1423}" destId="{1926EB51-C639-4C62-9619-C21047989FC4}" srcOrd="0" destOrd="0" presId="urn:microsoft.com/office/officeart/2005/8/layout/hierarchy1"/>
    <dgm:cxn modelId="{C915E23E-4470-47C3-9A69-7966319E52EC}" type="presParOf" srcId="{1926EB51-C639-4C62-9619-C21047989FC4}" destId="{B9D9DFBE-E1F8-418C-851A-6C15B4DBD813}" srcOrd="0" destOrd="0" presId="urn:microsoft.com/office/officeart/2005/8/layout/hierarchy1"/>
    <dgm:cxn modelId="{9DB7EAFC-FD49-4862-BA1A-EBF5077DCBB6}" type="presParOf" srcId="{1926EB51-C639-4C62-9619-C21047989FC4}" destId="{65187C1A-6BBF-4D14-BAF5-F0A38A3668BE}" srcOrd="1" destOrd="0" presId="urn:microsoft.com/office/officeart/2005/8/layout/hierarchy1"/>
    <dgm:cxn modelId="{AE470342-D140-4616-8BA1-D0C03C4C2A51}" type="presParOf" srcId="{308491A1-44B5-4980-9EF7-B0C7BA6A1423}" destId="{E1ABCB40-F49B-42DD-8AD7-EAE91E944561}" srcOrd="1" destOrd="0" presId="urn:microsoft.com/office/officeart/2005/8/layout/hierarchy1"/>
    <dgm:cxn modelId="{E1331076-12AE-4C8D-B826-4D7CB982705B}" type="presParOf" srcId="{562E16F1-8685-490A-BE8F-5076B61DA6CF}" destId="{06EF4141-9BEF-4DF4-9617-6889E191E981}" srcOrd="2" destOrd="0" presId="urn:microsoft.com/office/officeart/2005/8/layout/hierarchy1"/>
    <dgm:cxn modelId="{2D428B42-A6C0-4001-80FA-68ADA2757745}" type="presParOf" srcId="{562E16F1-8685-490A-BE8F-5076B61DA6CF}" destId="{A243D0DB-9757-4724-BF5F-781C3AE2EF19}" srcOrd="3" destOrd="0" presId="urn:microsoft.com/office/officeart/2005/8/layout/hierarchy1"/>
    <dgm:cxn modelId="{AEAAFABF-6F72-4028-BA27-E230080B3FC8}" type="presParOf" srcId="{A243D0DB-9757-4724-BF5F-781C3AE2EF19}" destId="{B1C8A7DF-6E09-477F-8B5D-2FAA87A62ADB}" srcOrd="0" destOrd="0" presId="urn:microsoft.com/office/officeart/2005/8/layout/hierarchy1"/>
    <dgm:cxn modelId="{29A3C1E7-79EF-4E47-8339-28B696628750}" type="presParOf" srcId="{B1C8A7DF-6E09-477F-8B5D-2FAA87A62ADB}" destId="{A7B7A409-35BE-47CA-997D-C2A383697030}" srcOrd="0" destOrd="0" presId="urn:microsoft.com/office/officeart/2005/8/layout/hierarchy1"/>
    <dgm:cxn modelId="{39662D99-716F-41B3-88BC-4731A7B0E32A}" type="presParOf" srcId="{B1C8A7DF-6E09-477F-8B5D-2FAA87A62ADB}" destId="{37CAAD94-7CAB-40A3-9CBA-30C76D1BE186}" srcOrd="1" destOrd="0" presId="urn:microsoft.com/office/officeart/2005/8/layout/hierarchy1"/>
    <dgm:cxn modelId="{6A870F77-76C6-4FC8-B50A-438AD7455E53}" type="presParOf" srcId="{A243D0DB-9757-4724-BF5F-781C3AE2EF19}" destId="{CABC8446-6271-490A-9B47-DA9A28FABF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EF4141-9BEF-4DF4-9617-6889E191E981}">
      <dsp:nvSpPr>
        <dsp:cNvPr id="0" name=""/>
        <dsp:cNvSpPr/>
      </dsp:nvSpPr>
      <dsp:spPr>
        <a:xfrm>
          <a:off x="3927008" y="1713876"/>
          <a:ext cx="1646604" cy="783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023"/>
              </a:lnTo>
              <a:lnTo>
                <a:pt x="1646604" y="534023"/>
              </a:lnTo>
              <a:lnTo>
                <a:pt x="1646604" y="7836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7F855-6FCB-4868-ABAB-3A88531EDF54}">
      <dsp:nvSpPr>
        <dsp:cNvPr id="0" name=""/>
        <dsp:cNvSpPr/>
      </dsp:nvSpPr>
      <dsp:spPr>
        <a:xfrm>
          <a:off x="2280404" y="1713876"/>
          <a:ext cx="1646604" cy="783634"/>
        </a:xfrm>
        <a:custGeom>
          <a:avLst/>
          <a:gdLst/>
          <a:ahLst/>
          <a:cxnLst/>
          <a:rect l="0" t="0" r="0" b="0"/>
          <a:pathLst>
            <a:path>
              <a:moveTo>
                <a:pt x="1646604" y="0"/>
              </a:moveTo>
              <a:lnTo>
                <a:pt x="1646604" y="534023"/>
              </a:lnTo>
              <a:lnTo>
                <a:pt x="0" y="534023"/>
              </a:lnTo>
              <a:lnTo>
                <a:pt x="0" y="7836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87129-91B8-4BA2-B80C-69D7A1F1F7B4}">
      <dsp:nvSpPr>
        <dsp:cNvPr id="0" name=""/>
        <dsp:cNvSpPr/>
      </dsp:nvSpPr>
      <dsp:spPr>
        <a:xfrm>
          <a:off x="2579786" y="2904"/>
          <a:ext cx="2694443" cy="171097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36A54-369C-4B38-81D5-0345DAA97305}">
      <dsp:nvSpPr>
        <dsp:cNvPr id="0" name=""/>
        <dsp:cNvSpPr/>
      </dsp:nvSpPr>
      <dsp:spPr>
        <a:xfrm>
          <a:off x="2879169" y="287317"/>
          <a:ext cx="2694443" cy="1710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Total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$8,875,000</a:t>
          </a:r>
          <a:endParaRPr lang="en-US" sz="3700" kern="1200" dirty="0"/>
        </a:p>
      </dsp:txBody>
      <dsp:txXfrm>
        <a:off x="2879169" y="287317"/>
        <a:ext cx="2694443" cy="1710971"/>
      </dsp:txXfrm>
    </dsp:sp>
    <dsp:sp modelId="{B9D9DFBE-E1F8-418C-851A-6C15B4DBD813}">
      <dsp:nvSpPr>
        <dsp:cNvPr id="0" name=""/>
        <dsp:cNvSpPr/>
      </dsp:nvSpPr>
      <dsp:spPr>
        <a:xfrm>
          <a:off x="933182" y="2497510"/>
          <a:ext cx="2694443" cy="171097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187C1A-6BBF-4D14-BAF5-F0A38A3668BE}">
      <dsp:nvSpPr>
        <dsp:cNvPr id="0" name=""/>
        <dsp:cNvSpPr/>
      </dsp:nvSpPr>
      <dsp:spPr>
        <a:xfrm>
          <a:off x="1232564" y="2781923"/>
          <a:ext cx="2694443" cy="1710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Personnel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$5,803,000</a:t>
          </a:r>
          <a:endParaRPr lang="en-US" sz="3700" kern="1200" dirty="0"/>
        </a:p>
      </dsp:txBody>
      <dsp:txXfrm>
        <a:off x="1232564" y="2781923"/>
        <a:ext cx="2694443" cy="1710971"/>
      </dsp:txXfrm>
    </dsp:sp>
    <dsp:sp modelId="{A7B7A409-35BE-47CA-997D-C2A383697030}">
      <dsp:nvSpPr>
        <dsp:cNvPr id="0" name=""/>
        <dsp:cNvSpPr/>
      </dsp:nvSpPr>
      <dsp:spPr>
        <a:xfrm>
          <a:off x="4226391" y="2497510"/>
          <a:ext cx="2694443" cy="171097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CAAD94-7CAB-40A3-9CBA-30C76D1BE186}">
      <dsp:nvSpPr>
        <dsp:cNvPr id="0" name=""/>
        <dsp:cNvSpPr/>
      </dsp:nvSpPr>
      <dsp:spPr>
        <a:xfrm>
          <a:off x="4525773" y="2781923"/>
          <a:ext cx="2694443" cy="1710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Operating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$3,072,000</a:t>
          </a:r>
          <a:endParaRPr lang="en-US" sz="3700" kern="1200" dirty="0"/>
        </a:p>
      </dsp:txBody>
      <dsp:txXfrm>
        <a:off x="4525773" y="2781923"/>
        <a:ext cx="2694443" cy="1710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0.68731</cdr:x>
      <cdr:y>0.94429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6926" y="3429000"/>
          <a:ext cx="19240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en-US" sz="800" dirty="0"/>
        </a:p>
        <a:p xmlns:a="http://schemas.openxmlformats.org/drawingml/2006/main">
          <a:pPr algn="r"/>
          <a:endParaRPr lang="en-US" sz="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0.00877</cdr:x>
      <cdr:y>0.26238</cdr:y>
    </cdr:from>
    <cdr:to>
      <cdr:x>0.23684</cdr:x>
      <cdr:y>0.30868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1295400"/>
          <a:ext cx="1981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45B83E-6095-49D0-8308-E46B6EC221CE}" type="datetimeFigureOut">
              <a:rPr lang="en-US" smtClean="0"/>
              <a:pPr/>
              <a:t>6/27/2011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5198D3-3472-4914-ACCE-B76B77084B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"/>
            <a:ext cx="73152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FY2011-12 Budgeted Expenditures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Unrestricted E&amp;G </a:t>
            </a:r>
            <a:r>
              <a:rPr lang="en-US" sz="1800" dirty="0" smtClean="0">
                <a:latin typeface="+mn-lt"/>
              </a:rPr>
              <a:t>(in Millions)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76400"/>
          <a:ext cx="86868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$74.6M in authorized projects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Projects may be funded at less than legislatively authorized amount depending on availability of funds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Budget </a:t>
            </a:r>
            <a:r>
              <a:rPr lang="en-US" sz="2400" dirty="0" smtClean="0"/>
              <a:t>(in Millions)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398" y="1524000"/>
          <a:ext cx="8839201" cy="533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8416"/>
                <a:gridCol w="1024505"/>
                <a:gridCol w="233359"/>
                <a:gridCol w="3278416"/>
                <a:gridCol w="1024505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Under</a:t>
                      </a:r>
                      <a:r>
                        <a:rPr lang="en-US" sz="2000" b="1" u="sng" baseline="0" dirty="0" smtClean="0"/>
                        <a:t> Construction: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Planned: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Bowling</a:t>
                      </a:r>
                      <a:r>
                        <a:rPr lang="en-US" baseline="0" dirty="0" smtClean="0"/>
                        <a:t> Green Data Center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Property/Campus Expansion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$3.0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Greenhouse/Headhouse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Renewal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$10.0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Underground</a:t>
                      </a:r>
                      <a:r>
                        <a:rPr lang="en-US" baseline="0" dirty="0" smtClean="0"/>
                        <a:t> Electrical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Fit-out of Leased Space (Block12)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$4.2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r>
                        <a:rPr lang="en-US" baseline="0" dirty="0" smtClean="0"/>
                        <a:t> Hall Ivan Wilson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DUC Renovation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$37.5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Parking</a:t>
                      </a:r>
                      <a:r>
                        <a:rPr lang="en-US" baseline="0" dirty="0" smtClean="0"/>
                        <a:t> Structure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Alumni Center (Block 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$2.0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</a:t>
                      </a:r>
                      <a:r>
                        <a:rPr lang="en-US" baseline="0" dirty="0" smtClean="0"/>
                        <a:t> Bike Paths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Capital Budget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$74.6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7227"/>
            <a:ext cx="9144000" cy="376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1674" y="522744"/>
            <a:ext cx="893501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/>
              <a:t>“I have learned that success is to be measured</a:t>
            </a:r>
          </a:p>
          <a:p>
            <a:pPr algn="ctr"/>
            <a:r>
              <a:rPr lang="en-US" sz="3100" dirty="0" smtClean="0"/>
              <a:t>not so much by the position that one has reached in life</a:t>
            </a:r>
          </a:p>
          <a:p>
            <a:pPr algn="ctr"/>
            <a:r>
              <a:rPr lang="en-US" sz="3100" dirty="0" smtClean="0"/>
              <a:t>as by the obstacles which he has overcome</a:t>
            </a:r>
          </a:p>
          <a:p>
            <a:pPr algn="ctr"/>
            <a:r>
              <a:rPr lang="en-US" sz="3100" dirty="0" smtClean="0"/>
              <a:t>while trying to succeed.”</a:t>
            </a:r>
          </a:p>
          <a:p>
            <a:endParaRPr lang="en-US" sz="1600" dirty="0" smtClean="0"/>
          </a:p>
          <a:p>
            <a:r>
              <a:rPr lang="en-US" dirty="0" smtClean="0"/>
              <a:t>                                                          -- </a:t>
            </a:r>
            <a:r>
              <a:rPr lang="en-US" i="1" dirty="0" smtClean="0"/>
              <a:t>Booker T. Washington</a:t>
            </a:r>
          </a:p>
          <a:p>
            <a:r>
              <a:rPr lang="en-US" dirty="0" smtClean="0"/>
              <a:t>                                                             </a:t>
            </a:r>
            <a:r>
              <a:rPr lang="en-US" i="1" dirty="0" smtClean="0"/>
              <a:t>African-American Leader and Educator (1856-1915)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FY2011-12 Budget Documents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5900" dirty="0" smtClean="0"/>
          </a:p>
          <a:p>
            <a:r>
              <a:rPr lang="en-US" sz="5900" dirty="0" smtClean="0"/>
              <a:t>Executive Summary</a:t>
            </a:r>
          </a:p>
          <a:p>
            <a:pPr lvl="2"/>
            <a:r>
              <a:rPr lang="en-US" sz="5100" dirty="0" smtClean="0"/>
              <a:t>Recurring Reduction Implementation Plan</a:t>
            </a:r>
          </a:p>
          <a:p>
            <a:pPr lvl="2">
              <a:buNone/>
            </a:pPr>
            <a:endParaRPr lang="en-US" sz="2400" dirty="0" smtClean="0"/>
          </a:p>
          <a:p>
            <a:r>
              <a:rPr lang="en-US" sz="5900" dirty="0" smtClean="0"/>
              <a:t>Narratives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sz="5900" dirty="0" smtClean="0"/>
              <a:t>Revenue Summary</a:t>
            </a:r>
          </a:p>
          <a:p>
            <a:pPr>
              <a:buNone/>
            </a:pPr>
            <a:endParaRPr lang="en-US" dirty="0" smtClean="0"/>
          </a:p>
          <a:p>
            <a:r>
              <a:rPr lang="en-US" sz="5900" dirty="0" smtClean="0"/>
              <a:t>Expenditure Summary by Organizational Area</a:t>
            </a:r>
          </a:p>
          <a:p>
            <a:pPr>
              <a:buNone/>
            </a:pPr>
            <a:endParaRPr lang="en-US" dirty="0" smtClean="0"/>
          </a:p>
          <a:p>
            <a:r>
              <a:rPr lang="en-US" sz="5900" dirty="0" smtClean="0"/>
              <a:t>Capital 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FY2011-12 Operating Budget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2286000"/>
          <a:ext cx="8610601" cy="341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1"/>
                <a:gridCol w="1840089"/>
                <a:gridCol w="1833739"/>
                <a:gridCol w="1355372"/>
              </a:tblGrid>
              <a:tr h="9648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b="1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2011-12 Budget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b="1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Dollar Increase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  <a:tab pos="-685800" algn="l"/>
                          <a:tab pos="-457200" algn="l"/>
                          <a:tab pos="228600" algn="l"/>
                          <a:tab pos="914400" algn="l"/>
                          <a:tab pos="98425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b="1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Pct Increase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489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b="1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Total Budget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$385,047,000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$3,324,000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0.9%</a:t>
                      </a:r>
                    </a:p>
                  </a:txBody>
                  <a:tcPr marL="68580" marR="68580" marT="0" marB="0" anchor="b"/>
                </a:tc>
              </a:tr>
              <a:tr h="489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b="1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    Total E&amp;G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359,993,000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1,308,000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 smtClean="0">
                          <a:latin typeface="Tw Cen MT" pitchFamily="34" charset="0"/>
                          <a:ea typeface="Times New Roman"/>
                          <a:cs typeface="Times New Roman"/>
                        </a:rPr>
                        <a:t>0.4</a:t>
                      </a: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b"/>
                </a:tc>
              </a:tr>
              <a:tr h="489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b="1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        Unrestricted E&amp;G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288,092,000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17,193,900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6.3%</a:t>
                      </a:r>
                    </a:p>
                  </a:txBody>
                  <a:tcPr marL="68580" marR="68580" marT="0" marB="0" anchor="b"/>
                </a:tc>
              </a:tr>
              <a:tr h="489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b="1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        Restricted E&amp;G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 smtClean="0">
                          <a:latin typeface="Tw Cen MT" pitchFamily="34" charset="0"/>
                          <a:ea typeface="Times New Roman"/>
                          <a:cs typeface="Times New Roman"/>
                        </a:rPr>
                        <a:t>71,901,000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 smtClean="0">
                          <a:latin typeface="Tw Cen MT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15,885,900)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>
                          <a:latin typeface="Tw Cen MT" pitchFamily="34" charset="0"/>
                          <a:ea typeface="Times New Roman"/>
                          <a:cs typeface="Times New Roman"/>
                        </a:rPr>
                        <a:t>(18.1</a:t>
                      </a:r>
                      <a:r>
                        <a:rPr lang="en-US" sz="2000" dirty="0" smtClean="0">
                          <a:latin typeface="Tw Cen MT" pitchFamily="34" charset="0"/>
                          <a:ea typeface="Times New Roman"/>
                          <a:cs typeface="Times New Roman"/>
                        </a:rPr>
                        <a:t>%)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9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 smtClean="0">
                          <a:latin typeface="Tw Cen MT" pitchFamily="34" charset="0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b="1" dirty="0" smtClean="0">
                          <a:latin typeface="Tw Cen MT" pitchFamily="34" charset="0"/>
                          <a:ea typeface="Times New Roman"/>
                          <a:cs typeface="Times New Roman"/>
                        </a:rPr>
                        <a:t>Total Auxiliary Enterprises</a:t>
                      </a:r>
                      <a:endParaRPr lang="en-US" sz="2000" b="1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 smtClean="0">
                          <a:latin typeface="Tw Cen MT" pitchFamily="34" charset="0"/>
                          <a:ea typeface="Times New Roman"/>
                          <a:cs typeface="Times New Roman"/>
                        </a:rPr>
                        <a:t>25,054,000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 smtClean="0">
                          <a:latin typeface="Tw Cen MT" pitchFamily="34" charset="0"/>
                          <a:ea typeface="Times New Roman"/>
                          <a:cs typeface="Times New Roman"/>
                        </a:rPr>
                        <a:t>2,016,000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2286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886200" algn="l"/>
                          <a:tab pos="4343400" algn="l"/>
                        </a:tabLst>
                      </a:pPr>
                      <a:r>
                        <a:rPr lang="en-US" sz="2000" dirty="0" smtClean="0">
                          <a:latin typeface="Tw Cen MT" pitchFamily="34" charset="0"/>
                          <a:ea typeface="Times New Roman"/>
                          <a:cs typeface="Times New Roman"/>
                        </a:rPr>
                        <a:t>8.8%</a:t>
                      </a:r>
                      <a:endParaRPr lang="en-US" sz="2000" dirty="0">
                        <a:latin typeface="Tw Cen MT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FY2011-12 Revenue by Source </a:t>
            </a:r>
            <a:r>
              <a:rPr lang="en-US" sz="2700" dirty="0" smtClean="0"/>
              <a:t>(in Millions)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3716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Changes in State Appropriation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FY 2010-11 Approved vs. FY 2011-12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143000" y="1828800"/>
          <a:ext cx="6781800" cy="4524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0761"/>
                <a:gridCol w="1821039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FY 2011 State Appropriation</a:t>
                      </a:r>
                    </a:p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$74,297,800</a:t>
                      </a:r>
                      <a:endParaRPr lang="en-US" sz="1800" b="1" dirty="0"/>
                    </a:p>
                  </a:txBody>
                  <a:tcPr/>
                </a:tc>
              </a:tr>
              <a:tr h="3515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Add:  Federal State Fiscal Stabilization Funds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4,410,900</a:t>
                      </a:r>
                      <a:endParaRPr lang="en-US" sz="1800" dirty="0"/>
                    </a:p>
                  </a:txBody>
                  <a:tcPr/>
                </a:tc>
              </a:tr>
              <a:tr h="3515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FY 2011 Total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78,708,700</a:t>
                      </a:r>
                      <a:endParaRPr lang="en-US" sz="1800" dirty="0"/>
                    </a:p>
                  </a:txBody>
                  <a:tcPr/>
                </a:tc>
              </a:tr>
              <a:tr h="35150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515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 in State Appropriation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3,629,300</a:t>
                      </a:r>
                      <a:endParaRPr lang="en-US" sz="1800" dirty="0"/>
                    </a:p>
                  </a:txBody>
                  <a:tcPr/>
                </a:tc>
              </a:tr>
              <a:tr h="3515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Reduction in Debt Service, Existing</a:t>
                      </a:r>
                      <a:r>
                        <a:rPr lang="en-US" sz="1800" baseline="0" dirty="0" smtClean="0"/>
                        <a:t> Bonds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(549,800)</a:t>
                      </a:r>
                      <a:endParaRPr lang="en-US" sz="1800" dirty="0"/>
                    </a:p>
                  </a:txBody>
                  <a:tcPr/>
                </a:tc>
              </a:tr>
              <a:tr h="3515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Reduction in Federal State Fiscal Stabilization Funds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(4,410,900)</a:t>
                      </a:r>
                      <a:endParaRPr lang="en-US" sz="1800" dirty="0"/>
                    </a:p>
                  </a:txBody>
                  <a:tcPr/>
                </a:tc>
              </a:tr>
              <a:tr h="35150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35150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FY 2012</a:t>
                      </a:r>
                      <a:r>
                        <a:rPr lang="en-US" sz="1800" b="1" baseline="0" dirty="0" smtClean="0"/>
                        <a:t> State Appropriation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77,377,300</a:t>
                      </a:r>
                      <a:endParaRPr lang="en-US" sz="1800" b="1" dirty="0"/>
                    </a:p>
                  </a:txBody>
                  <a:tcPr/>
                </a:tc>
              </a:tr>
              <a:tr h="47932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</a:tr>
              <a:tr h="47932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Percent Change in Operating Funds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(1.0%)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Revenue Sources for Unavoidable Cost and Commitment Allocations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2209800"/>
          <a:ext cx="81534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8567"/>
                <a:gridCol w="2264833"/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Tuition Increase (fall, spring)</a:t>
                      </a:r>
                      <a:endParaRPr lang="en-US" sz="28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$6,585,000</a:t>
                      </a:r>
                      <a:endParaRPr lang="en-US" sz="2800" dirty="0"/>
                    </a:p>
                  </a:txBody>
                  <a:tcPr marL="90593" marR="90593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Summer Tuition</a:t>
                      </a:r>
                      <a:endParaRPr lang="en-US" sz="28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382,000</a:t>
                      </a:r>
                      <a:endParaRPr lang="en-US" sz="2800" dirty="0"/>
                    </a:p>
                  </a:txBody>
                  <a:tcPr marL="90593" marR="90593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DELO</a:t>
                      </a:r>
                      <a:endParaRPr lang="en-US" sz="28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550,000</a:t>
                      </a:r>
                      <a:endParaRPr lang="en-US" sz="2800" dirty="0"/>
                    </a:p>
                  </a:txBody>
                  <a:tcPr marL="90593" marR="90593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DELO Permanent Distribution to Colleges</a:t>
                      </a:r>
                      <a:endParaRPr lang="en-US" sz="28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u="sng" dirty="0" smtClean="0"/>
                        <a:t>1,358,000</a:t>
                      </a:r>
                      <a:endParaRPr lang="en-US" sz="2800" u="sng" dirty="0"/>
                    </a:p>
                  </a:txBody>
                  <a:tcPr marL="90593" marR="90593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$8,875,000</a:t>
                      </a:r>
                      <a:endParaRPr lang="en-US" sz="2800" dirty="0"/>
                    </a:p>
                  </a:txBody>
                  <a:tcPr marL="90593" marR="9059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Unavoidable Cost and</a:t>
            </a:r>
            <a:br>
              <a:rPr lang="en-US" sz="4000" dirty="0" smtClean="0"/>
            </a:br>
            <a:r>
              <a:rPr lang="en-US" sz="4000" dirty="0" smtClean="0"/>
              <a:t>Commitment Allocations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828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Cost Increases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90600" y="2041240"/>
          <a:ext cx="7162800" cy="3649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0"/>
                <a:gridCol w="1371600"/>
              </a:tblGrid>
              <a:tr h="405476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 Books and Subscriptions Inflationary Adjustment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$128,000</a:t>
                      </a:r>
                      <a:endParaRPr lang="en-US" dirty="0"/>
                    </a:p>
                  </a:txBody>
                  <a:tcPr/>
                </a:tc>
              </a:tr>
              <a:tr h="405476"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Contractual Obligations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202,000</a:t>
                      </a:r>
                      <a:endParaRPr lang="en-US" dirty="0"/>
                    </a:p>
                  </a:txBody>
                  <a:tcPr/>
                </a:tc>
              </a:tr>
              <a:tr h="405476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Promotions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251,000</a:t>
                      </a:r>
                      <a:endParaRPr lang="en-US" dirty="0"/>
                    </a:p>
                  </a:txBody>
                  <a:tcPr/>
                </a:tc>
              </a:tr>
              <a:tr h="405476">
                <a:tc>
                  <a:txBody>
                    <a:bodyPr/>
                    <a:lstStyle/>
                    <a:p>
                      <a:r>
                        <a:rPr lang="en-US" dirty="0" smtClean="0"/>
                        <a:t>Retirement Systems Rate Increases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562,000</a:t>
                      </a:r>
                      <a:endParaRPr lang="en-US" dirty="0"/>
                    </a:p>
                  </a:txBody>
                  <a:tcPr/>
                </a:tc>
              </a:tr>
              <a:tr h="405476">
                <a:tc>
                  <a:txBody>
                    <a:bodyPr/>
                    <a:lstStyle/>
                    <a:p>
                      <a:r>
                        <a:rPr lang="en-US" dirty="0" smtClean="0"/>
                        <a:t>Life Insurance (increase benefit from $15,000 to $30,000)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45,000</a:t>
                      </a:r>
                      <a:endParaRPr lang="en-US" dirty="0"/>
                    </a:p>
                  </a:txBody>
                  <a:tcPr/>
                </a:tc>
              </a:tr>
              <a:tr h="405476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Faculty/Staff Health Insurance (fully</a:t>
                      </a:r>
                      <a:r>
                        <a:rPr lang="en-US" baseline="0" dirty="0" smtClean="0"/>
                        <a:t> fund FY 2011 increase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641,000</a:t>
                      </a:r>
                      <a:endParaRPr lang="en-US" dirty="0"/>
                    </a:p>
                  </a:txBody>
                  <a:tcPr/>
                </a:tc>
              </a:tr>
              <a:tr h="405476">
                <a:tc>
                  <a:txBody>
                    <a:bodyPr/>
                    <a:lstStyle/>
                    <a:p>
                      <a:r>
                        <a:rPr lang="en-US" dirty="0" smtClean="0"/>
                        <a:t>Maintenance and Operations/Utilities</a:t>
                      </a:r>
                      <a:r>
                        <a:rPr lang="en-US" baseline="0" dirty="0" smtClean="0"/>
                        <a:t>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1,242,000</a:t>
                      </a:r>
                      <a:endParaRPr lang="en-US" dirty="0"/>
                    </a:p>
                  </a:txBody>
                  <a:tcPr/>
                </a:tc>
              </a:tr>
              <a:tr h="405476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</a:t>
                      </a:r>
                      <a:r>
                        <a:rPr lang="en-US" baseline="0" dirty="0" smtClean="0"/>
                        <a:t> Aid/Faculty &amp; Staff Tuition Assistance 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1,955,000</a:t>
                      </a:r>
                      <a:endParaRPr lang="en-US" u="sng" dirty="0"/>
                    </a:p>
                  </a:txBody>
                  <a:tcPr/>
                </a:tc>
              </a:tr>
              <a:tr h="4054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$5,026,000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Commitments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940560"/>
          <a:ext cx="8229600" cy="424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0189"/>
                <a:gridCol w="1299411"/>
              </a:tblGrid>
              <a:tr h="42418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Graduate Assistantships Tuition Rate Increase Offset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$31,000</a:t>
                      </a:r>
                      <a:endParaRPr lang="en-US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dirty="0" smtClean="0"/>
                        <a:t>1% Salary Adjustment (including benefits)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1,250,000</a:t>
                      </a:r>
                      <a:endParaRPr lang="en-US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Restricted Tuition Programs (Technology, Health Svs,</a:t>
                      </a:r>
                      <a:r>
                        <a:rPr lang="en-US" baseline="0" dirty="0" smtClean="0"/>
                        <a:t> SGA/Programming)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17,000</a:t>
                      </a:r>
                      <a:endParaRPr lang="en-US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dirty="0" smtClean="0"/>
                        <a:t>Parking &amp; Transportation Revenue Allocated to P&amp;T (Year 10 of 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58,000</a:t>
                      </a:r>
                      <a:endParaRPr lang="en-US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dirty="0" smtClean="0"/>
                        <a:t>Honors College Staffing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149,000</a:t>
                      </a:r>
                      <a:endParaRPr lang="en-US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dirty="0" smtClean="0"/>
                        <a:t>Fellowship Support in Graduate</a:t>
                      </a:r>
                      <a:r>
                        <a:rPr lang="en-US" baseline="0" dirty="0" smtClean="0"/>
                        <a:t> Studies Office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45,000</a:t>
                      </a:r>
                      <a:endParaRPr lang="en-US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dirty="0" smtClean="0"/>
                        <a:t>DELO Distribution (Online, Contracts, Dual Credit &amp; Independent Learning)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550,000</a:t>
                      </a:r>
                      <a:endParaRPr lang="en-US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dirty="0" smtClean="0"/>
                        <a:t>DELO Distribution (permanent funding for part-time</a:t>
                      </a:r>
                      <a:r>
                        <a:rPr lang="en-US" baseline="0" dirty="0" smtClean="0"/>
                        <a:t> faculty salaries)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1,358,000</a:t>
                      </a:r>
                      <a:endParaRPr lang="en-US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    391,000</a:t>
                      </a:r>
                      <a:endParaRPr lang="en-US" u="sng" dirty="0"/>
                    </a:p>
                  </a:txBody>
                  <a:tcPr/>
                </a:tc>
              </a:tr>
              <a:tr h="4241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$3,849,000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WKU">
      <a:dk1>
        <a:srgbClr val="000000"/>
      </a:dk1>
      <a:lt1>
        <a:sysClr val="window" lastClr="FFFFFF"/>
      </a:lt1>
      <a:dk2>
        <a:srgbClr val="000000"/>
      </a:dk2>
      <a:lt2>
        <a:srgbClr val="A5A5A5"/>
      </a:lt2>
      <a:accent1>
        <a:srgbClr val="000000"/>
      </a:accent1>
      <a:accent2>
        <a:srgbClr val="B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874</TotalTime>
  <Words>514</Words>
  <Application>Microsoft Office PowerPoint</Application>
  <PresentationFormat>On-screen Show (4:3)</PresentationFormat>
  <Paragraphs>164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Slide 1</vt:lpstr>
      <vt:lpstr>FY2011-12 Budget Documents </vt:lpstr>
      <vt:lpstr>FY2011-12 Operating Budget </vt:lpstr>
      <vt:lpstr>FY2011-12 Revenue by Source (in Millions)</vt:lpstr>
      <vt:lpstr>Changes in State Appropriation FY 2010-11 Approved vs. FY 2011-12</vt:lpstr>
      <vt:lpstr>Revenue Sources for Unavoidable Cost and Commitment Allocations</vt:lpstr>
      <vt:lpstr>Unavoidable Cost and Commitment Allocations</vt:lpstr>
      <vt:lpstr>Fixed Cost Increases</vt:lpstr>
      <vt:lpstr>Other Commitments</vt:lpstr>
      <vt:lpstr>FY2011-12 Budgeted Expenditures Unrestricted E&amp;G (in Millions)</vt:lpstr>
      <vt:lpstr>Capital Budget</vt:lpstr>
      <vt:lpstr>Capital Budget (in Millions)</vt:lpstr>
      <vt:lpstr>Slide 13</vt:lpstr>
    </vt:vector>
  </TitlesOfParts>
  <Company>Western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and Computing Support</dc:creator>
  <cp:lastModifiedBy>Network and Computing Support</cp:lastModifiedBy>
  <cp:revision>89</cp:revision>
  <dcterms:created xsi:type="dcterms:W3CDTF">2011-06-03T14:04:25Z</dcterms:created>
  <dcterms:modified xsi:type="dcterms:W3CDTF">2011-06-27T12:11:37Z</dcterms:modified>
</cp:coreProperties>
</file>