
<file path=[Content_Types].xml><?xml version="1.0" encoding="utf-8"?>
<Types xmlns="http://schemas.openxmlformats.org/package/2006/content-types">
  <Default Extension="xml" ContentType="application/xml"/>
  <Default Extension="jpeg" ContentType="image/jpeg"/>
  <Default Extension="png" ContentType="image/png"/>
  <Default Extension="tmp"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71"/>
  </p:notesMasterIdLst>
  <p:handoutMasterIdLst>
    <p:handoutMasterId r:id="rId72"/>
  </p:handoutMasterIdLst>
  <p:sldIdLst>
    <p:sldId id="256" r:id="rId2"/>
    <p:sldId id="310" r:id="rId3"/>
    <p:sldId id="412" r:id="rId4"/>
    <p:sldId id="258" r:id="rId5"/>
    <p:sldId id="315" r:id="rId6"/>
    <p:sldId id="329" r:id="rId7"/>
    <p:sldId id="401" r:id="rId8"/>
    <p:sldId id="331" r:id="rId9"/>
    <p:sldId id="402" r:id="rId10"/>
    <p:sldId id="332" r:id="rId11"/>
    <p:sldId id="403" r:id="rId12"/>
    <p:sldId id="397" r:id="rId13"/>
    <p:sldId id="398" r:id="rId14"/>
    <p:sldId id="399" r:id="rId15"/>
    <p:sldId id="400" r:id="rId16"/>
    <p:sldId id="404" r:id="rId17"/>
    <p:sldId id="333" r:id="rId18"/>
    <p:sldId id="334" r:id="rId19"/>
    <p:sldId id="444" r:id="rId20"/>
    <p:sldId id="335" r:id="rId21"/>
    <p:sldId id="336" r:id="rId22"/>
    <p:sldId id="337" r:id="rId23"/>
    <p:sldId id="312" r:id="rId24"/>
    <p:sldId id="339" r:id="rId25"/>
    <p:sldId id="340" r:id="rId26"/>
    <p:sldId id="307" r:id="rId27"/>
    <p:sldId id="342" r:id="rId28"/>
    <p:sldId id="343" r:id="rId29"/>
    <p:sldId id="344" r:id="rId30"/>
    <p:sldId id="449" r:id="rId31"/>
    <p:sldId id="450" r:id="rId32"/>
    <p:sldId id="451" r:id="rId33"/>
    <p:sldId id="452" r:id="rId34"/>
    <p:sldId id="448" r:id="rId35"/>
    <p:sldId id="345" r:id="rId36"/>
    <p:sldId id="422" r:id="rId37"/>
    <p:sldId id="407" r:id="rId38"/>
    <p:sldId id="446" r:id="rId39"/>
    <p:sldId id="408" r:id="rId40"/>
    <p:sldId id="447" r:id="rId41"/>
    <p:sldId id="440" r:id="rId42"/>
    <p:sldId id="441" r:id="rId43"/>
    <p:sldId id="442" r:id="rId44"/>
    <p:sldId id="423" r:id="rId45"/>
    <p:sldId id="424" r:id="rId46"/>
    <p:sldId id="425" r:id="rId47"/>
    <p:sldId id="426" r:id="rId48"/>
    <p:sldId id="427" r:id="rId49"/>
    <p:sldId id="428" r:id="rId50"/>
    <p:sldId id="429" r:id="rId51"/>
    <p:sldId id="430" r:id="rId52"/>
    <p:sldId id="431" r:id="rId53"/>
    <p:sldId id="432" r:id="rId54"/>
    <p:sldId id="443" r:id="rId55"/>
    <p:sldId id="409" r:id="rId56"/>
    <p:sldId id="445" r:id="rId57"/>
    <p:sldId id="415" r:id="rId58"/>
    <p:sldId id="416" r:id="rId59"/>
    <p:sldId id="417" r:id="rId60"/>
    <p:sldId id="419" r:id="rId61"/>
    <p:sldId id="421" r:id="rId62"/>
    <p:sldId id="420" r:id="rId63"/>
    <p:sldId id="418" r:id="rId64"/>
    <p:sldId id="395" r:id="rId65"/>
    <p:sldId id="276" r:id="rId66"/>
    <p:sldId id="411" r:id="rId67"/>
    <p:sldId id="366" r:id="rId68"/>
    <p:sldId id="280" r:id="rId69"/>
    <p:sldId id="281"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75"/>
    <p:restoredTop sz="94630"/>
  </p:normalViewPr>
  <p:slideViewPr>
    <p:cSldViewPr snapToGrid="0" snapToObjects="1">
      <p:cViewPr varScale="1">
        <p:scale>
          <a:sx n="113" d="100"/>
          <a:sy n="113" d="100"/>
        </p:scale>
        <p:origin x="896" y="176"/>
      </p:cViewPr>
      <p:guideLst>
        <p:guide orient="horz" pos="2160"/>
        <p:guide pos="2880"/>
      </p:guideLst>
    </p:cSldViewPr>
  </p:slideViewPr>
  <p:notesTextViewPr>
    <p:cViewPr>
      <p:scale>
        <a:sx n="100" d="100"/>
        <a:sy n="100" d="100"/>
      </p:scale>
      <p:origin x="0" y="0"/>
    </p:cViewPr>
  </p:notesTextViewPr>
  <p:sorterViewPr>
    <p:cViewPr>
      <p:scale>
        <a:sx n="114" d="100"/>
        <a:sy n="114" d="100"/>
      </p:scale>
      <p:origin x="0" y="-3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A6E6D-6DB7-804B-BBE6-6819B5E1DE28}" type="datetimeFigureOut">
              <a:rPr lang="en-US" smtClean="0"/>
              <a:t>3/19/18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17B161-309D-3844-872F-B73A9DC82345}" type="slidenum">
              <a:rPr lang="en-US" smtClean="0"/>
              <a:t>‹#›</a:t>
            </a:fld>
            <a:endParaRPr lang="en-US"/>
          </a:p>
        </p:txBody>
      </p:sp>
    </p:spTree>
    <p:extLst>
      <p:ext uri="{BB962C8B-B14F-4D97-AF65-F5344CB8AC3E}">
        <p14:creationId xmlns:p14="http://schemas.microsoft.com/office/powerpoint/2010/main" val="1115019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9B39B-5BB5-904A-876E-7B9B2E67D5FF}" type="datetimeFigureOut">
              <a:rPr lang="en-US" smtClean="0"/>
              <a:t>3/19/18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A1D2BA-E82C-6B4F-B7E0-599AB45C0519}" type="slidenum">
              <a:rPr lang="en-US" smtClean="0"/>
              <a:t>‹#›</a:t>
            </a:fld>
            <a:endParaRPr lang="en-US"/>
          </a:p>
        </p:txBody>
      </p:sp>
    </p:spTree>
    <p:extLst>
      <p:ext uri="{BB962C8B-B14F-4D97-AF65-F5344CB8AC3E}">
        <p14:creationId xmlns:p14="http://schemas.microsoft.com/office/powerpoint/2010/main" val="1189542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A1D2BA-E82C-6B4F-B7E0-599AB45C0519}" type="slidenum">
              <a:rPr lang="en-US" smtClean="0"/>
              <a:t>1</a:t>
            </a:fld>
            <a:endParaRPr lang="en-US"/>
          </a:p>
        </p:txBody>
      </p:sp>
    </p:spTree>
    <p:extLst>
      <p:ext uri="{BB962C8B-B14F-4D97-AF65-F5344CB8AC3E}">
        <p14:creationId xmlns:p14="http://schemas.microsoft.com/office/powerpoint/2010/main" val="2071227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Tracy</a:t>
            </a:r>
            <a:endParaRPr/>
          </a:p>
        </p:txBody>
      </p:sp>
      <p:sp>
        <p:nvSpPr>
          <p:cNvPr id="383" name="Shape 383"/>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186739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9" name="Shape 38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Tracy</a:t>
            </a:r>
            <a:endParaRPr dirty="0"/>
          </a:p>
        </p:txBody>
      </p:sp>
      <p:sp>
        <p:nvSpPr>
          <p:cNvPr id="390" name="Shape 390"/>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2273039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Tracy</a:t>
            </a:r>
            <a:endParaRPr/>
          </a:p>
        </p:txBody>
      </p:sp>
      <p:sp>
        <p:nvSpPr>
          <p:cNvPr id="398" name="Shape 398"/>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1702608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5" name="Shape 40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a:t>Tracy</a:t>
            </a:r>
            <a:endParaRPr/>
          </a:p>
        </p:txBody>
      </p:sp>
      <p:sp>
        <p:nvSpPr>
          <p:cNvPr id="406" name="Shape 40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60338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1D2BA-E82C-6B4F-B7E0-599AB45C0519}" type="slidenum">
              <a:rPr lang="en-US" smtClean="0"/>
              <a:t>16</a:t>
            </a:fld>
            <a:endParaRPr lang="en-US"/>
          </a:p>
        </p:txBody>
      </p:sp>
    </p:spTree>
    <p:extLst>
      <p:ext uri="{BB962C8B-B14F-4D97-AF65-F5344CB8AC3E}">
        <p14:creationId xmlns:p14="http://schemas.microsoft.com/office/powerpoint/2010/main" val="1337460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something more to do – just a different way to engage in the curriculum you already teach.</a:t>
            </a:r>
          </a:p>
          <a:p>
            <a:r>
              <a:rPr lang="en-US" dirty="0" smtClean="0"/>
              <a:t>Designed to draw out gifted behaviors – higher level thinking</a:t>
            </a:r>
          </a:p>
          <a:p>
            <a:r>
              <a:rPr lang="en-US" dirty="0" smtClean="0"/>
              <a:t>Not comparing children to each other – Are they exceptional for their background?</a:t>
            </a:r>
            <a:endParaRPr lang="en-US" dirty="0"/>
          </a:p>
        </p:txBody>
      </p:sp>
      <p:sp>
        <p:nvSpPr>
          <p:cNvPr id="4" name="Slide Number Placeholder 3"/>
          <p:cNvSpPr>
            <a:spLocks noGrp="1"/>
          </p:cNvSpPr>
          <p:nvPr>
            <p:ph type="sldNum" sz="quarter" idx="10"/>
          </p:nvPr>
        </p:nvSpPr>
        <p:spPr/>
        <p:txBody>
          <a:bodyPr/>
          <a:lstStyle/>
          <a:p>
            <a:fld id="{2AA1D2BA-E82C-6B4F-B7E0-599AB45C0519}" type="slidenum">
              <a:rPr lang="en-US" smtClean="0"/>
              <a:t>17</a:t>
            </a:fld>
            <a:endParaRPr lang="en-US"/>
          </a:p>
        </p:txBody>
      </p:sp>
    </p:spTree>
    <p:extLst>
      <p:ext uri="{BB962C8B-B14F-4D97-AF65-F5344CB8AC3E}">
        <p14:creationId xmlns:p14="http://schemas.microsoft.com/office/powerpoint/2010/main" val="1481062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categories – 8 indicators – rarely to consistently</a:t>
            </a:r>
            <a:endParaRPr lang="en-US" dirty="0"/>
          </a:p>
        </p:txBody>
      </p:sp>
      <p:sp>
        <p:nvSpPr>
          <p:cNvPr id="4" name="Slide Number Placeholder 3"/>
          <p:cNvSpPr>
            <a:spLocks noGrp="1"/>
          </p:cNvSpPr>
          <p:nvPr>
            <p:ph type="sldNum" sz="quarter" idx="10"/>
          </p:nvPr>
        </p:nvSpPr>
        <p:spPr/>
        <p:txBody>
          <a:bodyPr/>
          <a:lstStyle/>
          <a:p>
            <a:fld id="{2AA1D2BA-E82C-6B4F-B7E0-599AB45C0519}" type="slidenum">
              <a:rPr lang="en-US" smtClean="0"/>
              <a:t>18</a:t>
            </a:fld>
            <a:endParaRPr lang="en-US"/>
          </a:p>
        </p:txBody>
      </p:sp>
    </p:spTree>
    <p:extLst>
      <p:ext uri="{BB962C8B-B14F-4D97-AF65-F5344CB8AC3E}">
        <p14:creationId xmlns:p14="http://schemas.microsoft.com/office/powerpoint/2010/main" val="802896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baseline="0" dirty="0" smtClean="0"/>
              <a:t> grader who wrote a topic sentence and a summarizing ending sentence before taught that.</a:t>
            </a:r>
            <a:endParaRPr lang="en-US" dirty="0"/>
          </a:p>
        </p:txBody>
      </p:sp>
      <p:sp>
        <p:nvSpPr>
          <p:cNvPr id="4" name="Slide Number Placeholder 3"/>
          <p:cNvSpPr>
            <a:spLocks noGrp="1"/>
          </p:cNvSpPr>
          <p:nvPr>
            <p:ph type="sldNum" sz="quarter" idx="10"/>
          </p:nvPr>
        </p:nvSpPr>
        <p:spPr/>
        <p:txBody>
          <a:bodyPr/>
          <a:lstStyle/>
          <a:p>
            <a:fld id="{2AA1D2BA-E82C-6B4F-B7E0-599AB45C0519}" type="slidenum">
              <a:rPr lang="en-US" smtClean="0"/>
              <a:t>20</a:t>
            </a:fld>
            <a:endParaRPr lang="en-US"/>
          </a:p>
        </p:txBody>
      </p:sp>
    </p:spTree>
    <p:extLst>
      <p:ext uri="{BB962C8B-B14F-4D97-AF65-F5344CB8AC3E}">
        <p14:creationId xmlns:p14="http://schemas.microsoft.com/office/powerpoint/2010/main" val="2001434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1D2BA-E82C-6B4F-B7E0-599AB45C0519}" type="slidenum">
              <a:rPr lang="en-US" smtClean="0"/>
              <a:t>21</a:t>
            </a:fld>
            <a:endParaRPr lang="en-US"/>
          </a:p>
        </p:txBody>
      </p:sp>
    </p:spTree>
    <p:extLst>
      <p:ext uri="{BB962C8B-B14F-4D97-AF65-F5344CB8AC3E}">
        <p14:creationId xmlns:p14="http://schemas.microsoft.com/office/powerpoint/2010/main" val="1526369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A1D2BA-E82C-6B4F-B7E0-599AB45C0519}" type="slidenum">
              <a:rPr lang="en-US" smtClean="0"/>
              <a:t>22</a:t>
            </a:fld>
            <a:endParaRPr lang="en-US"/>
          </a:p>
        </p:txBody>
      </p:sp>
    </p:spTree>
    <p:extLst>
      <p:ext uri="{BB962C8B-B14F-4D97-AF65-F5344CB8AC3E}">
        <p14:creationId xmlns:p14="http://schemas.microsoft.com/office/powerpoint/2010/main" val="98210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term goal/long term goal</a:t>
            </a:r>
          </a:p>
          <a:p>
            <a:r>
              <a:rPr lang="en-US" dirty="0" smtClean="0"/>
              <a:t>Early identification coupled with early intervention</a:t>
            </a:r>
            <a:endParaRPr lang="en-US" dirty="0"/>
          </a:p>
        </p:txBody>
      </p:sp>
      <p:sp>
        <p:nvSpPr>
          <p:cNvPr id="4" name="Slide Number Placeholder 3"/>
          <p:cNvSpPr>
            <a:spLocks noGrp="1"/>
          </p:cNvSpPr>
          <p:nvPr>
            <p:ph type="sldNum" sz="quarter" idx="10"/>
          </p:nvPr>
        </p:nvSpPr>
        <p:spPr/>
        <p:txBody>
          <a:bodyPr/>
          <a:lstStyle/>
          <a:p>
            <a:fld id="{2AA1D2BA-E82C-6B4F-B7E0-599AB45C0519}" type="slidenum">
              <a:rPr lang="en-US" smtClean="0"/>
              <a:t>4</a:t>
            </a:fld>
            <a:endParaRPr lang="en-US"/>
          </a:p>
        </p:txBody>
      </p:sp>
    </p:spTree>
    <p:extLst>
      <p:ext uri="{BB962C8B-B14F-4D97-AF65-F5344CB8AC3E}">
        <p14:creationId xmlns:p14="http://schemas.microsoft.com/office/powerpoint/2010/main" val="697027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A1D2BA-E82C-6B4F-B7E0-599AB45C0519}" type="slidenum">
              <a:rPr lang="en-US" smtClean="0"/>
              <a:t>23</a:t>
            </a:fld>
            <a:endParaRPr lang="en-US"/>
          </a:p>
        </p:txBody>
      </p:sp>
    </p:spTree>
    <p:extLst>
      <p:ext uri="{BB962C8B-B14F-4D97-AF65-F5344CB8AC3E}">
        <p14:creationId xmlns:p14="http://schemas.microsoft.com/office/powerpoint/2010/main" val="1987855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A1D2BA-E82C-6B4F-B7E0-599AB45C0519}" type="slidenum">
              <a:rPr lang="en-US" smtClean="0"/>
              <a:t>24</a:t>
            </a:fld>
            <a:endParaRPr lang="en-US"/>
          </a:p>
        </p:txBody>
      </p:sp>
    </p:spTree>
    <p:extLst>
      <p:ext uri="{BB962C8B-B14F-4D97-AF65-F5344CB8AC3E}">
        <p14:creationId xmlns:p14="http://schemas.microsoft.com/office/powerpoint/2010/main" val="655150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A1D2BA-E82C-6B4F-B7E0-599AB45C0519}" type="slidenum">
              <a:rPr lang="en-US" smtClean="0"/>
              <a:t>25</a:t>
            </a:fld>
            <a:endParaRPr lang="en-US"/>
          </a:p>
        </p:txBody>
      </p:sp>
    </p:spTree>
    <p:extLst>
      <p:ext uri="{BB962C8B-B14F-4D97-AF65-F5344CB8AC3E}">
        <p14:creationId xmlns:p14="http://schemas.microsoft.com/office/powerpoint/2010/main" val="962887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A1D2BA-E82C-6B4F-B7E0-599AB45C0519}" type="slidenum">
              <a:rPr lang="en-US" smtClean="0"/>
              <a:t>26</a:t>
            </a:fld>
            <a:endParaRPr lang="en-US"/>
          </a:p>
        </p:txBody>
      </p:sp>
    </p:spTree>
    <p:extLst>
      <p:ext uri="{BB962C8B-B14F-4D97-AF65-F5344CB8AC3E}">
        <p14:creationId xmlns:p14="http://schemas.microsoft.com/office/powerpoint/2010/main" val="1964629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A1D2BA-E82C-6B4F-B7E0-599AB45C0519}" type="slidenum">
              <a:rPr lang="en-US" smtClean="0"/>
              <a:t>27</a:t>
            </a:fld>
            <a:endParaRPr lang="en-US"/>
          </a:p>
        </p:txBody>
      </p:sp>
    </p:spTree>
    <p:extLst>
      <p:ext uri="{BB962C8B-B14F-4D97-AF65-F5344CB8AC3E}">
        <p14:creationId xmlns:p14="http://schemas.microsoft.com/office/powerpoint/2010/main" val="1973572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A1D2BA-E82C-6B4F-B7E0-599AB45C0519}" type="slidenum">
              <a:rPr lang="en-US" smtClean="0"/>
              <a:t>28</a:t>
            </a:fld>
            <a:endParaRPr lang="en-US"/>
          </a:p>
        </p:txBody>
      </p:sp>
    </p:spTree>
    <p:extLst>
      <p:ext uri="{BB962C8B-B14F-4D97-AF65-F5344CB8AC3E}">
        <p14:creationId xmlns:p14="http://schemas.microsoft.com/office/powerpoint/2010/main" val="1950432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A1D2BA-E82C-6B4F-B7E0-599AB45C0519}" type="slidenum">
              <a:rPr lang="en-US" smtClean="0"/>
              <a:t>29</a:t>
            </a:fld>
            <a:endParaRPr lang="en-US"/>
          </a:p>
        </p:txBody>
      </p:sp>
    </p:spTree>
    <p:extLst>
      <p:ext uri="{BB962C8B-B14F-4D97-AF65-F5344CB8AC3E}">
        <p14:creationId xmlns:p14="http://schemas.microsoft.com/office/powerpoint/2010/main" val="1729732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A1D2BA-E82C-6B4F-B7E0-599AB45C0519}" type="slidenum">
              <a:rPr lang="en-US" smtClean="0"/>
              <a:t>35</a:t>
            </a:fld>
            <a:endParaRPr lang="en-US"/>
          </a:p>
        </p:txBody>
      </p:sp>
    </p:spTree>
    <p:extLst>
      <p:ext uri="{BB962C8B-B14F-4D97-AF65-F5344CB8AC3E}">
        <p14:creationId xmlns:p14="http://schemas.microsoft.com/office/powerpoint/2010/main" val="1122065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A1D2BA-E82C-6B4F-B7E0-599AB45C0519}" type="slidenum">
              <a:rPr lang="en-US" smtClean="0"/>
              <a:t>65</a:t>
            </a:fld>
            <a:endParaRPr lang="en-US"/>
          </a:p>
        </p:txBody>
      </p:sp>
    </p:spTree>
    <p:extLst>
      <p:ext uri="{BB962C8B-B14F-4D97-AF65-F5344CB8AC3E}">
        <p14:creationId xmlns:p14="http://schemas.microsoft.com/office/powerpoint/2010/main" val="1110563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A1D2BA-E82C-6B4F-B7E0-599AB45C0519}" type="slidenum">
              <a:rPr lang="en-US" smtClean="0"/>
              <a:t>68</a:t>
            </a:fld>
            <a:endParaRPr lang="en-US"/>
          </a:p>
        </p:txBody>
      </p:sp>
    </p:spTree>
    <p:extLst>
      <p:ext uri="{BB962C8B-B14F-4D97-AF65-F5344CB8AC3E}">
        <p14:creationId xmlns:p14="http://schemas.microsoft.com/office/powerpoint/2010/main" val="1880111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Children of poverty, minority children, English learners, twice-exceptional students</a:t>
            </a:r>
            <a:endParaRPr lang="en-US" dirty="0"/>
          </a:p>
        </p:txBody>
      </p:sp>
      <p:sp>
        <p:nvSpPr>
          <p:cNvPr id="4" name="Slide Number Placeholder 3"/>
          <p:cNvSpPr>
            <a:spLocks noGrp="1"/>
          </p:cNvSpPr>
          <p:nvPr>
            <p:ph type="sldNum" sz="quarter" idx="10"/>
          </p:nvPr>
        </p:nvSpPr>
        <p:spPr/>
        <p:txBody>
          <a:bodyPr/>
          <a:lstStyle/>
          <a:p>
            <a:fld id="{2AA1D2BA-E82C-6B4F-B7E0-599AB45C0519}" type="slidenum">
              <a:rPr lang="en-US" smtClean="0"/>
              <a:t>5</a:t>
            </a:fld>
            <a:endParaRPr lang="en-US"/>
          </a:p>
        </p:txBody>
      </p:sp>
    </p:spTree>
    <p:extLst>
      <p:ext uri="{BB962C8B-B14F-4D97-AF65-F5344CB8AC3E}">
        <p14:creationId xmlns:p14="http://schemas.microsoft.com/office/powerpoint/2010/main" val="1533708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A1D2BA-E82C-6B4F-B7E0-599AB45C0519}" type="slidenum">
              <a:rPr lang="en-US" smtClean="0"/>
              <a:t>69</a:t>
            </a:fld>
            <a:endParaRPr lang="en-US"/>
          </a:p>
        </p:txBody>
      </p:sp>
    </p:spTree>
    <p:extLst>
      <p:ext uri="{BB962C8B-B14F-4D97-AF65-F5344CB8AC3E}">
        <p14:creationId xmlns:p14="http://schemas.microsoft.com/office/powerpoint/2010/main" val="953598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learned that teachers</a:t>
            </a:r>
            <a:r>
              <a:rPr lang="en-US" baseline="0" dirty="0" smtClean="0"/>
              <a:t> tend to nominate high achieving, well behaved children unless they have had training.  </a:t>
            </a:r>
          </a:p>
          <a:p>
            <a:r>
              <a:rPr lang="en-US" baseline="0" dirty="0" smtClean="0"/>
              <a:t>A lack of basic skills may mask potential. Our teacher bias may blind us to see gifts and talents in certain populations.</a:t>
            </a:r>
          </a:p>
          <a:p>
            <a:r>
              <a:rPr lang="en-US" baseline="0" dirty="0" smtClean="0"/>
              <a:t>Parents of low income children or minority children tend to underscore on inventories/rating scales.</a:t>
            </a:r>
          </a:p>
          <a:p>
            <a:r>
              <a:rPr lang="en-US" baseline="0" dirty="0" smtClean="0"/>
              <a:t>IQ Tests were created to measure intelligence of middle class, white children, limits students with weaker English language skills.</a:t>
            </a:r>
            <a:endParaRPr lang="en-US" dirty="0"/>
          </a:p>
        </p:txBody>
      </p:sp>
      <p:sp>
        <p:nvSpPr>
          <p:cNvPr id="4" name="Slide Number Placeholder 3"/>
          <p:cNvSpPr>
            <a:spLocks noGrp="1"/>
          </p:cNvSpPr>
          <p:nvPr>
            <p:ph type="sldNum" sz="quarter" idx="10"/>
          </p:nvPr>
        </p:nvSpPr>
        <p:spPr/>
        <p:txBody>
          <a:bodyPr/>
          <a:lstStyle/>
          <a:p>
            <a:fld id="{2AA1D2BA-E82C-6B4F-B7E0-599AB45C0519}" type="slidenum">
              <a:rPr lang="en-US" smtClean="0"/>
              <a:t>6</a:t>
            </a:fld>
            <a:endParaRPr lang="en-US"/>
          </a:p>
        </p:txBody>
      </p:sp>
    </p:spTree>
    <p:extLst>
      <p:ext uri="{BB962C8B-B14F-4D97-AF65-F5344CB8AC3E}">
        <p14:creationId xmlns:p14="http://schemas.microsoft.com/office/powerpoint/2010/main" val="1715654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1D2BA-E82C-6B4F-B7E0-599AB45C0519}" type="slidenum">
              <a:rPr lang="en-US" smtClean="0"/>
              <a:t>7</a:t>
            </a:fld>
            <a:endParaRPr lang="en-US"/>
          </a:p>
        </p:txBody>
      </p:sp>
    </p:spTree>
    <p:extLst>
      <p:ext uri="{BB962C8B-B14F-4D97-AF65-F5344CB8AC3E}">
        <p14:creationId xmlns:p14="http://schemas.microsoft.com/office/powerpoint/2010/main" val="273976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Nonverbal screening test for All students</a:t>
            </a:r>
            <a:endParaRPr lang="en-US" dirty="0"/>
          </a:p>
        </p:txBody>
      </p:sp>
      <p:sp>
        <p:nvSpPr>
          <p:cNvPr id="4" name="Slide Number Placeholder 3"/>
          <p:cNvSpPr>
            <a:spLocks noGrp="1"/>
          </p:cNvSpPr>
          <p:nvPr>
            <p:ph type="sldNum" sz="quarter" idx="10"/>
          </p:nvPr>
        </p:nvSpPr>
        <p:spPr/>
        <p:txBody>
          <a:bodyPr/>
          <a:lstStyle/>
          <a:p>
            <a:fld id="{2AA1D2BA-E82C-6B4F-B7E0-599AB45C0519}" type="slidenum">
              <a:rPr lang="en-US" smtClean="0"/>
              <a:t>8</a:t>
            </a:fld>
            <a:endParaRPr lang="en-US"/>
          </a:p>
        </p:txBody>
      </p:sp>
    </p:spTree>
    <p:extLst>
      <p:ext uri="{BB962C8B-B14F-4D97-AF65-F5344CB8AC3E}">
        <p14:creationId xmlns:p14="http://schemas.microsoft.com/office/powerpoint/2010/main" val="692361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1D2BA-E82C-6B4F-B7E0-599AB45C0519}" type="slidenum">
              <a:rPr lang="en-US" smtClean="0"/>
              <a:t>9</a:t>
            </a:fld>
            <a:endParaRPr lang="en-US"/>
          </a:p>
        </p:txBody>
      </p:sp>
    </p:spTree>
    <p:extLst>
      <p:ext uri="{BB962C8B-B14F-4D97-AF65-F5344CB8AC3E}">
        <p14:creationId xmlns:p14="http://schemas.microsoft.com/office/powerpoint/2010/main" val="3982256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Intelligence is complex.  It is not how much you know.</a:t>
            </a:r>
            <a:r>
              <a:rPr lang="en-US" baseline="0" dirty="0" smtClean="0"/>
              <a:t> </a:t>
            </a:r>
            <a:r>
              <a:rPr lang="en-US" dirty="0" smtClean="0"/>
              <a:t> It is how you behave when you don’t know the answer.</a:t>
            </a:r>
          </a:p>
          <a:p>
            <a:r>
              <a:rPr lang="en-US" dirty="0" smtClean="0"/>
              <a:t>Students may not have the verbal and math skills to do well on traditional tests.  When you start to listen to them talk and give them problems to solve, you start to see what amazing thinkers they are.</a:t>
            </a:r>
            <a:endParaRPr lang="en-US" dirty="0"/>
          </a:p>
        </p:txBody>
      </p:sp>
      <p:sp>
        <p:nvSpPr>
          <p:cNvPr id="4" name="Slide Number Placeholder 3"/>
          <p:cNvSpPr>
            <a:spLocks noGrp="1"/>
          </p:cNvSpPr>
          <p:nvPr>
            <p:ph type="sldNum" sz="quarter" idx="10"/>
          </p:nvPr>
        </p:nvSpPr>
        <p:spPr/>
        <p:txBody>
          <a:bodyPr/>
          <a:lstStyle/>
          <a:p>
            <a:fld id="{2AA1D2BA-E82C-6B4F-B7E0-599AB45C0519}" type="slidenum">
              <a:rPr lang="en-US" smtClean="0"/>
              <a:t>10</a:t>
            </a:fld>
            <a:endParaRPr lang="en-US"/>
          </a:p>
        </p:txBody>
      </p:sp>
    </p:spTree>
    <p:extLst>
      <p:ext uri="{BB962C8B-B14F-4D97-AF65-F5344CB8AC3E}">
        <p14:creationId xmlns:p14="http://schemas.microsoft.com/office/powerpoint/2010/main" val="1451919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1D2BA-E82C-6B4F-B7E0-599AB45C0519}" type="slidenum">
              <a:rPr lang="en-US" smtClean="0"/>
              <a:t>11</a:t>
            </a:fld>
            <a:endParaRPr lang="en-US"/>
          </a:p>
        </p:txBody>
      </p:sp>
    </p:spTree>
    <p:extLst>
      <p:ext uri="{BB962C8B-B14F-4D97-AF65-F5344CB8AC3E}">
        <p14:creationId xmlns:p14="http://schemas.microsoft.com/office/powerpoint/2010/main" val="901360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0A98AF03-7270-45C2-A683-C5E353EF01A5}" type="datetime4">
              <a:rPr lang="en-US" smtClean="0"/>
              <a:pPr/>
              <a:t>March 19, 2018</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B37D5FE-740C-46F5-801A-FA5477D9711F}"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B5AFD-D735-4504-A039-ADEBB6448D55}" type="datetime4">
              <a:rPr lang="en-US" smtClean="0"/>
              <a:pPr/>
              <a:t>March 19, 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C8118-FB93-4E87-B380-0175F2FE2167}" type="datetime4">
              <a:rPr lang="en-US" smtClean="0"/>
              <a:pPr/>
              <a:t>March 19, 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A93482-8E69-40F7-BCAD-5662A6CADB27}" type="datetime4">
              <a:rPr lang="en-US" smtClean="0"/>
              <a:pPr/>
              <a:t>March 19, 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B7EAE1-CAAC-4AEF-919E-158692B1E55E}" type="datetime4">
              <a:rPr lang="en-US" smtClean="0"/>
              <a:pPr/>
              <a:t>March 19, 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9525A706-D8F2-4D1A-855A-CADC92600C26}" type="datetime4">
              <a:rPr lang="en-US" smtClean="0"/>
              <a:pPr/>
              <a:t>March 19, 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9B4F123-1704-49AC-9D15-C4B1462B8014}" type="datetime4">
              <a:rPr lang="en-US" smtClean="0"/>
              <a:pPr/>
              <a:t>March 19, 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37D5FE-740C-46F5-801A-FA5477D9711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27EC2-47FB-48A1-8644-C8A81DDAA119}" type="datetime4">
              <a:rPr lang="en-US" smtClean="0"/>
              <a:pPr/>
              <a:t>March 19, 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pPr/>
              <a:t>March 19, 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B37D5FE-740C-46F5-801A-FA5477D9711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3FC49BF1-FCD3-4395-8FF6-0047AF66228E}" type="datetime4">
              <a:rPr lang="en-US" smtClean="0"/>
              <a:pPr/>
              <a:t>March 19, 2018</a:t>
            </a:fld>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861222-2C8B-4501-BE87-6797EC025925}" type="datetime4">
              <a:rPr lang="en-US" smtClean="0"/>
              <a:pPr/>
              <a:t>March 19, 2018</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6C01193-8287-4834-A286-6B880643E934}" type="datetime4">
              <a:rPr lang="en-US" smtClean="0"/>
              <a:pPr/>
              <a:t>March 19, 2018</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37D5FE-740C-46F5-801A-FA5477D9711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y.evans@wku.edu" TargetMode="External"/><Relationship Id="rId4" Type="http://schemas.openxmlformats.org/officeDocument/2006/relationships/hyperlink" Target="mailto:tracy.inman@wku.edu"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m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 Id="rId3"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 Id="rId3"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tm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wku.edu/gifted/rap/responselessons.php" TargetMode="External"/><Relationship Id="rId3" Type="http://schemas.openxmlformats.org/officeDocument/2006/relationships/hyperlink" Target="http://www.spark.uconn.edu/"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365" y="2336800"/>
            <a:ext cx="3313355" cy="2090769"/>
          </a:xfrm>
          <a:ln>
            <a:solidFill>
              <a:schemeClr val="tx2">
                <a:lumMod val="50000"/>
              </a:schemeClr>
            </a:solidFill>
          </a:ln>
        </p:spPr>
        <p:txBody>
          <a:bodyPr>
            <a:normAutofit/>
          </a:bodyPr>
          <a:lstStyle/>
          <a:p>
            <a:r>
              <a:rPr lang="en-US" dirty="0" smtClean="0"/>
              <a:t>Finding Potential in Our Students</a:t>
            </a:r>
            <a:endParaRPr lang="en-US" dirty="0"/>
          </a:p>
        </p:txBody>
      </p:sp>
      <p:sp>
        <p:nvSpPr>
          <p:cNvPr id="3" name="Subtitle 2"/>
          <p:cNvSpPr>
            <a:spLocks noGrp="1"/>
          </p:cNvSpPr>
          <p:nvPr>
            <p:ph type="subTitle" idx="1"/>
          </p:nvPr>
        </p:nvSpPr>
        <p:spPr>
          <a:xfrm>
            <a:off x="4591918" y="4427569"/>
            <a:ext cx="3596248" cy="1779695"/>
          </a:xfrm>
        </p:spPr>
        <p:txBody>
          <a:bodyPr>
            <a:normAutofit fontScale="92500"/>
          </a:bodyPr>
          <a:lstStyle/>
          <a:p>
            <a:r>
              <a:rPr lang="en-US" sz="2000" dirty="0" smtClean="0"/>
              <a:t>Mary Evans and Tracy Inman</a:t>
            </a:r>
          </a:p>
          <a:p>
            <a:r>
              <a:rPr lang="en-US" sz="2000" dirty="0" smtClean="0"/>
              <a:t>The Center for Gifted Studies Western Kentucky University</a:t>
            </a:r>
          </a:p>
          <a:p>
            <a:r>
              <a:rPr lang="en-US" sz="2000" dirty="0" smtClean="0">
                <a:hlinkClick r:id="rId3"/>
              </a:rPr>
              <a:t>mary.evans@wku.edu</a:t>
            </a:r>
            <a:endParaRPr lang="en-US" sz="2000" dirty="0" smtClean="0"/>
          </a:p>
          <a:p>
            <a:r>
              <a:rPr lang="en-US" sz="2000" dirty="0">
                <a:hlinkClick r:id="rId4"/>
              </a:rPr>
              <a:t>t</a:t>
            </a:r>
            <a:r>
              <a:rPr lang="en-US" sz="2000" dirty="0" smtClean="0">
                <a:hlinkClick r:id="rId4"/>
              </a:rPr>
              <a:t>racy.inman@wku.edu</a:t>
            </a:r>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152605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Multi-dimensional</a:t>
            </a:r>
            <a:endParaRPr lang="en-US" dirty="0"/>
          </a:p>
        </p:txBody>
      </p:sp>
      <p:sp>
        <p:nvSpPr>
          <p:cNvPr id="6" name="Content Placeholder 5"/>
          <p:cNvSpPr>
            <a:spLocks noGrp="1"/>
          </p:cNvSpPr>
          <p:nvPr>
            <p:ph sz="quarter" idx="13"/>
          </p:nvPr>
        </p:nvSpPr>
        <p:spPr/>
        <p:txBody>
          <a:bodyPr/>
          <a:lstStyle/>
          <a:p>
            <a:r>
              <a:rPr lang="en-US" dirty="0" smtClean="0"/>
              <a:t>Achievement Test – MAP/STAR – Reading and Math – F,W,S</a:t>
            </a:r>
          </a:p>
          <a:p>
            <a:r>
              <a:rPr lang="en-US" dirty="0" smtClean="0"/>
              <a:t>Classroom observations</a:t>
            </a:r>
          </a:p>
          <a:p>
            <a:r>
              <a:rPr lang="en-US" dirty="0" smtClean="0"/>
              <a:t>Work Samples</a:t>
            </a:r>
          </a:p>
          <a:p>
            <a:r>
              <a:rPr lang="en-US" dirty="0" smtClean="0"/>
              <a:t>Conversations</a:t>
            </a:r>
            <a:endParaRPr lang="en-US" dirty="0"/>
          </a:p>
        </p:txBody>
      </p:sp>
      <p:sp>
        <p:nvSpPr>
          <p:cNvPr id="7" name="Content Placeholder 6"/>
          <p:cNvSpPr>
            <a:spLocks noGrp="1"/>
          </p:cNvSpPr>
          <p:nvPr>
            <p:ph sz="quarter" idx="14"/>
          </p:nvPr>
        </p:nvSpPr>
        <p:spPr/>
        <p:txBody>
          <a:bodyPr/>
          <a:lstStyle/>
          <a:p>
            <a:r>
              <a:rPr lang="en-US" dirty="0" smtClean="0"/>
              <a:t>Progress Reports</a:t>
            </a:r>
          </a:p>
          <a:p>
            <a:r>
              <a:rPr lang="en-US" dirty="0" smtClean="0"/>
              <a:t>Anecdotal notes</a:t>
            </a:r>
          </a:p>
          <a:p>
            <a:r>
              <a:rPr lang="en-US" dirty="0" smtClean="0"/>
              <a:t>Response Lessons</a:t>
            </a:r>
          </a:p>
          <a:p>
            <a:r>
              <a:rPr lang="en-US" dirty="0" smtClean="0"/>
              <a:t>Gifted Behaviors Rating Scale</a:t>
            </a:r>
          </a:p>
          <a:p>
            <a:r>
              <a:rPr lang="en-US" dirty="0" smtClean="0"/>
              <a:t>Portfolios</a:t>
            </a:r>
            <a:endParaRPr lang="en-US" dirty="0"/>
          </a:p>
        </p:txBody>
      </p:sp>
    </p:spTree>
    <p:extLst>
      <p:ext uri="{BB962C8B-B14F-4D97-AF65-F5344CB8AC3E}">
        <p14:creationId xmlns:p14="http://schemas.microsoft.com/office/powerpoint/2010/main" val="13794774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Better Method</a:t>
            </a:r>
            <a:endParaRPr lang="en-US" dirty="0"/>
          </a:p>
        </p:txBody>
      </p:sp>
      <p:sp>
        <p:nvSpPr>
          <p:cNvPr id="3" name="Content Placeholder 2"/>
          <p:cNvSpPr>
            <a:spLocks noGrp="1"/>
          </p:cNvSpPr>
          <p:nvPr>
            <p:ph idx="1"/>
          </p:nvPr>
        </p:nvSpPr>
        <p:spPr/>
        <p:txBody>
          <a:bodyPr/>
          <a:lstStyle/>
          <a:p>
            <a:r>
              <a:rPr lang="en-US" dirty="0" smtClean="0">
                <a:solidFill>
                  <a:schemeClr val="bg1">
                    <a:lumMod val="65000"/>
                  </a:schemeClr>
                </a:solidFill>
              </a:rPr>
              <a:t>Screen all children.</a:t>
            </a:r>
          </a:p>
          <a:p>
            <a:r>
              <a:rPr lang="en-US" dirty="0" smtClean="0">
                <a:solidFill>
                  <a:schemeClr val="bg1">
                    <a:lumMod val="65000"/>
                  </a:schemeClr>
                </a:solidFill>
              </a:rPr>
              <a:t>Use a nonverbal test.</a:t>
            </a:r>
          </a:p>
          <a:p>
            <a:r>
              <a:rPr lang="en-US" dirty="0" smtClean="0">
                <a:solidFill>
                  <a:schemeClr val="bg1">
                    <a:lumMod val="65000"/>
                  </a:schemeClr>
                </a:solidFill>
              </a:rPr>
              <a:t>Utilize a multi-dimensional approach</a:t>
            </a:r>
            <a:r>
              <a:rPr lang="en-US" dirty="0" smtClean="0"/>
              <a:t>.</a:t>
            </a:r>
          </a:p>
          <a:p>
            <a:r>
              <a:rPr lang="en-US" dirty="0" smtClean="0"/>
              <a:t>Use local norms.</a:t>
            </a:r>
          </a:p>
          <a:p>
            <a:endParaRPr lang="en-US" dirty="0"/>
          </a:p>
        </p:txBody>
      </p:sp>
    </p:spTree>
    <p:extLst>
      <p:ext uri="{BB962C8B-B14F-4D97-AF65-F5344CB8AC3E}">
        <p14:creationId xmlns:p14="http://schemas.microsoft.com/office/powerpoint/2010/main" val="233774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1043490" y="1027664"/>
            <a:ext cx="7024800" cy="1143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Local Norms</a:t>
            </a:r>
            <a:endParaRPr/>
          </a:p>
        </p:txBody>
      </p:sp>
      <p:sp>
        <p:nvSpPr>
          <p:cNvPr id="386" name="Shape 386"/>
          <p:cNvSpPr txBox="1">
            <a:spLocks noGrp="1"/>
          </p:cNvSpPr>
          <p:nvPr>
            <p:ph type="body" idx="1"/>
          </p:nvPr>
        </p:nvSpPr>
        <p:spPr>
          <a:xfrm>
            <a:off x="1043492" y="2170677"/>
            <a:ext cx="6777300" cy="3509100"/>
          </a:xfrm>
          <a:prstGeom prst="rect">
            <a:avLst/>
          </a:prstGeom>
        </p:spPr>
        <p:txBody>
          <a:bodyPr spcFirstLastPara="1" wrap="square" lIns="91425" tIns="91425" rIns="91425" bIns="91425" anchor="t" anchorCtr="0">
            <a:noAutofit/>
          </a:bodyPr>
          <a:lstStyle/>
          <a:p>
            <a:pPr marL="0" lvl="0" indent="0">
              <a:spcBef>
                <a:spcPts val="480"/>
              </a:spcBef>
              <a:spcAft>
                <a:spcPts val="0"/>
              </a:spcAft>
              <a:buNone/>
            </a:pPr>
            <a:r>
              <a:rPr lang="en-US" sz="3400"/>
              <a:t>“Students are compared with other students from their local educational setting, ideally using assessments that are universally administered to an entire grade level.”</a:t>
            </a:r>
            <a:endParaRPr sz="3400"/>
          </a:p>
          <a:p>
            <a:pPr marL="0" lvl="0" indent="0">
              <a:spcBef>
                <a:spcPts val="480"/>
              </a:spcBef>
              <a:spcAft>
                <a:spcPts val="0"/>
              </a:spcAft>
              <a:buNone/>
            </a:pPr>
            <a:r>
              <a:rPr lang="en-US"/>
              <a:t>							Plucker &amp; Peters, 2016</a:t>
            </a:r>
            <a:endParaRPr/>
          </a:p>
        </p:txBody>
      </p:sp>
    </p:spTree>
    <p:extLst>
      <p:ext uri="{BB962C8B-B14F-4D97-AF65-F5344CB8AC3E}">
        <p14:creationId xmlns:p14="http://schemas.microsoft.com/office/powerpoint/2010/main" val="28189315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1043490" y="1027664"/>
            <a:ext cx="7024800" cy="1143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393" name="Shape 393"/>
          <p:cNvSpPr txBox="1">
            <a:spLocks noGrp="1"/>
          </p:cNvSpPr>
          <p:nvPr>
            <p:ph type="body" idx="1"/>
          </p:nvPr>
        </p:nvSpPr>
        <p:spPr>
          <a:xfrm>
            <a:off x="5350525" y="744450"/>
            <a:ext cx="3173100" cy="5369100"/>
          </a:xfrm>
          <a:prstGeom prst="rect">
            <a:avLst/>
          </a:prstGeom>
        </p:spPr>
        <p:txBody>
          <a:bodyPr spcFirstLastPara="1" wrap="square" lIns="91425" tIns="91425" rIns="91425" bIns="91425" anchor="t" anchorCtr="0">
            <a:noAutofit/>
          </a:bodyPr>
          <a:lstStyle/>
          <a:p>
            <a:pPr marL="0" lvl="0" indent="0" rtl="0">
              <a:lnSpc>
                <a:spcPct val="90000"/>
              </a:lnSpc>
              <a:spcBef>
                <a:spcPts val="1000"/>
              </a:spcBef>
              <a:spcAft>
                <a:spcPts val="0"/>
              </a:spcAft>
              <a:buClr>
                <a:schemeClr val="dk1"/>
              </a:buClr>
              <a:buSzPts val="1100"/>
              <a:buFont typeface="Arial"/>
              <a:buNone/>
            </a:pPr>
            <a:r>
              <a:rPr lang="en-US" sz="1800" dirty="0" smtClean="0">
                <a:solidFill>
                  <a:schemeClr val="dk1"/>
                </a:solidFill>
                <a:latin typeface="Arial"/>
                <a:ea typeface="Arial"/>
                <a:cs typeface="Arial"/>
                <a:sym typeface="Arial"/>
              </a:rPr>
              <a:t>•</a:t>
            </a:r>
            <a:r>
              <a:rPr lang="en-US" sz="1800" dirty="0" smtClean="0">
                <a:solidFill>
                  <a:schemeClr val="dk1"/>
                </a:solidFill>
                <a:latin typeface="Calibri"/>
                <a:ea typeface="Calibri"/>
                <a:cs typeface="Calibri"/>
                <a:sym typeface="Calibri"/>
              </a:rPr>
              <a:t>More than two-thirds of elementary and middle schools have gifted programs.</a:t>
            </a:r>
            <a:endParaRPr sz="1800" dirty="0" smtClean="0">
              <a:solidFill>
                <a:schemeClr val="dk1"/>
              </a:solidFill>
              <a:latin typeface="Calibri"/>
              <a:ea typeface="Calibri"/>
              <a:cs typeface="Calibri"/>
              <a:sym typeface="Calibri"/>
            </a:endParaRPr>
          </a:p>
          <a:p>
            <a:pPr marL="0" lvl="0" indent="0" rtl="0">
              <a:lnSpc>
                <a:spcPct val="90000"/>
              </a:lnSpc>
              <a:spcBef>
                <a:spcPts val="1000"/>
              </a:spcBef>
              <a:spcAft>
                <a:spcPts val="0"/>
              </a:spcAft>
              <a:buClr>
                <a:schemeClr val="dk1"/>
              </a:buClr>
              <a:buSzPts val="1100"/>
              <a:buFont typeface="Arial"/>
              <a:buNone/>
            </a:pPr>
            <a:r>
              <a:rPr lang="en-US" sz="1800" dirty="0" smtClean="0">
                <a:solidFill>
                  <a:schemeClr val="dk1"/>
                </a:solidFill>
                <a:latin typeface="Arial"/>
                <a:ea typeface="Arial"/>
                <a:cs typeface="Arial"/>
                <a:sym typeface="Arial"/>
              </a:rPr>
              <a:t>•</a:t>
            </a:r>
            <a:r>
              <a:rPr lang="en-US" sz="1800" dirty="0" smtClean="0">
                <a:solidFill>
                  <a:schemeClr val="dk1"/>
                </a:solidFill>
                <a:latin typeface="Calibri"/>
                <a:ea typeface="Calibri"/>
                <a:cs typeface="Calibri"/>
                <a:sym typeface="Calibri"/>
              </a:rPr>
              <a:t>Overall, high-poverty schools are just as likely as low-poverty schools to have them.</a:t>
            </a:r>
            <a:endParaRPr sz="1800" dirty="0" smtClean="0">
              <a:solidFill>
                <a:schemeClr val="dk1"/>
              </a:solidFill>
              <a:latin typeface="Calibri"/>
              <a:ea typeface="Calibri"/>
              <a:cs typeface="Calibri"/>
              <a:sym typeface="Calibri"/>
            </a:endParaRPr>
          </a:p>
          <a:p>
            <a:pPr marL="0" lvl="0" indent="0" rtl="0">
              <a:lnSpc>
                <a:spcPct val="90000"/>
              </a:lnSpc>
              <a:spcBef>
                <a:spcPts val="1000"/>
              </a:spcBef>
              <a:spcAft>
                <a:spcPts val="0"/>
              </a:spcAft>
              <a:buClr>
                <a:schemeClr val="dk1"/>
              </a:buClr>
              <a:buSzPts val="1100"/>
              <a:buFont typeface="Arial"/>
              <a:buNone/>
            </a:pPr>
            <a:r>
              <a:rPr lang="en-US" sz="1800" dirty="0" smtClean="0">
                <a:solidFill>
                  <a:schemeClr val="dk1"/>
                </a:solidFill>
                <a:latin typeface="Arial"/>
                <a:ea typeface="Arial"/>
                <a:cs typeface="Arial"/>
                <a:sym typeface="Arial"/>
              </a:rPr>
              <a:t>•</a:t>
            </a:r>
            <a:r>
              <a:rPr lang="en-US" sz="1800" dirty="0" smtClean="0">
                <a:solidFill>
                  <a:schemeClr val="dk1"/>
                </a:solidFill>
                <a:latin typeface="Calibri"/>
                <a:ea typeface="Calibri"/>
                <a:cs typeface="Calibri"/>
                <a:sym typeface="Calibri"/>
              </a:rPr>
              <a:t>Yet students in low-poverty schools are more than twice as likely to participate in such programs.</a:t>
            </a:r>
            <a:endParaRPr sz="1800" dirty="0" smtClean="0">
              <a:solidFill>
                <a:schemeClr val="dk1"/>
              </a:solidFill>
              <a:latin typeface="Calibri"/>
              <a:ea typeface="Calibri"/>
              <a:cs typeface="Calibri"/>
              <a:sym typeface="Calibri"/>
            </a:endParaRPr>
          </a:p>
          <a:p>
            <a:pPr marL="0" lvl="0" indent="0" rtl="0">
              <a:lnSpc>
                <a:spcPct val="90000"/>
              </a:lnSpc>
              <a:spcBef>
                <a:spcPts val="1000"/>
              </a:spcBef>
              <a:spcAft>
                <a:spcPts val="0"/>
              </a:spcAft>
              <a:buClr>
                <a:schemeClr val="dk1"/>
              </a:buClr>
              <a:buSzPts val="1100"/>
              <a:buFont typeface="Arial"/>
              <a:buNone/>
            </a:pPr>
            <a:r>
              <a:rPr lang="en-US" sz="1800" dirty="0" smtClean="0">
                <a:solidFill>
                  <a:schemeClr val="dk1"/>
                </a:solidFill>
                <a:latin typeface="Arial"/>
                <a:ea typeface="Arial"/>
                <a:cs typeface="Arial"/>
                <a:sym typeface="Arial"/>
              </a:rPr>
              <a:t>•</a:t>
            </a:r>
            <a:r>
              <a:rPr lang="en-US" sz="1800" dirty="0" smtClean="0">
                <a:solidFill>
                  <a:schemeClr val="dk1"/>
                </a:solidFill>
                <a:latin typeface="Calibri"/>
                <a:ea typeface="Calibri"/>
                <a:cs typeface="Calibri"/>
                <a:sym typeface="Calibri"/>
              </a:rPr>
              <a:t>Even when black and Hispanic students have gifted programs in their elementary and middle schools, they participate at much lower rates than their peers. </a:t>
            </a:r>
            <a:endParaRPr sz="1800" dirty="0">
              <a:solidFill>
                <a:schemeClr val="dk1"/>
              </a:solidFill>
              <a:latin typeface="Calibri"/>
              <a:ea typeface="Calibri"/>
              <a:cs typeface="Calibri"/>
              <a:sym typeface="Calibri"/>
            </a:endParaRPr>
          </a:p>
        </p:txBody>
      </p:sp>
      <p:pic>
        <p:nvPicPr>
          <p:cNvPr id="394" name="Shape 394"/>
          <p:cNvPicPr preferRelativeResize="0"/>
          <p:nvPr/>
        </p:nvPicPr>
        <p:blipFill>
          <a:blip r:embed="rId3">
            <a:alphaModFix/>
          </a:blip>
          <a:stretch>
            <a:fillRect/>
          </a:stretch>
        </p:blipFill>
        <p:spPr>
          <a:xfrm>
            <a:off x="487875" y="347650"/>
            <a:ext cx="4762500" cy="6162675"/>
          </a:xfrm>
          <a:prstGeom prst="rect">
            <a:avLst/>
          </a:prstGeom>
          <a:noFill/>
          <a:ln>
            <a:noFill/>
          </a:ln>
        </p:spPr>
      </p:pic>
    </p:spTree>
    <p:extLst>
      <p:ext uri="{BB962C8B-B14F-4D97-AF65-F5344CB8AC3E}">
        <p14:creationId xmlns:p14="http://schemas.microsoft.com/office/powerpoint/2010/main" val="4269697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1043490" y="1027664"/>
            <a:ext cx="7024800" cy="11430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401" name="Shape 401"/>
          <p:cNvSpPr txBox="1">
            <a:spLocks noGrp="1"/>
          </p:cNvSpPr>
          <p:nvPr>
            <p:ph type="body" idx="1"/>
          </p:nvPr>
        </p:nvSpPr>
        <p:spPr>
          <a:xfrm>
            <a:off x="1043492" y="2323652"/>
            <a:ext cx="6777300" cy="3509100"/>
          </a:xfrm>
          <a:prstGeom prst="rect">
            <a:avLst/>
          </a:prstGeom>
        </p:spPr>
        <p:txBody>
          <a:bodyPr spcFirstLastPara="1" wrap="square" lIns="91425" tIns="91425" rIns="91425" bIns="91425" anchor="t" anchorCtr="0">
            <a:noAutofit/>
          </a:bodyPr>
          <a:lstStyle/>
          <a:p>
            <a:pPr marL="0" lvl="0" indent="0" rtl="0">
              <a:spcBef>
                <a:spcPts val="480"/>
              </a:spcBef>
              <a:spcAft>
                <a:spcPts val="0"/>
              </a:spcAft>
              <a:buNone/>
            </a:pPr>
            <a:endParaRPr/>
          </a:p>
        </p:txBody>
      </p:sp>
      <p:pic>
        <p:nvPicPr>
          <p:cNvPr id="402" name="Shape 402"/>
          <p:cNvPicPr preferRelativeResize="0"/>
          <p:nvPr/>
        </p:nvPicPr>
        <p:blipFill>
          <a:blip r:embed="rId3">
            <a:alphaModFix/>
          </a:blip>
          <a:stretch>
            <a:fillRect/>
          </a:stretch>
        </p:blipFill>
        <p:spPr>
          <a:xfrm>
            <a:off x="489675" y="2360875"/>
            <a:ext cx="8132426" cy="2481975"/>
          </a:xfrm>
          <a:prstGeom prst="rect">
            <a:avLst/>
          </a:prstGeom>
          <a:noFill/>
          <a:ln>
            <a:noFill/>
          </a:ln>
        </p:spPr>
      </p:pic>
    </p:spTree>
    <p:extLst>
      <p:ext uri="{BB962C8B-B14F-4D97-AF65-F5344CB8AC3E}">
        <p14:creationId xmlns:p14="http://schemas.microsoft.com/office/powerpoint/2010/main" val="28947195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1043490" y="1027664"/>
            <a:ext cx="7024800" cy="1143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An Athletic Example</a:t>
            </a:r>
            <a:endParaRPr/>
          </a:p>
        </p:txBody>
      </p:sp>
      <p:sp>
        <p:nvSpPr>
          <p:cNvPr id="409" name="Shape 409"/>
          <p:cNvSpPr txBox="1">
            <a:spLocks noGrp="1"/>
          </p:cNvSpPr>
          <p:nvPr>
            <p:ph type="body" idx="1"/>
          </p:nvPr>
        </p:nvSpPr>
        <p:spPr>
          <a:xfrm>
            <a:off x="1043492" y="2323652"/>
            <a:ext cx="6777300" cy="3509100"/>
          </a:xfrm>
          <a:prstGeom prst="rect">
            <a:avLst/>
          </a:prstGeom>
        </p:spPr>
        <p:txBody>
          <a:bodyPr spcFirstLastPara="1" wrap="square" lIns="91425" tIns="91425" rIns="91425" bIns="91425" anchor="t" anchorCtr="0">
            <a:noAutofit/>
          </a:bodyPr>
          <a:lstStyle/>
          <a:p>
            <a:pPr marL="0" lvl="0" indent="0">
              <a:spcBef>
                <a:spcPts val="480"/>
              </a:spcBef>
              <a:spcAft>
                <a:spcPts val="0"/>
              </a:spcAft>
              <a:buNone/>
            </a:pPr>
            <a:r>
              <a:rPr lang="en-US"/>
              <a:t>-Kentucky high schools use national norms to select players (top 10% nationally in basketball ability) </a:t>
            </a:r>
            <a:endParaRPr/>
          </a:p>
          <a:p>
            <a:pPr marL="0" lvl="0" indent="0">
              <a:spcBef>
                <a:spcPts val="480"/>
              </a:spcBef>
              <a:spcAft>
                <a:spcPts val="0"/>
              </a:spcAft>
              <a:buNone/>
            </a:pPr>
            <a:r>
              <a:rPr lang="en-US"/>
              <a:t>-Some schools have more qualified players than spots</a:t>
            </a:r>
            <a:endParaRPr/>
          </a:p>
          <a:p>
            <a:pPr marL="0" lvl="0" indent="0">
              <a:spcBef>
                <a:spcPts val="480"/>
              </a:spcBef>
              <a:spcAft>
                <a:spcPts val="0"/>
              </a:spcAft>
              <a:buNone/>
            </a:pPr>
            <a:r>
              <a:rPr lang="en-US"/>
              <a:t>-Majority of schools do not have enough to field a team </a:t>
            </a:r>
            <a:endParaRPr/>
          </a:p>
          <a:p>
            <a:pPr marL="0" lvl="0" indent="0">
              <a:spcBef>
                <a:spcPts val="480"/>
              </a:spcBef>
              <a:spcAft>
                <a:spcPts val="0"/>
              </a:spcAft>
              <a:buNone/>
            </a:pPr>
            <a:endParaRPr/>
          </a:p>
        </p:txBody>
      </p:sp>
    </p:spTree>
    <p:extLst>
      <p:ext uri="{BB962C8B-B14F-4D97-AF65-F5344CB8AC3E}">
        <p14:creationId xmlns:p14="http://schemas.microsoft.com/office/powerpoint/2010/main" val="296706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Better Method</a:t>
            </a:r>
            <a:endParaRPr lang="en-US" dirty="0"/>
          </a:p>
        </p:txBody>
      </p:sp>
      <p:sp>
        <p:nvSpPr>
          <p:cNvPr id="3" name="Content Placeholder 2"/>
          <p:cNvSpPr>
            <a:spLocks noGrp="1"/>
          </p:cNvSpPr>
          <p:nvPr>
            <p:ph idx="1"/>
          </p:nvPr>
        </p:nvSpPr>
        <p:spPr/>
        <p:txBody>
          <a:bodyPr/>
          <a:lstStyle/>
          <a:p>
            <a:r>
              <a:rPr lang="en-US" dirty="0" smtClean="0">
                <a:solidFill>
                  <a:schemeClr val="bg1">
                    <a:lumMod val="65000"/>
                  </a:schemeClr>
                </a:solidFill>
              </a:rPr>
              <a:t>Screen all children.</a:t>
            </a:r>
          </a:p>
          <a:p>
            <a:r>
              <a:rPr lang="en-US" dirty="0" smtClean="0">
                <a:solidFill>
                  <a:schemeClr val="bg1">
                    <a:lumMod val="65000"/>
                  </a:schemeClr>
                </a:solidFill>
              </a:rPr>
              <a:t>Use a nonverbal test.</a:t>
            </a:r>
          </a:p>
          <a:p>
            <a:r>
              <a:rPr lang="en-US" dirty="0" smtClean="0">
                <a:solidFill>
                  <a:schemeClr val="bg1">
                    <a:lumMod val="65000"/>
                  </a:schemeClr>
                </a:solidFill>
              </a:rPr>
              <a:t>Utilize a multi-dimensional approach.</a:t>
            </a:r>
          </a:p>
          <a:p>
            <a:r>
              <a:rPr lang="en-US" dirty="0" smtClean="0">
                <a:solidFill>
                  <a:schemeClr val="bg1">
                    <a:lumMod val="65000"/>
                  </a:schemeClr>
                </a:solidFill>
              </a:rPr>
              <a:t>Use local norms.</a:t>
            </a:r>
          </a:p>
          <a:p>
            <a:r>
              <a:rPr lang="en-US" dirty="0" smtClean="0"/>
              <a:t>Curriculum becomes the identifier of talent.</a:t>
            </a:r>
            <a:endParaRPr lang="en-US" dirty="0"/>
          </a:p>
        </p:txBody>
      </p:sp>
    </p:spTree>
    <p:extLst>
      <p:ext uri="{BB962C8B-B14F-4D97-AF65-F5344CB8AC3E}">
        <p14:creationId xmlns:p14="http://schemas.microsoft.com/office/powerpoint/2010/main" val="327749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Curriculum as the Identifier of Talent</a:t>
            </a:r>
            <a:endParaRPr lang="en-US" dirty="0"/>
          </a:p>
        </p:txBody>
      </p:sp>
      <p:sp>
        <p:nvSpPr>
          <p:cNvPr id="3" name="Content Placeholder 2"/>
          <p:cNvSpPr>
            <a:spLocks noGrp="1"/>
          </p:cNvSpPr>
          <p:nvPr>
            <p:ph sz="quarter" idx="13"/>
          </p:nvPr>
        </p:nvSpPr>
        <p:spPr/>
        <p:txBody>
          <a:bodyPr/>
          <a:lstStyle/>
          <a:p>
            <a:r>
              <a:rPr lang="en-US" dirty="0" smtClean="0"/>
              <a:t>Response Lessons</a:t>
            </a:r>
          </a:p>
          <a:p>
            <a:r>
              <a:rPr lang="en-US" dirty="0" smtClean="0"/>
              <a:t>Teach a lesson.</a:t>
            </a:r>
          </a:p>
          <a:p>
            <a:r>
              <a:rPr lang="en-US" dirty="0" smtClean="0"/>
              <a:t>Classroom teacher observes and takes notes.</a:t>
            </a:r>
          </a:p>
          <a:p>
            <a:r>
              <a:rPr lang="en-US" dirty="0" smtClean="0"/>
              <a:t>Designed to draw out gifted behaviors</a:t>
            </a:r>
            <a:endParaRPr lang="en-US" dirty="0"/>
          </a:p>
        </p:txBody>
      </p:sp>
      <p:sp>
        <p:nvSpPr>
          <p:cNvPr id="4" name="Content Placeholder 3"/>
          <p:cNvSpPr>
            <a:spLocks noGrp="1"/>
          </p:cNvSpPr>
          <p:nvPr>
            <p:ph sz="quarter" idx="14"/>
          </p:nvPr>
        </p:nvSpPr>
        <p:spPr/>
        <p:txBody>
          <a:bodyPr>
            <a:normAutofit fontScale="92500" lnSpcReduction="20000"/>
          </a:bodyPr>
          <a:lstStyle/>
          <a:p>
            <a:r>
              <a:rPr lang="en-US" dirty="0" smtClean="0"/>
              <a:t>Gifted </a:t>
            </a:r>
            <a:r>
              <a:rPr lang="en-US" dirty="0" smtClean="0"/>
              <a:t>Behaviors </a:t>
            </a:r>
            <a:r>
              <a:rPr lang="en-US" dirty="0" smtClean="0"/>
              <a:t>Rating Scale</a:t>
            </a:r>
          </a:p>
          <a:p>
            <a:r>
              <a:rPr lang="en-US" dirty="0" smtClean="0"/>
              <a:t>Developed by Fairfax Co. Schools</a:t>
            </a:r>
          </a:p>
          <a:p>
            <a:r>
              <a:rPr lang="en-US" dirty="0" smtClean="0"/>
              <a:t>Culturally Responsive Indicators</a:t>
            </a:r>
          </a:p>
          <a:p>
            <a:r>
              <a:rPr lang="en-US" dirty="0" smtClean="0"/>
              <a:t>Comparing children to other children like them – are they exceptional for their background?</a:t>
            </a:r>
            <a:endParaRPr lang="en-US" dirty="0"/>
          </a:p>
        </p:txBody>
      </p:sp>
    </p:spTree>
    <p:extLst>
      <p:ext uri="{BB962C8B-B14F-4D97-AF65-F5344CB8AC3E}">
        <p14:creationId xmlns:p14="http://schemas.microsoft.com/office/powerpoint/2010/main" val="14954662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Gifted </a:t>
            </a:r>
            <a:r>
              <a:rPr lang="en-US" dirty="0" smtClean="0"/>
              <a:t>Behaviors </a:t>
            </a:r>
            <a:r>
              <a:rPr lang="en-US" dirty="0" smtClean="0"/>
              <a:t>Rating Scale</a:t>
            </a:r>
            <a:endParaRPr lang="en-US" dirty="0"/>
          </a:p>
        </p:txBody>
      </p:sp>
      <p:sp>
        <p:nvSpPr>
          <p:cNvPr id="6" name="Content Placeholder 5"/>
          <p:cNvSpPr>
            <a:spLocks noGrp="1"/>
          </p:cNvSpPr>
          <p:nvPr>
            <p:ph idx="1"/>
          </p:nvPr>
        </p:nvSpPr>
        <p:spPr/>
        <p:txBody>
          <a:bodyPr/>
          <a:lstStyle/>
          <a:p>
            <a:r>
              <a:rPr lang="en-US" dirty="0" smtClean="0"/>
              <a:t>Exceptional Ability to Learn</a:t>
            </a:r>
          </a:p>
          <a:p>
            <a:r>
              <a:rPr lang="en-US" dirty="0" smtClean="0"/>
              <a:t>Exceptional Application of Knowledge</a:t>
            </a:r>
          </a:p>
          <a:p>
            <a:r>
              <a:rPr lang="en-US" dirty="0" smtClean="0"/>
              <a:t>Exceptional Creative/Productive Thinking</a:t>
            </a:r>
          </a:p>
          <a:p>
            <a:r>
              <a:rPr lang="en-US" dirty="0" smtClean="0"/>
              <a:t>Exceptional Motivation to Succeed</a:t>
            </a:r>
            <a:endParaRPr lang="en-US" dirty="0"/>
          </a:p>
        </p:txBody>
      </p:sp>
    </p:spTree>
    <p:extLst>
      <p:ext uri="{BB962C8B-B14F-4D97-AF65-F5344CB8AC3E}">
        <p14:creationId xmlns:p14="http://schemas.microsoft.com/office/powerpoint/2010/main" val="3407642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crooked GBRS.pdf - Adobe Reade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rot="16200000">
            <a:off x="-1153112" y="-1140381"/>
            <a:ext cx="11576348" cy="9270123"/>
          </a:xfrm>
        </p:spPr>
      </p:pic>
    </p:spTree>
    <p:extLst>
      <p:ext uri="{BB962C8B-B14F-4D97-AF65-F5344CB8AC3E}">
        <p14:creationId xmlns:p14="http://schemas.microsoft.com/office/powerpoint/2010/main" val="31211207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Kentucky Accountability System – Equitable Access </a:t>
            </a:r>
            <a:endParaRPr lang="en-US" sz="3200" dirty="0"/>
          </a:p>
        </p:txBody>
      </p:sp>
      <p:sp>
        <p:nvSpPr>
          <p:cNvPr id="3" name="Content Placeholder 2"/>
          <p:cNvSpPr>
            <a:spLocks noGrp="1"/>
          </p:cNvSpPr>
          <p:nvPr>
            <p:ph idx="1"/>
          </p:nvPr>
        </p:nvSpPr>
        <p:spPr/>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The percentage of students belonging to the federally-required student groups* assigned to Gifted and Talented (grades 4 and 5) is equal to or greater than the total percentage of the same demographic group enrolled at the school.</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*African American, Hispanic, Asian, Hawaiian/Pacific Islander, Native American, two or more races, EL, 2e, Free/Reduced meal eligible</a:t>
            </a:r>
            <a:endParaRPr lang="en-US" dirty="0"/>
          </a:p>
        </p:txBody>
      </p:sp>
    </p:spTree>
    <p:extLst>
      <p:ext uri="{BB962C8B-B14F-4D97-AF65-F5344CB8AC3E}">
        <p14:creationId xmlns:p14="http://schemas.microsoft.com/office/powerpoint/2010/main" val="4922144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1071564" y="508339"/>
            <a:ext cx="3214686" cy="5801828"/>
          </a:xfrm>
          <a:prstGeom prst="rect">
            <a:avLst/>
          </a:prstGeom>
        </p:spPr>
      </p:pic>
      <p:sp>
        <p:nvSpPr>
          <p:cNvPr id="2" name="Title 1"/>
          <p:cNvSpPr>
            <a:spLocks noGrp="1"/>
          </p:cNvSpPr>
          <p:nvPr>
            <p:ph type="title"/>
          </p:nvPr>
        </p:nvSpPr>
        <p:spPr>
          <a:xfrm>
            <a:off x="4739833" y="124950"/>
            <a:ext cx="3304572" cy="1463153"/>
          </a:xfrm>
        </p:spPr>
        <p:txBody>
          <a:bodyPr/>
          <a:lstStyle/>
          <a:p>
            <a:r>
              <a:rPr lang="en-US" dirty="0" smtClean="0"/>
              <a:t>Exceptional Ability to Learn</a:t>
            </a:r>
            <a:endParaRPr lang="en-US" dirty="0"/>
          </a:p>
        </p:txBody>
      </p:sp>
      <p:sp>
        <p:nvSpPr>
          <p:cNvPr id="4" name="Text Placeholder 3"/>
          <p:cNvSpPr>
            <a:spLocks noGrp="1"/>
          </p:cNvSpPr>
          <p:nvPr>
            <p:ph type="body" sz="half" idx="2"/>
          </p:nvPr>
        </p:nvSpPr>
        <p:spPr>
          <a:xfrm>
            <a:off x="4739832" y="1588103"/>
            <a:ext cx="3295543" cy="4419158"/>
          </a:xfrm>
        </p:spPr>
        <p:txBody>
          <a:bodyPr>
            <a:normAutofit lnSpcReduction="10000"/>
          </a:bodyPr>
          <a:lstStyle/>
          <a:p>
            <a:pPr marL="285750" indent="-285750">
              <a:buFont typeface="Arial" panose="020B0604020202020204" pitchFamily="34" charset="0"/>
              <a:buChar char="•"/>
            </a:pPr>
            <a:r>
              <a:rPr lang="en-US" sz="2000" dirty="0"/>
              <a:t>Example:  An EL 4</a:t>
            </a:r>
            <a:r>
              <a:rPr lang="en-US" sz="2000" baseline="30000" dirty="0"/>
              <a:t>th</a:t>
            </a:r>
            <a:r>
              <a:rPr lang="en-US" sz="2000" dirty="0"/>
              <a:t> grade student was able to read </a:t>
            </a:r>
            <a:r>
              <a:rPr lang="en-US" sz="2000" i="1" dirty="0"/>
              <a:t>Green Eggs and Ham </a:t>
            </a:r>
            <a:r>
              <a:rPr lang="en-US" sz="2000" dirty="0"/>
              <a:t>after only two weeks learning English</a:t>
            </a:r>
          </a:p>
          <a:p>
            <a:pPr marL="285750" indent="-285750">
              <a:buFont typeface="Arial" panose="020B0604020202020204" pitchFamily="34" charset="0"/>
              <a:buChar char="•"/>
            </a:pPr>
            <a:r>
              <a:rPr lang="en-US" sz="2000" dirty="0"/>
              <a:t>A child who learns how to play a new game very quickly, particularly one that requires strategy</a:t>
            </a:r>
          </a:p>
          <a:p>
            <a:pPr marL="285750" indent="-285750">
              <a:buFont typeface="Arial" panose="020B0604020202020204" pitchFamily="34" charset="0"/>
              <a:buChar char="•"/>
            </a:pPr>
            <a:r>
              <a:rPr lang="en-US" sz="2000" dirty="0"/>
              <a:t>Makes connections without formal instruction</a:t>
            </a:r>
          </a:p>
          <a:p>
            <a:endParaRPr lang="en-US" dirty="0"/>
          </a:p>
        </p:txBody>
      </p:sp>
    </p:spTree>
    <p:extLst>
      <p:ext uri="{BB962C8B-B14F-4D97-AF65-F5344CB8AC3E}">
        <p14:creationId xmlns:p14="http://schemas.microsoft.com/office/powerpoint/2010/main" val="16824053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4630" y="917829"/>
            <a:ext cx="3300984" cy="1463040"/>
          </a:xfrm>
        </p:spPr>
        <p:txBody>
          <a:bodyPr>
            <a:normAutofit/>
          </a:bodyPr>
          <a:lstStyle/>
          <a:p>
            <a:r>
              <a:rPr lang="en-US" dirty="0" smtClean="0"/>
              <a:t>Exceptional Application of Knowledge</a:t>
            </a:r>
            <a:endParaRPr lang="en-US" dirty="0"/>
          </a:p>
        </p:txBody>
      </p:sp>
      <p:pic>
        <p:nvPicPr>
          <p:cNvPr id="5" name="Picture Placeholder 4"/>
          <p:cNvPicPr>
            <a:picLocks noGrp="1" noChangeAspect="1"/>
          </p:cNvPicPr>
          <p:nvPr>
            <p:ph type="pic" idx="1"/>
          </p:nvPr>
        </p:nvPicPr>
        <p:blipFill>
          <a:blip r:embed="rId3"/>
          <a:srcRect l="94" r="94"/>
          <a:stretch>
            <a:fillRect/>
          </a:stretch>
        </p:blipFill>
        <p:spPr>
          <a:prstGeom prst="rect">
            <a:avLst/>
          </a:prstGeom>
        </p:spPr>
      </p:pic>
      <p:sp>
        <p:nvSpPr>
          <p:cNvPr id="3" name="Content Placeholder 2"/>
          <p:cNvSpPr>
            <a:spLocks noGrp="1"/>
          </p:cNvSpPr>
          <p:nvPr>
            <p:ph type="body" sz="half" idx="2"/>
          </p:nvPr>
        </p:nvSpPr>
        <p:spPr>
          <a:xfrm>
            <a:off x="4735041" y="2531802"/>
            <a:ext cx="3300573" cy="3515805"/>
          </a:xfrm>
        </p:spPr>
        <p:txBody>
          <a:bodyPr>
            <a:normAutofit/>
          </a:bodyPr>
          <a:lstStyle/>
          <a:p>
            <a:r>
              <a:rPr lang="en-US" sz="2400" dirty="0" smtClean="0"/>
              <a:t>Boy making a submarine out of junk materials - explaining balance – he read that if an eagle loses a feather on one wing, will also lose one on the other side</a:t>
            </a:r>
          </a:p>
          <a:p>
            <a:endParaRPr lang="en-US" dirty="0"/>
          </a:p>
        </p:txBody>
      </p:sp>
    </p:spTree>
    <p:extLst>
      <p:ext uri="{BB962C8B-B14F-4D97-AF65-F5344CB8AC3E}">
        <p14:creationId xmlns:p14="http://schemas.microsoft.com/office/powerpoint/2010/main" val="1314668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715" y="2520049"/>
            <a:ext cx="2414085" cy="893135"/>
          </a:xfrm>
        </p:spPr>
        <p:txBody>
          <a:bodyPr>
            <a:noAutofit/>
          </a:bodyPr>
          <a:lstStyle/>
          <a:p>
            <a:r>
              <a:rPr lang="en-US" sz="2800" dirty="0" smtClean="0"/>
              <a:t>Example of</a:t>
            </a:r>
            <a:br>
              <a:rPr lang="en-US" sz="2800" dirty="0" smtClean="0"/>
            </a:br>
            <a:r>
              <a:rPr lang="en-US" sz="2800" dirty="0" smtClean="0"/>
              <a:t>Application of Knowledge</a:t>
            </a:r>
            <a:endParaRPr lang="en-US" sz="2800"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rot="5400000" flipH="1" flipV="1">
            <a:off x="2395803" y="109803"/>
            <a:ext cx="7224178" cy="6272216"/>
          </a:xfrm>
        </p:spPr>
      </p:pic>
    </p:spTree>
    <p:extLst>
      <p:ext uri="{BB962C8B-B14F-4D97-AF65-F5344CB8AC3E}">
        <p14:creationId xmlns:p14="http://schemas.microsoft.com/office/powerpoint/2010/main" val="7580462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0177" y="457571"/>
            <a:ext cx="3806585" cy="1225936"/>
          </a:xfrm>
        </p:spPr>
        <p:txBody>
          <a:bodyPr>
            <a:normAutofit/>
          </a:bodyPr>
          <a:lstStyle/>
          <a:p>
            <a:pPr marL="457200" marR="0" lvl="0" indent="-457200" defTabSz="914400" eaLnBrk="1" fontAlgn="auto" latinLnBrk="0" hangingPunct="1">
              <a:lnSpc>
                <a:spcPct val="100000"/>
              </a:lnSpc>
              <a:spcBef>
                <a:spcPts val="0"/>
              </a:spcBef>
              <a:spcAft>
                <a:spcPts val="0"/>
              </a:spcAft>
              <a:buClrTx/>
              <a:buSzTx/>
              <a:buFont typeface="Courier New" charset="0"/>
              <a:buNone/>
              <a:tabLst/>
              <a:defRPr/>
            </a:pPr>
            <a:r>
              <a:rPr lang="en-US" sz="2400" dirty="0" smtClean="0"/>
              <a:t>Exceptional Creative or Productive Thinking</a:t>
            </a:r>
            <a:endParaRPr lang="en-US" sz="2400" dirty="0"/>
          </a:p>
        </p:txBody>
      </p:sp>
      <p:pic>
        <p:nvPicPr>
          <p:cNvPr id="7" name="Picture Placeholder 6" descr="110515-jcps-javits-015.jpg"/>
          <p:cNvPicPr>
            <a:picLocks noGrp="1" noChangeAspect="1"/>
          </p:cNvPicPr>
          <p:nvPr>
            <p:ph type="pic" idx="1"/>
          </p:nvPr>
        </p:nvPicPr>
        <p:blipFill>
          <a:blip r:embed="rId3" cstate="email">
            <a:extLst>
              <a:ext uri="{28A0092B-C50C-407E-A947-70E740481C1C}">
                <a14:useLocalDpi xmlns:a14="http://schemas.microsoft.com/office/drawing/2010/main" val="0"/>
              </a:ext>
            </a:extLst>
          </a:blip>
          <a:srcRect l="8820" r="8820"/>
          <a:stretch>
            <a:fillRect/>
          </a:stretch>
        </p:blipFill>
        <p:spPr>
          <a:xfrm>
            <a:off x="914400" y="693795"/>
            <a:ext cx="3450432" cy="5468112"/>
          </a:xfrm>
        </p:spPr>
      </p:pic>
      <p:sp>
        <p:nvSpPr>
          <p:cNvPr id="6" name="Text Placeholder 5"/>
          <p:cNvSpPr>
            <a:spLocks noGrp="1"/>
          </p:cNvSpPr>
          <p:nvPr>
            <p:ph type="body" sz="half" idx="2"/>
          </p:nvPr>
        </p:nvSpPr>
        <p:spPr>
          <a:xfrm>
            <a:off x="4734630" y="1695006"/>
            <a:ext cx="3300573" cy="4362893"/>
          </a:xfrm>
        </p:spPr>
        <p:txBody>
          <a:bodyPr>
            <a:normAutofit fontScale="92500"/>
          </a:bodyPr>
          <a:lstStyle/>
          <a:p>
            <a:endParaRPr lang="en-US" dirty="0" smtClean="0"/>
          </a:p>
          <a:p>
            <a:pPr marL="285750" indent="-285750">
              <a:buFont typeface="Courier New" charset="0"/>
              <a:buChar char="o"/>
            </a:pPr>
            <a:r>
              <a:rPr lang="en-US" sz="2400" dirty="0"/>
              <a:t>Invents a way to do something different – special kind of way to pick up blocks</a:t>
            </a:r>
          </a:p>
          <a:p>
            <a:pPr marL="285750" indent="-285750">
              <a:buFont typeface="Courier New" charset="0"/>
              <a:buChar char="o"/>
            </a:pPr>
            <a:r>
              <a:rPr lang="en-US" sz="2400" dirty="0"/>
              <a:t>Makes a detailed map of a fictional island</a:t>
            </a:r>
          </a:p>
          <a:p>
            <a:pPr marL="285750" indent="-285750">
              <a:buFont typeface="Courier New" charset="0"/>
              <a:buChar char="o"/>
            </a:pPr>
            <a:r>
              <a:rPr lang="en-US" sz="2400" dirty="0"/>
              <a:t>Good at brainstorming – very fluent and flexible in thinking</a:t>
            </a:r>
          </a:p>
          <a:p>
            <a:endParaRPr lang="en-US" dirty="0"/>
          </a:p>
        </p:txBody>
      </p:sp>
    </p:spTree>
    <p:extLst>
      <p:ext uri="{BB962C8B-B14F-4D97-AF65-F5344CB8AC3E}">
        <p14:creationId xmlns:p14="http://schemas.microsoft.com/office/powerpoint/2010/main" val="7327696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James’ Uses For An Empty Can</a:t>
            </a:r>
            <a:endParaRPr lang="en-US" dirty="0"/>
          </a:p>
        </p:txBody>
      </p:sp>
      <p:sp>
        <p:nvSpPr>
          <p:cNvPr id="3" name="Content Placeholder 2"/>
          <p:cNvSpPr>
            <a:spLocks noGrp="1"/>
          </p:cNvSpPr>
          <p:nvPr>
            <p:ph idx="1"/>
          </p:nvPr>
        </p:nvSpPr>
        <p:spPr/>
        <p:txBody>
          <a:bodyPr/>
          <a:lstStyle/>
          <a:p>
            <a:r>
              <a:rPr lang="en-US" dirty="0" smtClean="0"/>
              <a:t>Hold pencils</a:t>
            </a:r>
          </a:p>
          <a:p>
            <a:r>
              <a:rPr lang="en-US" dirty="0" smtClean="0"/>
              <a:t>Hold flowers</a:t>
            </a:r>
          </a:p>
          <a:p>
            <a:r>
              <a:rPr lang="en-US" dirty="0" smtClean="0"/>
              <a:t>Hold rocks</a:t>
            </a:r>
          </a:p>
          <a:p>
            <a:r>
              <a:rPr lang="en-US" dirty="0" smtClean="0"/>
              <a:t>Hold water</a:t>
            </a:r>
          </a:p>
          <a:p>
            <a:r>
              <a:rPr lang="en-US" dirty="0" smtClean="0"/>
              <a:t>Hold food</a:t>
            </a:r>
          </a:p>
          <a:p>
            <a:r>
              <a:rPr lang="en-US" dirty="0" smtClean="0"/>
              <a:t>Plant a flower in it</a:t>
            </a:r>
          </a:p>
          <a:p>
            <a:r>
              <a:rPr lang="en-US" dirty="0" smtClean="0"/>
              <a:t>Put nails in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35243" y="2323652"/>
            <a:ext cx="2385565" cy="3271236"/>
          </a:xfrm>
          <a:prstGeom prst="rect">
            <a:avLst/>
          </a:prstGeom>
        </p:spPr>
      </p:pic>
    </p:spTree>
    <p:extLst>
      <p:ext uri="{BB962C8B-B14F-4D97-AF65-F5344CB8AC3E}">
        <p14:creationId xmlns:p14="http://schemas.microsoft.com/office/powerpoint/2010/main" val="1656854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Tahj’s Uses For An Empty Can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 drum			</a:t>
            </a:r>
          </a:p>
          <a:p>
            <a:r>
              <a:rPr lang="en-US" dirty="0" smtClean="0"/>
              <a:t>Walk on to make taller</a:t>
            </a:r>
          </a:p>
          <a:p>
            <a:r>
              <a:rPr lang="en-US" dirty="0" smtClean="0"/>
              <a:t>Look through it</a:t>
            </a:r>
          </a:p>
          <a:p>
            <a:r>
              <a:rPr lang="en-US" dirty="0" smtClean="0"/>
              <a:t>Listen through it</a:t>
            </a:r>
          </a:p>
          <a:p>
            <a:r>
              <a:rPr lang="en-US" dirty="0" smtClean="0"/>
              <a:t>Roll things flat</a:t>
            </a:r>
          </a:p>
          <a:p>
            <a:r>
              <a:rPr lang="en-US" dirty="0" smtClean="0"/>
              <a:t>Wrap things around it</a:t>
            </a:r>
          </a:p>
          <a:p>
            <a:r>
              <a:rPr lang="en-US" dirty="0" smtClean="0"/>
              <a:t>Draw around it to make round</a:t>
            </a:r>
          </a:p>
          <a:p>
            <a:r>
              <a:rPr lang="en-US" dirty="0" smtClean="0"/>
              <a:t>Stamp out things</a:t>
            </a:r>
          </a:p>
          <a:p>
            <a:r>
              <a:rPr lang="en-US" dirty="0" smtClean="0"/>
              <a:t>Kill bugs</a:t>
            </a:r>
          </a:p>
          <a:p>
            <a:r>
              <a:rPr lang="en-US" dirty="0" smtClean="0"/>
              <a:t>A home for bugs</a:t>
            </a:r>
          </a:p>
          <a:p>
            <a:r>
              <a:rPr lang="en-US" dirty="0" smtClean="0"/>
              <a:t>Prop up things</a:t>
            </a:r>
          </a:p>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31750" y="2323651"/>
            <a:ext cx="1989059" cy="3508977"/>
          </a:xfrm>
          <a:prstGeom prst="rect">
            <a:avLst/>
          </a:prstGeom>
        </p:spPr>
      </p:pic>
    </p:spTree>
    <p:extLst>
      <p:ext uri="{BB962C8B-B14F-4D97-AF65-F5344CB8AC3E}">
        <p14:creationId xmlns:p14="http://schemas.microsoft.com/office/powerpoint/2010/main" val="5488902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Tahj’s Ideas continued</a:t>
            </a:r>
            <a:endParaRPr lang="en-US" dirty="0"/>
          </a:p>
        </p:txBody>
      </p:sp>
      <p:sp>
        <p:nvSpPr>
          <p:cNvPr id="3" name="Content Placeholder 2"/>
          <p:cNvSpPr>
            <a:spLocks noGrp="1"/>
          </p:cNvSpPr>
          <p:nvPr>
            <p:ph idx="1"/>
          </p:nvPr>
        </p:nvSpPr>
        <p:spPr/>
        <p:txBody>
          <a:bodyPr/>
          <a:lstStyle/>
          <a:p>
            <a:r>
              <a:rPr lang="en-US" dirty="0" smtClean="0"/>
              <a:t>Curlers</a:t>
            </a:r>
          </a:p>
          <a:p>
            <a:r>
              <a:rPr lang="en-US" dirty="0" smtClean="0"/>
              <a:t>Wheels</a:t>
            </a:r>
          </a:p>
          <a:p>
            <a:r>
              <a:rPr lang="en-US" dirty="0" smtClean="0"/>
              <a:t>Roll things on</a:t>
            </a:r>
          </a:p>
          <a:p>
            <a:r>
              <a:rPr lang="en-US" dirty="0" smtClean="0"/>
              <a:t>Spit in</a:t>
            </a:r>
          </a:p>
          <a:p>
            <a:r>
              <a:rPr lang="en-US" dirty="0" smtClean="0"/>
              <a:t>Mix paint in</a:t>
            </a:r>
          </a:p>
          <a:p>
            <a:r>
              <a:rPr lang="en-US" dirty="0" smtClean="0"/>
              <a:t>Drink out of</a:t>
            </a:r>
          </a:p>
          <a:p>
            <a:r>
              <a:rPr lang="en-US" smtClean="0"/>
              <a:t>Cut biscuits</a:t>
            </a:r>
            <a:endParaRPr lang="en-US" dirty="0" smtClean="0"/>
          </a:p>
          <a:p>
            <a:endParaRPr lang="en-US" dirty="0" smtClean="0"/>
          </a:p>
          <a:p>
            <a:endParaRPr lang="en-US" dirty="0"/>
          </a:p>
        </p:txBody>
      </p:sp>
    </p:spTree>
    <p:extLst>
      <p:ext uri="{BB962C8B-B14F-4D97-AF65-F5344CB8AC3E}">
        <p14:creationId xmlns:p14="http://schemas.microsoft.com/office/powerpoint/2010/main" val="5803071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4219" y="693795"/>
            <a:ext cx="3300984" cy="1463040"/>
          </a:xfrm>
        </p:spPr>
        <p:txBody>
          <a:bodyPr>
            <a:normAutofit/>
          </a:bodyPr>
          <a:lstStyle/>
          <a:p>
            <a:r>
              <a:rPr lang="en-US" dirty="0" smtClean="0"/>
              <a:t>Exceptional Motivation to Succeed</a:t>
            </a:r>
            <a:endParaRPr lang="en-US" dirty="0"/>
          </a:p>
        </p:txBody>
      </p:sp>
      <p:pic>
        <p:nvPicPr>
          <p:cNvPr id="6" name="Picture Placeholder 5"/>
          <p:cNvPicPr>
            <a:picLocks noGrp="1" noChangeAspect="1"/>
          </p:cNvPicPr>
          <p:nvPr>
            <p:ph type="pic" idx="1"/>
          </p:nvPr>
        </p:nvPicPr>
        <p:blipFill>
          <a:blip r:embed="rId3"/>
          <a:srcRect l="9031" r="9031"/>
          <a:stretch>
            <a:fillRect/>
          </a:stretch>
        </p:blipFill>
        <p:spPr>
          <a:prstGeom prst="rect">
            <a:avLst/>
          </a:prstGeom>
        </p:spPr>
      </p:pic>
      <p:sp>
        <p:nvSpPr>
          <p:cNvPr id="3" name="Content Placeholder 2"/>
          <p:cNvSpPr>
            <a:spLocks noGrp="1"/>
          </p:cNvSpPr>
          <p:nvPr>
            <p:ph type="body" sz="half" idx="2"/>
          </p:nvPr>
        </p:nvSpPr>
        <p:spPr>
          <a:xfrm>
            <a:off x="4734630" y="2156836"/>
            <a:ext cx="3300573" cy="3495814"/>
          </a:xfrm>
        </p:spPr>
        <p:txBody>
          <a:bodyPr>
            <a:normAutofit/>
          </a:bodyPr>
          <a:lstStyle/>
          <a:p>
            <a:pPr marL="285750" indent="-285750">
              <a:buFont typeface="Arial" panose="020B0604020202020204" pitchFamily="34" charset="0"/>
              <a:buChar char="•"/>
            </a:pPr>
            <a:r>
              <a:rPr lang="en-US" sz="2400" dirty="0" smtClean="0"/>
              <a:t>Shows leadership</a:t>
            </a:r>
          </a:p>
          <a:p>
            <a:pPr marL="285750" indent="-285750">
              <a:buFont typeface="Arial" panose="020B0604020202020204" pitchFamily="34" charset="0"/>
              <a:buChar char="•"/>
            </a:pPr>
            <a:r>
              <a:rPr lang="en-US" sz="2400" dirty="0" smtClean="0"/>
              <a:t>Sees a project to completion</a:t>
            </a:r>
          </a:p>
          <a:p>
            <a:pPr marL="285750" indent="-285750">
              <a:buFont typeface="Arial" panose="020B0604020202020204" pitchFamily="34" charset="0"/>
              <a:buChar char="•"/>
            </a:pPr>
            <a:r>
              <a:rPr lang="en-US" sz="2400" dirty="0" smtClean="0"/>
              <a:t>Makes up and organizes games, plays</a:t>
            </a:r>
            <a:endParaRPr lang="en-US" sz="2400" dirty="0"/>
          </a:p>
        </p:txBody>
      </p:sp>
    </p:spTree>
    <p:extLst>
      <p:ext uri="{BB962C8B-B14F-4D97-AF65-F5344CB8AC3E}">
        <p14:creationId xmlns:p14="http://schemas.microsoft.com/office/powerpoint/2010/main" val="1318652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GBRS Tips</a:t>
            </a:r>
            <a:endParaRPr lang="en-US" dirty="0"/>
          </a:p>
        </p:txBody>
      </p:sp>
      <p:sp>
        <p:nvSpPr>
          <p:cNvPr id="3" name="Content Placeholder 2"/>
          <p:cNvSpPr>
            <a:spLocks noGrp="1"/>
          </p:cNvSpPr>
          <p:nvPr>
            <p:ph idx="1"/>
          </p:nvPr>
        </p:nvSpPr>
        <p:spPr/>
        <p:txBody>
          <a:bodyPr/>
          <a:lstStyle/>
          <a:p>
            <a:r>
              <a:rPr lang="en-US" dirty="0" smtClean="0"/>
              <a:t>Looking for frequency and consistency</a:t>
            </a:r>
          </a:p>
          <a:p>
            <a:r>
              <a:rPr lang="en-US" dirty="0" smtClean="0"/>
              <a:t>Displaying all descriptors once would score a 1.</a:t>
            </a:r>
          </a:p>
          <a:p>
            <a:r>
              <a:rPr lang="en-US" dirty="0" smtClean="0"/>
              <a:t>Displaying a few descriptors frequently/consistently would score a 4. </a:t>
            </a:r>
          </a:p>
          <a:p>
            <a:r>
              <a:rPr lang="en-US" dirty="0" smtClean="0"/>
              <a:t>Are they exceptional for their background?</a:t>
            </a:r>
          </a:p>
          <a:p>
            <a:r>
              <a:rPr lang="en-US" dirty="0" smtClean="0"/>
              <a:t>Err on the side of strengths.</a:t>
            </a:r>
            <a:endParaRPr lang="en-US" dirty="0"/>
          </a:p>
        </p:txBody>
      </p:sp>
    </p:spTree>
    <p:extLst>
      <p:ext uri="{BB962C8B-B14F-4D97-AF65-F5344CB8AC3E}">
        <p14:creationId xmlns:p14="http://schemas.microsoft.com/office/powerpoint/2010/main" val="125626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Gifted Behaviors Rating Scale</a:t>
            </a:r>
            <a:endParaRPr lang="en-US" dirty="0"/>
          </a:p>
        </p:txBody>
      </p:sp>
      <p:sp>
        <p:nvSpPr>
          <p:cNvPr id="3" name="Content Placeholder 2"/>
          <p:cNvSpPr>
            <a:spLocks noGrp="1"/>
          </p:cNvSpPr>
          <p:nvPr>
            <p:ph idx="1"/>
          </p:nvPr>
        </p:nvSpPr>
        <p:spPr/>
        <p:txBody>
          <a:bodyPr/>
          <a:lstStyle/>
          <a:p>
            <a:r>
              <a:rPr lang="en-US" dirty="0" smtClean="0"/>
              <a:t>12 or higher – yes for Talent Pool</a:t>
            </a:r>
          </a:p>
          <a:p>
            <a:r>
              <a:rPr lang="en-US" dirty="0" smtClean="0"/>
              <a:t>10 or 11 – watch, monitor</a:t>
            </a:r>
          </a:p>
          <a:p>
            <a:r>
              <a:rPr lang="en-US" dirty="0" smtClean="0"/>
              <a:t>Pay close attention to Ability to Learn </a:t>
            </a:r>
          </a:p>
          <a:p>
            <a:r>
              <a:rPr lang="en-US" dirty="0" smtClean="0"/>
              <a:t>Probably refer 2-4 in your class.</a:t>
            </a:r>
            <a:endParaRPr lang="en-US" dirty="0"/>
          </a:p>
        </p:txBody>
      </p:sp>
    </p:spTree>
    <p:extLst>
      <p:ext uri="{BB962C8B-B14F-4D97-AF65-F5344CB8AC3E}">
        <p14:creationId xmlns:p14="http://schemas.microsoft.com/office/powerpoint/2010/main" val="201701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ABC</a:t>
            </a:r>
            <a:endParaRPr lang="en-US" dirty="0"/>
          </a:p>
        </p:txBody>
      </p:sp>
      <p:sp>
        <p:nvSpPr>
          <p:cNvPr id="3" name="Content Placeholder 2"/>
          <p:cNvSpPr>
            <a:spLocks noGrp="1"/>
          </p:cNvSpPr>
          <p:nvPr>
            <p:ph idx="1"/>
          </p:nvPr>
        </p:nvSpPr>
        <p:spPr/>
        <p:txBody>
          <a:bodyPr/>
          <a:lstStyle/>
          <a:p>
            <a:r>
              <a:rPr lang="en-US" dirty="0" smtClean="0"/>
              <a:t>English Learners				15%</a:t>
            </a:r>
          </a:p>
          <a:p>
            <a:r>
              <a:rPr lang="en-US" dirty="0" smtClean="0"/>
              <a:t>Free and/or Reduced Lunch		66%</a:t>
            </a:r>
          </a:p>
          <a:p>
            <a:r>
              <a:rPr lang="en-US" dirty="0" smtClean="0"/>
              <a:t>Special Education			10%</a:t>
            </a:r>
          </a:p>
          <a:p>
            <a:r>
              <a:rPr lang="en-US" dirty="0" smtClean="0"/>
              <a:t>African American			12%</a:t>
            </a:r>
            <a:endParaRPr lang="en-US" dirty="0"/>
          </a:p>
        </p:txBody>
      </p:sp>
    </p:spTree>
    <p:extLst>
      <p:ext uri="{BB962C8B-B14F-4D97-AF65-F5344CB8AC3E}">
        <p14:creationId xmlns:p14="http://schemas.microsoft.com/office/powerpoint/2010/main" val="23419024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11" name="Content Placeholder 10"/>
          <p:cNvSpPr>
            <a:spLocks noGrp="1"/>
          </p:cNvSpPr>
          <p:nvPr>
            <p:ph idx="1"/>
          </p:nvPr>
        </p:nvSpPr>
        <p:spPr/>
        <p:txBody>
          <a:bodyPr/>
          <a:lstStyle/>
          <a:p>
            <a:endParaRPr lang="en-US"/>
          </a:p>
        </p:txBody>
      </p:sp>
      <p:pic>
        <p:nvPicPr>
          <p:cNvPr id="7" name="Content Placeholder 6" descr="completed GBRS.pdf - Adobe Reader"/>
          <p:cNvPicPr>
            <a:picLocks noGrp="1" noChangeAspect="1"/>
          </p:cNvPicPr>
          <p:nvPr>
            <p:ph sz="quarter" idx="4294967295"/>
          </p:nvPr>
        </p:nvPicPr>
        <p:blipFill>
          <a:blip r:embed="rId2" cstate="email">
            <a:extLst>
              <a:ext uri="{28A0092B-C50C-407E-A947-70E740481C1C}">
                <a14:useLocalDpi xmlns:a14="http://schemas.microsoft.com/office/drawing/2010/main" val="0"/>
              </a:ext>
            </a:extLst>
          </a:blip>
          <a:stretch>
            <a:fillRect/>
          </a:stretch>
        </p:blipFill>
        <p:spPr>
          <a:xfrm>
            <a:off x="0" y="-178676"/>
            <a:ext cx="9235340" cy="7395550"/>
          </a:xfrm>
        </p:spPr>
      </p:pic>
    </p:spTree>
    <p:extLst>
      <p:ext uri="{BB962C8B-B14F-4D97-AF65-F5344CB8AC3E}">
        <p14:creationId xmlns:p14="http://schemas.microsoft.com/office/powerpoint/2010/main" val="8485577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0" y="-189187"/>
            <a:ext cx="9144000" cy="7334761"/>
          </a:xfrm>
          <a:prstGeom prst="rect">
            <a:avLst/>
          </a:prstGeom>
        </p:spPr>
      </p:pic>
    </p:spTree>
    <p:extLst>
      <p:ext uri="{BB962C8B-B14F-4D97-AF65-F5344CB8AC3E}">
        <p14:creationId xmlns:p14="http://schemas.microsoft.com/office/powerpoint/2010/main" val="7522045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mpleted GBRS.pdf - Adobe Reade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6015" y="-322798"/>
            <a:ext cx="9328181" cy="7469832"/>
          </a:xfrm>
        </p:spPr>
      </p:pic>
    </p:spTree>
    <p:extLst>
      <p:ext uri="{BB962C8B-B14F-4D97-AF65-F5344CB8AC3E}">
        <p14:creationId xmlns:p14="http://schemas.microsoft.com/office/powerpoint/2010/main" val="42178245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mpleted GBRS.pdf - Adobe Reade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88568" y="-147145"/>
            <a:ext cx="9332568" cy="7473346"/>
          </a:xfrm>
        </p:spPr>
      </p:pic>
    </p:spTree>
    <p:extLst>
      <p:ext uri="{BB962C8B-B14F-4D97-AF65-F5344CB8AC3E}">
        <p14:creationId xmlns:p14="http://schemas.microsoft.com/office/powerpoint/2010/main" val="14638397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rooked observation form.pdf - Adobe Reade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rot="16200000">
            <a:off x="-1384237" y="-1232615"/>
            <a:ext cx="11786348" cy="9438287"/>
          </a:xfrm>
        </p:spPr>
      </p:pic>
    </p:spTree>
    <p:extLst>
      <p:ext uri="{BB962C8B-B14F-4D97-AF65-F5344CB8AC3E}">
        <p14:creationId xmlns:p14="http://schemas.microsoft.com/office/powerpoint/2010/main" val="8478187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Lessons</a:t>
            </a:r>
            <a:endParaRPr lang="en-US" dirty="0"/>
          </a:p>
        </p:txBody>
      </p:sp>
      <p:sp>
        <p:nvSpPr>
          <p:cNvPr id="3" name="Content Placeholder 2"/>
          <p:cNvSpPr>
            <a:spLocks noGrp="1"/>
          </p:cNvSpPr>
          <p:nvPr>
            <p:ph idx="1"/>
          </p:nvPr>
        </p:nvSpPr>
        <p:spPr/>
        <p:txBody>
          <a:bodyPr>
            <a:normAutofit fontScale="92500"/>
          </a:bodyPr>
          <a:lstStyle/>
          <a:p>
            <a:r>
              <a:rPr lang="en-US" dirty="0" smtClean="0"/>
              <a:t>Provide an opportunity for higher level thinking</a:t>
            </a:r>
          </a:p>
          <a:p>
            <a:r>
              <a:rPr lang="en-US" dirty="0" smtClean="0"/>
              <a:t>Designed to draw out gifted behaviors</a:t>
            </a:r>
          </a:p>
          <a:p>
            <a:r>
              <a:rPr lang="en-US" dirty="0" smtClean="0"/>
              <a:t>Open ended – not looking for “one” answer</a:t>
            </a:r>
          </a:p>
          <a:p>
            <a:r>
              <a:rPr lang="en-US" dirty="0" smtClean="0"/>
              <a:t>Children work independently (don’t help them).</a:t>
            </a:r>
          </a:p>
          <a:p>
            <a:r>
              <a:rPr lang="en-US" dirty="0" smtClean="0"/>
              <a:t>Doesn’t matter if they follow directions</a:t>
            </a:r>
          </a:p>
          <a:p>
            <a:r>
              <a:rPr lang="en-US" dirty="0" smtClean="0"/>
              <a:t>Do same lesson for a grade level – which ones stand out?</a:t>
            </a:r>
          </a:p>
          <a:p>
            <a:endParaRPr lang="en-US" dirty="0"/>
          </a:p>
        </p:txBody>
      </p:sp>
    </p:spTree>
    <p:extLst>
      <p:ext uri="{BB962C8B-B14F-4D97-AF65-F5344CB8AC3E}">
        <p14:creationId xmlns:p14="http://schemas.microsoft.com/office/powerpoint/2010/main" val="125945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54620" y="-189186"/>
            <a:ext cx="8411007" cy="7323017"/>
          </a:xfrm>
          <a:prstGeom prst="rect">
            <a:avLst/>
          </a:prstGeom>
        </p:spPr>
      </p:pic>
    </p:spTree>
    <p:extLst>
      <p:ext uri="{BB962C8B-B14F-4D97-AF65-F5344CB8AC3E}">
        <p14:creationId xmlns:p14="http://schemas.microsoft.com/office/powerpoint/2010/main" val="11420318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slides</a:t>
            </a:r>
            <a:endParaRPr lang="en-US" dirty="0"/>
          </a:p>
        </p:txBody>
      </p:sp>
      <p:sp>
        <p:nvSpPr>
          <p:cNvPr id="3" name="Content Placeholder 2"/>
          <p:cNvSpPr>
            <a:spLocks noGrp="1"/>
          </p:cNvSpPr>
          <p:nvPr>
            <p:ph idx="1"/>
          </p:nvPr>
        </p:nvSpPr>
        <p:spPr/>
        <p:txBody>
          <a:bodyPr/>
          <a:lstStyle/>
          <a:p>
            <a:r>
              <a:rPr lang="en-US" dirty="0" smtClean="0"/>
              <a:t>Cloudy book sample pages	</a:t>
            </a:r>
          </a:p>
          <a:p>
            <a:endParaRPr lang="en-US" dirty="0"/>
          </a:p>
        </p:txBody>
      </p:sp>
      <p:pic>
        <p:nvPicPr>
          <p:cNvPr id="4" name="Picture 3"/>
          <p:cNvPicPr>
            <a:picLocks noChangeAspect="1"/>
          </p:cNvPicPr>
          <p:nvPr/>
        </p:nvPicPr>
        <p:blipFill>
          <a:blip r:embed="rId2"/>
          <a:stretch>
            <a:fillRect/>
          </a:stretch>
        </p:blipFill>
        <p:spPr>
          <a:xfrm>
            <a:off x="108073" y="1451293"/>
            <a:ext cx="8895578" cy="3973358"/>
          </a:xfrm>
          <a:prstGeom prst="rect">
            <a:avLst/>
          </a:prstGeom>
        </p:spPr>
      </p:pic>
    </p:spTree>
    <p:extLst>
      <p:ext uri="{BB962C8B-B14F-4D97-AF65-F5344CB8AC3E}">
        <p14:creationId xmlns:p14="http://schemas.microsoft.com/office/powerpoint/2010/main" val="40951945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rooked lessons.pdf - Adobe Reade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0" y="-247526"/>
            <a:ext cx="9144000" cy="7322344"/>
          </a:xfrm>
        </p:spPr>
      </p:pic>
    </p:spTree>
    <p:extLst>
      <p:ext uri="{BB962C8B-B14F-4D97-AF65-F5344CB8AC3E}">
        <p14:creationId xmlns:p14="http://schemas.microsoft.com/office/powerpoint/2010/main" val="3536192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43656" y="448141"/>
            <a:ext cx="6637468" cy="1362075"/>
          </a:xfrm>
        </p:spPr>
        <p:txBody>
          <a:bodyPr/>
          <a:lstStyle/>
          <a:p>
            <a:r>
              <a:rPr lang="en-US" dirty="0" smtClean="0"/>
              <a:t>Activity</a:t>
            </a:r>
            <a:endParaRPr lang="en-US" dirty="0"/>
          </a:p>
        </p:txBody>
      </p:sp>
      <p:pic>
        <p:nvPicPr>
          <p:cNvPr id="6" name="Picture 5"/>
          <p:cNvPicPr>
            <a:picLocks noChangeAspect="1"/>
          </p:cNvPicPr>
          <p:nvPr/>
        </p:nvPicPr>
        <p:blipFill>
          <a:blip r:embed="rId2"/>
          <a:stretch>
            <a:fillRect/>
          </a:stretch>
        </p:blipFill>
        <p:spPr>
          <a:xfrm>
            <a:off x="1" y="2433053"/>
            <a:ext cx="9144000" cy="4424948"/>
          </a:xfrm>
          <a:prstGeom prst="rect">
            <a:avLst/>
          </a:prstGeom>
        </p:spPr>
      </p:pic>
    </p:spTree>
    <p:extLst>
      <p:ext uri="{BB962C8B-B14F-4D97-AF65-F5344CB8AC3E}">
        <p14:creationId xmlns:p14="http://schemas.microsoft.com/office/powerpoint/2010/main" val="4174674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Major Goals</a:t>
            </a:r>
            <a:endParaRPr lang="en-US" dirty="0"/>
          </a:p>
        </p:txBody>
      </p:sp>
      <p:sp>
        <p:nvSpPr>
          <p:cNvPr id="3" name="Content Placeholder 2"/>
          <p:cNvSpPr>
            <a:spLocks noGrp="1"/>
          </p:cNvSpPr>
          <p:nvPr>
            <p:ph idx="1"/>
          </p:nvPr>
        </p:nvSpPr>
        <p:spPr/>
        <p:txBody>
          <a:bodyPr/>
          <a:lstStyle/>
          <a:p>
            <a:r>
              <a:rPr lang="en-US" dirty="0" smtClean="0"/>
              <a:t>Find children with advanced academic potential from poverty as well as from diverse cultural, ethnic, and linguistic backgrounds at an early age.</a:t>
            </a:r>
          </a:p>
          <a:p>
            <a:r>
              <a:rPr lang="en-US" dirty="0" smtClean="0"/>
              <a:t>Provide an educational setting to nurture their potential and prepare them for challenging coursework in upper grades.</a:t>
            </a:r>
          </a:p>
          <a:p>
            <a:pPr marL="68580" indent="0">
              <a:buNone/>
            </a:pPr>
            <a:endParaRPr lang="en-US" dirty="0"/>
          </a:p>
        </p:txBody>
      </p:sp>
    </p:spTree>
    <p:extLst>
      <p:ext uri="{BB962C8B-B14F-4D97-AF65-F5344CB8AC3E}">
        <p14:creationId xmlns:p14="http://schemas.microsoft.com/office/powerpoint/2010/main" val="375787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Instructions	</a:t>
            </a:r>
            <a:endParaRPr lang="en-US" dirty="0"/>
          </a:p>
        </p:txBody>
      </p:sp>
      <p:sp>
        <p:nvSpPr>
          <p:cNvPr id="7" name="Content Placeholder 6"/>
          <p:cNvSpPr>
            <a:spLocks noGrp="1"/>
          </p:cNvSpPr>
          <p:nvPr>
            <p:ph idx="1"/>
          </p:nvPr>
        </p:nvSpPr>
        <p:spPr/>
        <p:txBody>
          <a:bodyPr>
            <a:normAutofit lnSpcReduction="10000"/>
          </a:bodyPr>
          <a:lstStyle/>
          <a:p>
            <a:r>
              <a:rPr lang="en-US" dirty="0" smtClean="0"/>
              <a:t>Form groups of five; each group needs a packet</a:t>
            </a:r>
          </a:p>
          <a:p>
            <a:r>
              <a:rPr lang="en-US" dirty="0" smtClean="0"/>
              <a:t>Familiarize </a:t>
            </a:r>
            <a:r>
              <a:rPr lang="en-US" dirty="0"/>
              <a:t>yourself with the lesson plan</a:t>
            </a:r>
          </a:p>
          <a:p>
            <a:r>
              <a:rPr lang="en-US" dirty="0"/>
              <a:t>Review </a:t>
            </a:r>
            <a:r>
              <a:rPr lang="en-US" dirty="0" smtClean="0"/>
              <a:t>Gifted </a:t>
            </a:r>
            <a:r>
              <a:rPr lang="en-US" dirty="0" smtClean="0"/>
              <a:t>Behaviors </a:t>
            </a:r>
            <a:r>
              <a:rPr lang="en-US" dirty="0" smtClean="0"/>
              <a:t>Rating Scale</a:t>
            </a:r>
            <a:endParaRPr lang="en-US" dirty="0"/>
          </a:p>
          <a:p>
            <a:r>
              <a:rPr lang="en-US" dirty="0"/>
              <a:t>Examine the samples</a:t>
            </a:r>
          </a:p>
          <a:p>
            <a:r>
              <a:rPr lang="en-US" dirty="0"/>
              <a:t>Use the Observation </a:t>
            </a:r>
            <a:r>
              <a:rPr lang="en-US" dirty="0" smtClean="0"/>
              <a:t>sheet to make notes</a:t>
            </a:r>
          </a:p>
          <a:p>
            <a:r>
              <a:rPr lang="en-US" dirty="0" smtClean="0"/>
              <a:t>Categorize the samples into groups:</a:t>
            </a:r>
          </a:p>
          <a:p>
            <a:pPr lvl="1"/>
            <a:r>
              <a:rPr lang="en-US" dirty="0" smtClean="0"/>
              <a:t>Probably</a:t>
            </a:r>
          </a:p>
          <a:p>
            <a:pPr lvl="1"/>
            <a:r>
              <a:rPr lang="en-US" dirty="0" smtClean="0"/>
              <a:t>Probably not</a:t>
            </a:r>
            <a:endParaRPr lang="en-US" dirty="0"/>
          </a:p>
          <a:p>
            <a:endParaRPr lang="en-US" dirty="0"/>
          </a:p>
        </p:txBody>
      </p:sp>
    </p:spTree>
    <p:extLst>
      <p:ext uri="{BB962C8B-B14F-4D97-AF65-F5344CB8AC3E}">
        <p14:creationId xmlns:p14="http://schemas.microsoft.com/office/powerpoint/2010/main" val="15885966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cloudy with chance of meatball student samples.pdf - Adobe Reade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rot="5400000">
            <a:off x="-1137292" y="-1125742"/>
            <a:ext cx="11417547" cy="9142960"/>
          </a:xfrm>
        </p:spPr>
      </p:pic>
      <p:sp>
        <p:nvSpPr>
          <p:cNvPr id="3" name="Rectangle 2"/>
          <p:cNvSpPr/>
          <p:nvPr/>
        </p:nvSpPr>
        <p:spPr>
          <a:xfrm>
            <a:off x="2866243" y="2967335"/>
            <a:ext cx="3411511" cy="1446550"/>
          </a:xfrm>
          <a:prstGeom prst="rect">
            <a:avLst/>
          </a:prstGeom>
          <a:noFill/>
        </p:spPr>
        <p:txBody>
          <a:bodyPr wrap="none" lIns="91440" tIns="45720" rIns="91440" bIns="45720">
            <a:spAutoFit/>
          </a:bodyPr>
          <a:lstStyle/>
          <a:p>
            <a:pPr algn="ctr"/>
            <a:r>
              <a:rPr lang="en-US" sz="8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FOOD</a:t>
            </a:r>
            <a:endParaRPr lang="en-US"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44656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305682"/>
            <a:ext cx="9224238" cy="7389653"/>
          </a:xfrm>
          <a:prstGeom prst="rect">
            <a:avLst/>
          </a:prstGeom>
        </p:spPr>
      </p:pic>
      <p:sp>
        <p:nvSpPr>
          <p:cNvPr id="7" name="Rectangle 6"/>
          <p:cNvSpPr/>
          <p:nvPr/>
        </p:nvSpPr>
        <p:spPr>
          <a:xfrm>
            <a:off x="2866243" y="2967335"/>
            <a:ext cx="3411511" cy="1446550"/>
          </a:xfrm>
          <a:prstGeom prst="rect">
            <a:avLst/>
          </a:prstGeom>
          <a:noFill/>
        </p:spPr>
        <p:txBody>
          <a:bodyPr wrap="none" lIns="91440" tIns="45720" rIns="91440" bIns="45720">
            <a:spAutoFit/>
          </a:bodyPr>
          <a:lstStyle/>
          <a:p>
            <a:pPr algn="ctr"/>
            <a:r>
              <a:rPr lang="en-US" sz="8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FOOD</a:t>
            </a:r>
            <a:endParaRPr lang="en-US"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86529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loudy with chance of meatball student samples.pdf - Adobe Reade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57555" y="-430925"/>
            <a:ext cx="9201555" cy="7368433"/>
          </a:xfrm>
        </p:spPr>
      </p:pic>
      <p:sp>
        <p:nvSpPr>
          <p:cNvPr id="6" name="Rectangle 5"/>
          <p:cNvSpPr/>
          <p:nvPr/>
        </p:nvSpPr>
        <p:spPr>
          <a:xfrm>
            <a:off x="2866243" y="2967335"/>
            <a:ext cx="3411511" cy="1446550"/>
          </a:xfrm>
          <a:prstGeom prst="rect">
            <a:avLst/>
          </a:prstGeom>
          <a:noFill/>
        </p:spPr>
        <p:txBody>
          <a:bodyPr wrap="none" lIns="91440" tIns="45720" rIns="91440" bIns="45720">
            <a:spAutoFit/>
          </a:bodyPr>
          <a:lstStyle/>
          <a:p>
            <a:pPr algn="ctr"/>
            <a:r>
              <a:rPr lang="en-US" sz="8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FOOD</a:t>
            </a:r>
            <a:endParaRPr lang="en-US"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10892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cloudy with chance of meatball student samples.pdf - Adobe Reade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32171"/>
            <a:ext cx="9143999" cy="7322342"/>
          </a:xfrm>
          <a:prstGeom prst="rect">
            <a:avLst/>
          </a:prstGeom>
        </p:spPr>
      </p:pic>
      <p:sp>
        <p:nvSpPr>
          <p:cNvPr id="6" name="Rectangle 5"/>
          <p:cNvSpPr/>
          <p:nvPr/>
        </p:nvSpPr>
        <p:spPr>
          <a:xfrm>
            <a:off x="2866243" y="2967335"/>
            <a:ext cx="3411511" cy="1446550"/>
          </a:xfrm>
          <a:prstGeom prst="rect">
            <a:avLst/>
          </a:prstGeom>
          <a:noFill/>
        </p:spPr>
        <p:txBody>
          <a:bodyPr wrap="none" lIns="91440" tIns="45720" rIns="91440" bIns="45720">
            <a:spAutoFit/>
          </a:bodyPr>
          <a:lstStyle/>
          <a:p>
            <a:pPr algn="ctr"/>
            <a:r>
              <a:rPr lang="en-US" sz="8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FOOD</a:t>
            </a:r>
            <a:endParaRPr lang="en-US"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98714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cloudy with chance of meatball student samples.pdf - Adobe Reade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32171"/>
            <a:ext cx="9143999" cy="7322342"/>
          </a:xfrm>
          <a:prstGeom prst="rect">
            <a:avLst/>
          </a:prstGeom>
        </p:spPr>
      </p:pic>
      <p:sp>
        <p:nvSpPr>
          <p:cNvPr id="5" name="Rectangle 4"/>
          <p:cNvSpPr/>
          <p:nvPr/>
        </p:nvSpPr>
        <p:spPr>
          <a:xfrm>
            <a:off x="2866243" y="2967335"/>
            <a:ext cx="3411511" cy="1446550"/>
          </a:xfrm>
          <a:prstGeom prst="rect">
            <a:avLst/>
          </a:prstGeom>
          <a:noFill/>
        </p:spPr>
        <p:txBody>
          <a:bodyPr wrap="none" lIns="91440" tIns="45720" rIns="91440" bIns="45720">
            <a:spAutoFit/>
          </a:bodyPr>
          <a:lstStyle/>
          <a:p>
            <a:pPr algn="ctr"/>
            <a:r>
              <a:rPr lang="en-US" sz="8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FOOD</a:t>
            </a:r>
            <a:endParaRPr lang="en-US"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406518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cloudy with chance of meatball student samples.pdf - Adobe Reade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32171"/>
            <a:ext cx="9217571" cy="7381257"/>
          </a:xfrm>
          <a:prstGeom prst="rect">
            <a:avLst/>
          </a:prstGeom>
        </p:spPr>
      </p:pic>
      <p:sp>
        <p:nvSpPr>
          <p:cNvPr id="6" name="Rectangle 5"/>
          <p:cNvSpPr/>
          <p:nvPr/>
        </p:nvSpPr>
        <p:spPr>
          <a:xfrm>
            <a:off x="2866243" y="2967335"/>
            <a:ext cx="3411511" cy="1446550"/>
          </a:xfrm>
          <a:prstGeom prst="rect">
            <a:avLst/>
          </a:prstGeom>
          <a:noFill/>
        </p:spPr>
        <p:txBody>
          <a:bodyPr wrap="none" lIns="91440" tIns="45720" rIns="91440" bIns="45720">
            <a:spAutoFit/>
          </a:bodyPr>
          <a:lstStyle/>
          <a:p>
            <a:pPr algn="ctr"/>
            <a:r>
              <a:rPr lang="en-US" sz="8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FOOD</a:t>
            </a:r>
            <a:endParaRPr lang="en-US"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Rectangle 6"/>
          <p:cNvSpPr/>
          <p:nvPr/>
        </p:nvSpPr>
        <p:spPr>
          <a:xfrm>
            <a:off x="3485851" y="-239264"/>
            <a:ext cx="5892959" cy="1754326"/>
          </a:xfrm>
          <a:prstGeom prst="rect">
            <a:avLst/>
          </a:prstGeom>
          <a:noFill/>
          <a:ln>
            <a:noFill/>
          </a:ln>
        </p:spPr>
        <p:txBody>
          <a:bodyPr wrap="none" lIns="91440" tIns="45720" rIns="91440" bIns="45720">
            <a:spAutoFit/>
          </a:bodyPr>
          <a:lstStyle/>
          <a:p>
            <a:pPr algn="ctr"/>
            <a:r>
              <a:rPr lang="en-US"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But the drawings </a:t>
            </a: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re intricate</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31090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cloudy with chance of meatball student samples.pdf - Adobe Reade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9931" y="0"/>
            <a:ext cx="8564137" cy="6858000"/>
          </a:xfrm>
          <a:prstGeom prst="rect">
            <a:avLst/>
          </a:prstGeom>
        </p:spPr>
      </p:pic>
      <p:pic>
        <p:nvPicPr>
          <p:cNvPr id="5" name="Picture 4" descr="cloudy with chance of meatball student samples.pdf - Adobe Reade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327" y="-346841"/>
            <a:ext cx="9224288" cy="7386637"/>
          </a:xfrm>
          <a:prstGeom prst="rect">
            <a:avLst/>
          </a:prstGeom>
        </p:spPr>
      </p:pic>
      <p:sp>
        <p:nvSpPr>
          <p:cNvPr id="6" name="Rectangle 5"/>
          <p:cNvSpPr/>
          <p:nvPr/>
        </p:nvSpPr>
        <p:spPr>
          <a:xfrm>
            <a:off x="2866243" y="2967335"/>
            <a:ext cx="3411511" cy="1446550"/>
          </a:xfrm>
          <a:prstGeom prst="rect">
            <a:avLst/>
          </a:prstGeom>
          <a:noFill/>
        </p:spPr>
        <p:txBody>
          <a:bodyPr wrap="none" lIns="91440" tIns="45720" rIns="91440" bIns="45720">
            <a:spAutoFit/>
          </a:bodyPr>
          <a:lstStyle/>
          <a:p>
            <a:pPr algn="ctr"/>
            <a:r>
              <a:rPr lang="en-US" sz="8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FOOD</a:t>
            </a:r>
            <a:endParaRPr lang="en-US"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1" name="Rectangle 10"/>
          <p:cNvSpPr/>
          <p:nvPr/>
        </p:nvSpPr>
        <p:spPr>
          <a:xfrm>
            <a:off x="252386" y="118657"/>
            <a:ext cx="5227713" cy="2308324"/>
          </a:xfrm>
          <a:prstGeom prst="rect">
            <a:avLst/>
          </a:prstGeom>
          <a:noFill/>
          <a:ln>
            <a:noFill/>
          </a:ln>
        </p:spPr>
        <p:txBody>
          <a:bodyPr wrap="none" lIns="91440" tIns="45720" rIns="91440" bIns="45720">
            <a:spAutoFit/>
          </a:bodyPr>
          <a:lstStyle/>
          <a:p>
            <a:pPr algn="ctr"/>
            <a:r>
              <a:rPr lang="en-US" sz="36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But the tomatoes </a:t>
            </a:r>
          </a:p>
          <a:p>
            <a:pPr algn="ctr"/>
            <a:r>
              <a:rPr lang="en-US" sz="36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have leaves, one </a:t>
            </a:r>
          </a:p>
          <a:p>
            <a:pPr algn="ct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a:t>
            </a: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 squashed, and there</a:t>
            </a:r>
          </a:p>
          <a:p>
            <a:pPr algn="ct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a:t>
            </a:r>
            <a:r>
              <a:rPr lang="en-US" sz="36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 movement.</a:t>
            </a:r>
            <a:endPar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81900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cloudy with chance of meatball student samples.pdf - Adobe Reade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9931" y="0"/>
            <a:ext cx="8564137" cy="6858000"/>
          </a:xfrm>
          <a:prstGeom prst="rect">
            <a:avLst/>
          </a:prstGeom>
        </p:spPr>
      </p:pic>
      <p:pic>
        <p:nvPicPr>
          <p:cNvPr id="5" name="Picture 4" descr="cloudy with chance of meatball student samples.pdf - Adobe Reade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9931" y="0"/>
            <a:ext cx="8564137" cy="6858000"/>
          </a:xfrm>
          <a:prstGeom prst="rect">
            <a:avLst/>
          </a:prstGeom>
        </p:spPr>
      </p:pic>
      <p:pic>
        <p:nvPicPr>
          <p:cNvPr id="6" name="Picture 5" descr="cloudy with chance of meatball student samples.pdf - Adobe Reade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232171"/>
            <a:ext cx="9149383" cy="7326654"/>
          </a:xfrm>
          <a:prstGeom prst="rect">
            <a:avLst/>
          </a:prstGeom>
        </p:spPr>
      </p:pic>
      <p:sp>
        <p:nvSpPr>
          <p:cNvPr id="7" name="Rectangle 6"/>
          <p:cNvSpPr/>
          <p:nvPr/>
        </p:nvSpPr>
        <p:spPr>
          <a:xfrm>
            <a:off x="1502170" y="2995228"/>
            <a:ext cx="5657319" cy="923330"/>
          </a:xfrm>
          <a:prstGeom prst="rect">
            <a:avLst/>
          </a:prstGeom>
          <a:noFill/>
        </p:spPr>
        <p:txBody>
          <a:bodyPr wrap="none" lIns="91440" tIns="45720" rIns="91440" bIns="45720">
            <a:spAutoFit/>
          </a:bodyPr>
          <a:lstStyle/>
          <a:p>
            <a:pPr algn="ct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ORIGINAL TOPIC</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8" name="Rectangle 7"/>
          <p:cNvSpPr/>
          <p:nvPr/>
        </p:nvSpPr>
        <p:spPr>
          <a:xfrm>
            <a:off x="2984640" y="4180562"/>
            <a:ext cx="5718232" cy="1754326"/>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But little detail or</a:t>
            </a:r>
          </a:p>
          <a:p>
            <a:pPr algn="ctr"/>
            <a:r>
              <a:rPr lang="en-US"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development</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86582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cloudy with chance of meatball student samples.pdf - Adobe Reade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197" y="-262759"/>
            <a:ext cx="9182197" cy="7352931"/>
          </a:xfrm>
          <a:prstGeom prst="rect">
            <a:avLst/>
          </a:prstGeom>
        </p:spPr>
      </p:pic>
      <p:pic>
        <p:nvPicPr>
          <p:cNvPr id="5" name="Picture 4"/>
          <p:cNvPicPr>
            <a:picLocks noChangeAspect="1"/>
          </p:cNvPicPr>
          <p:nvPr/>
        </p:nvPicPr>
        <p:blipFill>
          <a:blip r:embed="rId3"/>
          <a:stretch>
            <a:fillRect/>
          </a:stretch>
        </p:blipFill>
        <p:spPr>
          <a:xfrm>
            <a:off x="-18686" y="-247207"/>
            <a:ext cx="9181372" cy="7352413"/>
          </a:xfrm>
          <a:prstGeom prst="rect">
            <a:avLst/>
          </a:prstGeom>
        </p:spPr>
      </p:pic>
      <p:pic>
        <p:nvPicPr>
          <p:cNvPr id="6" name="Picture 5"/>
          <p:cNvPicPr>
            <a:picLocks noChangeAspect="1"/>
          </p:cNvPicPr>
          <p:nvPr/>
        </p:nvPicPr>
        <p:blipFill>
          <a:blip r:embed="rId4"/>
          <a:stretch>
            <a:fillRect/>
          </a:stretch>
        </p:blipFill>
        <p:spPr>
          <a:xfrm>
            <a:off x="-56883" y="2774596"/>
            <a:ext cx="5657578" cy="926672"/>
          </a:xfrm>
          <a:prstGeom prst="rect">
            <a:avLst/>
          </a:prstGeom>
        </p:spPr>
      </p:pic>
      <p:sp>
        <p:nvSpPr>
          <p:cNvPr id="8" name="Rectangle 7"/>
          <p:cNvSpPr/>
          <p:nvPr/>
        </p:nvSpPr>
        <p:spPr>
          <a:xfrm>
            <a:off x="2249457" y="4922267"/>
            <a:ext cx="6702476" cy="1938992"/>
          </a:xfrm>
          <a:prstGeom prst="rect">
            <a:avLst/>
          </a:prstGeom>
          <a:noFill/>
        </p:spPr>
        <p:txBody>
          <a:bodyPr wrap="none" lIns="91440" tIns="45720" rIns="91440" bIns="45720">
            <a:spAutoFit/>
          </a:bodyPr>
          <a:lstStyle/>
          <a:p>
            <a:pPr algn="ctr"/>
            <a:r>
              <a:rPr lang="en-US" sz="4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And the people have </a:t>
            </a:r>
          </a:p>
          <a:p>
            <a:pPr algn="ctr"/>
            <a:r>
              <a:rPr lang="en-U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a:t>
            </a:r>
            <a:r>
              <a:rPr lang="en-US" sz="4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xpressions – the numbers</a:t>
            </a:r>
          </a:p>
          <a:p>
            <a:pPr algn="ctr"/>
            <a:r>
              <a:rPr lang="en-US" sz="4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t>
            </a:r>
            <a:r>
              <a:rPr lang="en-US" sz="4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urt when they hit them!</a:t>
            </a:r>
            <a:endPar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60836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24552" y="2524269"/>
            <a:ext cx="3794233" cy="1463040"/>
          </a:xfrm>
        </p:spPr>
        <p:txBody>
          <a:bodyPr>
            <a:normAutofit/>
          </a:bodyPr>
          <a:lstStyle/>
          <a:p>
            <a:r>
              <a:rPr lang="en-US" sz="4200" dirty="0" smtClean="0"/>
              <a:t>Identification</a:t>
            </a:r>
            <a:endParaRPr lang="en-US" sz="4200" dirty="0"/>
          </a:p>
        </p:txBody>
      </p:sp>
      <p:pic>
        <p:nvPicPr>
          <p:cNvPr id="2" name="Picture Placeholder 1" descr="060916-javits-sjo-511.jpg"/>
          <p:cNvPicPr>
            <a:picLocks noGrp="1" noChangeAspect="1"/>
          </p:cNvPicPr>
          <p:nvPr>
            <p:ph type="pic" idx="1"/>
          </p:nvPr>
        </p:nvPicPr>
        <p:blipFill>
          <a:blip r:embed="rId3" cstate="email">
            <a:extLst>
              <a:ext uri="{28A0092B-C50C-407E-A947-70E740481C1C}">
                <a14:useLocalDpi xmlns:a14="http://schemas.microsoft.com/office/drawing/2010/main" val="0"/>
              </a:ext>
            </a:extLst>
          </a:blip>
          <a:srcRect l="30547" r="30547"/>
          <a:stretch>
            <a:fillRect/>
          </a:stretch>
        </p:blipFill>
        <p:spPr/>
      </p:pic>
      <p:sp>
        <p:nvSpPr>
          <p:cNvPr id="6" name="Text Placeholder 5"/>
          <p:cNvSpPr>
            <a:spLocks noGrp="1"/>
          </p:cNvSpPr>
          <p:nvPr>
            <p:ph type="body" sz="half" idx="2"/>
          </p:nvPr>
        </p:nvSpPr>
        <p:spPr/>
        <p:txBody>
          <a:bodyPr>
            <a:normAutofit/>
          </a:bodyPr>
          <a:lstStyle/>
          <a:p>
            <a:r>
              <a:rPr lang="en-US" sz="3600" dirty="0" smtClean="0"/>
              <a:t>The Referral Problem</a:t>
            </a:r>
            <a:endParaRPr lang="en-US" sz="3600" dirty="0"/>
          </a:p>
        </p:txBody>
      </p:sp>
    </p:spTree>
    <p:extLst>
      <p:ext uri="{BB962C8B-B14F-4D97-AF65-F5344CB8AC3E}">
        <p14:creationId xmlns:p14="http://schemas.microsoft.com/office/powerpoint/2010/main" val="113829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cloudy with chance of meatball student samples.pdf - Adobe Reade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1137425" y="-1065633"/>
            <a:ext cx="11418850" cy="9144000"/>
          </a:xfrm>
          <a:prstGeom prst="rect">
            <a:avLst/>
          </a:prstGeom>
        </p:spPr>
      </p:pic>
      <p:pic>
        <p:nvPicPr>
          <p:cNvPr id="5" name="Picture 4"/>
          <p:cNvPicPr>
            <a:picLocks noChangeAspect="1"/>
          </p:cNvPicPr>
          <p:nvPr/>
        </p:nvPicPr>
        <p:blipFill>
          <a:blip r:embed="rId3"/>
          <a:stretch>
            <a:fillRect/>
          </a:stretch>
        </p:blipFill>
        <p:spPr>
          <a:xfrm>
            <a:off x="3497179" y="5307164"/>
            <a:ext cx="5657578" cy="926672"/>
          </a:xfrm>
          <a:prstGeom prst="rect">
            <a:avLst/>
          </a:prstGeom>
        </p:spPr>
      </p:pic>
      <p:sp>
        <p:nvSpPr>
          <p:cNvPr id="6" name="Rectangle 5"/>
          <p:cNvSpPr/>
          <p:nvPr/>
        </p:nvSpPr>
        <p:spPr>
          <a:xfrm>
            <a:off x="2816163" y="-38142"/>
            <a:ext cx="6338594" cy="1754326"/>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Detailed, different </a:t>
            </a:r>
          </a:p>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clothing and tools</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Rectangle 6"/>
          <p:cNvSpPr/>
          <p:nvPr/>
        </p:nvSpPr>
        <p:spPr>
          <a:xfrm>
            <a:off x="146593" y="4625730"/>
            <a:ext cx="6958957"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Important reasoning</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51466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cloudy with chance of meatball student samples.pdf - Adobe Reade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1167872" y="-1112521"/>
            <a:ext cx="11724519" cy="9388774"/>
          </a:xfrm>
          <a:prstGeom prst="rect">
            <a:avLst/>
          </a:prstGeom>
        </p:spPr>
      </p:pic>
      <p:pic>
        <p:nvPicPr>
          <p:cNvPr id="5" name="Picture 4"/>
          <p:cNvPicPr>
            <a:picLocks noChangeAspect="1"/>
          </p:cNvPicPr>
          <p:nvPr/>
        </p:nvPicPr>
        <p:blipFill>
          <a:blip r:embed="rId3"/>
          <a:stretch>
            <a:fillRect/>
          </a:stretch>
        </p:blipFill>
        <p:spPr>
          <a:xfrm>
            <a:off x="2584038" y="3336232"/>
            <a:ext cx="5657578" cy="926672"/>
          </a:xfrm>
          <a:prstGeom prst="rect">
            <a:avLst/>
          </a:prstGeom>
        </p:spPr>
      </p:pic>
      <p:pic>
        <p:nvPicPr>
          <p:cNvPr id="6" name="Picture 5"/>
          <p:cNvPicPr>
            <a:picLocks noChangeAspect="1"/>
          </p:cNvPicPr>
          <p:nvPr/>
        </p:nvPicPr>
        <p:blipFill>
          <a:blip r:embed="rId4"/>
          <a:stretch>
            <a:fillRect/>
          </a:stretch>
        </p:blipFill>
        <p:spPr>
          <a:xfrm>
            <a:off x="731338" y="5162120"/>
            <a:ext cx="6962235" cy="920576"/>
          </a:xfrm>
          <a:prstGeom prst="rect">
            <a:avLst/>
          </a:prstGeom>
        </p:spPr>
      </p:pic>
      <p:sp>
        <p:nvSpPr>
          <p:cNvPr id="7" name="Rectangle 6"/>
          <p:cNvSpPr/>
          <p:nvPr/>
        </p:nvSpPr>
        <p:spPr>
          <a:xfrm>
            <a:off x="5062540" y="1513686"/>
            <a:ext cx="3179076"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Detailed </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8570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cloudy with chance of meatball student samples.pdf - Adobe Reade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1138012" y="-1100691"/>
            <a:ext cx="11424745" cy="9148721"/>
          </a:xfrm>
          <a:prstGeom prst="rect">
            <a:avLst/>
          </a:prstGeom>
        </p:spPr>
      </p:pic>
      <p:pic>
        <p:nvPicPr>
          <p:cNvPr id="5" name="Picture 4"/>
          <p:cNvPicPr>
            <a:picLocks noChangeAspect="1"/>
          </p:cNvPicPr>
          <p:nvPr/>
        </p:nvPicPr>
        <p:blipFill>
          <a:blip r:embed="rId3"/>
          <a:stretch>
            <a:fillRect/>
          </a:stretch>
        </p:blipFill>
        <p:spPr>
          <a:xfrm>
            <a:off x="-3445" y="-2283447"/>
            <a:ext cx="9150889" cy="11424894"/>
          </a:xfrm>
          <a:prstGeom prst="rect">
            <a:avLst/>
          </a:prstGeom>
        </p:spPr>
      </p:pic>
      <p:pic>
        <p:nvPicPr>
          <p:cNvPr id="6" name="Picture 5"/>
          <p:cNvPicPr>
            <a:picLocks noChangeAspect="1"/>
          </p:cNvPicPr>
          <p:nvPr/>
        </p:nvPicPr>
        <p:blipFill>
          <a:blip r:embed="rId4"/>
          <a:stretch>
            <a:fillRect/>
          </a:stretch>
        </p:blipFill>
        <p:spPr>
          <a:xfrm>
            <a:off x="3319763" y="4262904"/>
            <a:ext cx="5657578" cy="926672"/>
          </a:xfrm>
          <a:prstGeom prst="rect">
            <a:avLst/>
          </a:prstGeom>
        </p:spPr>
      </p:pic>
      <p:pic>
        <p:nvPicPr>
          <p:cNvPr id="7" name="Picture 6"/>
          <p:cNvPicPr>
            <a:picLocks noChangeAspect="1"/>
          </p:cNvPicPr>
          <p:nvPr/>
        </p:nvPicPr>
        <p:blipFill>
          <a:blip r:embed="rId5"/>
          <a:stretch>
            <a:fillRect/>
          </a:stretch>
        </p:blipFill>
        <p:spPr>
          <a:xfrm>
            <a:off x="2015106" y="311033"/>
            <a:ext cx="6962235" cy="920576"/>
          </a:xfrm>
          <a:prstGeom prst="rect">
            <a:avLst/>
          </a:prstGeom>
        </p:spPr>
      </p:pic>
      <p:sp>
        <p:nvSpPr>
          <p:cNvPr id="8" name="Rectangle 7"/>
          <p:cNvSpPr/>
          <p:nvPr/>
        </p:nvSpPr>
        <p:spPr>
          <a:xfrm>
            <a:off x="364513" y="5624979"/>
            <a:ext cx="6502101"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Varied expressions</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30525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cloudy with chance of meatball student samples.pdf - Adobe Reade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1137425" y="-1108741"/>
            <a:ext cx="11418852" cy="9144002"/>
          </a:xfrm>
          <a:prstGeom prst="rect">
            <a:avLst/>
          </a:prstGeom>
        </p:spPr>
      </p:pic>
      <p:pic>
        <p:nvPicPr>
          <p:cNvPr id="5" name="Picture 4" descr="cloudy with chance of meatball student samples.pdf - Adobe Reade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1137425" y="-1143001"/>
            <a:ext cx="11418852" cy="9144002"/>
          </a:xfrm>
          <a:prstGeom prst="rect">
            <a:avLst/>
          </a:prstGeom>
        </p:spPr>
      </p:pic>
      <p:pic>
        <p:nvPicPr>
          <p:cNvPr id="6" name="Picture 5"/>
          <p:cNvPicPr>
            <a:picLocks noChangeAspect="1"/>
          </p:cNvPicPr>
          <p:nvPr/>
        </p:nvPicPr>
        <p:blipFill>
          <a:blip r:embed="rId3"/>
          <a:stretch>
            <a:fillRect/>
          </a:stretch>
        </p:blipFill>
        <p:spPr>
          <a:xfrm>
            <a:off x="2016480" y="5787613"/>
            <a:ext cx="5657578" cy="926672"/>
          </a:xfrm>
          <a:prstGeom prst="rect">
            <a:avLst/>
          </a:prstGeom>
        </p:spPr>
      </p:pic>
      <p:pic>
        <p:nvPicPr>
          <p:cNvPr id="7" name="Picture 6"/>
          <p:cNvPicPr>
            <a:picLocks noChangeAspect="1"/>
          </p:cNvPicPr>
          <p:nvPr/>
        </p:nvPicPr>
        <p:blipFill>
          <a:blip r:embed="rId4"/>
          <a:stretch>
            <a:fillRect/>
          </a:stretch>
        </p:blipFill>
        <p:spPr>
          <a:xfrm>
            <a:off x="2016480" y="1469580"/>
            <a:ext cx="6962235" cy="920576"/>
          </a:xfrm>
          <a:prstGeom prst="rect">
            <a:avLst/>
          </a:prstGeom>
        </p:spPr>
      </p:pic>
      <p:sp>
        <p:nvSpPr>
          <p:cNvPr id="8" name="Rectangle 7"/>
          <p:cNvSpPr/>
          <p:nvPr/>
        </p:nvSpPr>
        <p:spPr>
          <a:xfrm>
            <a:off x="950944" y="3463260"/>
            <a:ext cx="6380272"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Detailed, labeled, </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71831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67863" y="33063"/>
            <a:ext cx="8313682" cy="6791460"/>
          </a:xfrm>
          <a:prstGeom prst="rect">
            <a:avLst/>
          </a:prstGeom>
        </p:spPr>
      </p:pic>
    </p:spTree>
    <p:extLst>
      <p:ext uri="{BB962C8B-B14F-4D97-AF65-F5344CB8AC3E}">
        <p14:creationId xmlns:p14="http://schemas.microsoft.com/office/powerpoint/2010/main" val="2148760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	</a:t>
            </a:r>
          </a:p>
          <a:p>
            <a:endParaRPr lang="en-US" dirty="0"/>
          </a:p>
        </p:txBody>
      </p:sp>
      <p:pic>
        <p:nvPicPr>
          <p:cNvPr id="4" name="Picture 3"/>
          <p:cNvPicPr>
            <a:picLocks noChangeAspect="1"/>
          </p:cNvPicPr>
          <p:nvPr/>
        </p:nvPicPr>
        <p:blipFill>
          <a:blip r:embed="rId2"/>
          <a:stretch>
            <a:fillRect/>
          </a:stretch>
        </p:blipFill>
        <p:spPr>
          <a:xfrm>
            <a:off x="0" y="0"/>
            <a:ext cx="4762500" cy="3924300"/>
          </a:xfrm>
          <a:prstGeom prst="rect">
            <a:avLst/>
          </a:prstGeom>
        </p:spPr>
      </p:pic>
      <p:pic>
        <p:nvPicPr>
          <p:cNvPr id="5" name="Picture 4"/>
          <p:cNvPicPr>
            <a:picLocks noChangeAspect="1"/>
          </p:cNvPicPr>
          <p:nvPr/>
        </p:nvPicPr>
        <p:blipFill>
          <a:blip r:embed="rId3"/>
          <a:stretch>
            <a:fillRect/>
          </a:stretch>
        </p:blipFill>
        <p:spPr>
          <a:xfrm>
            <a:off x="3846914" y="3415862"/>
            <a:ext cx="5019749" cy="3347545"/>
          </a:xfrm>
          <a:prstGeom prst="rect">
            <a:avLst/>
          </a:prstGeom>
        </p:spPr>
      </p:pic>
    </p:spTree>
    <p:extLst>
      <p:ext uri="{BB962C8B-B14F-4D97-AF65-F5344CB8AC3E}">
        <p14:creationId xmlns:p14="http://schemas.microsoft.com/office/powerpoint/2010/main" val="42624905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rooked lessons.pdf - Adobe Reade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56397" y="-273269"/>
            <a:ext cx="9400398" cy="7527663"/>
          </a:xfrm>
        </p:spPr>
      </p:pic>
    </p:spTree>
    <p:extLst>
      <p:ext uri="{BB962C8B-B14F-4D97-AF65-F5344CB8AC3E}">
        <p14:creationId xmlns:p14="http://schemas.microsoft.com/office/powerpoint/2010/main" val="13270647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tudent samples.pdf - Adobe Reade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rot="5400000">
            <a:off x="-948216" y="-1144989"/>
            <a:ext cx="11135026" cy="9238594"/>
          </a:xfrm>
        </p:spPr>
      </p:pic>
    </p:spTree>
    <p:extLst>
      <p:ext uri="{BB962C8B-B14F-4D97-AF65-F5344CB8AC3E}">
        <p14:creationId xmlns:p14="http://schemas.microsoft.com/office/powerpoint/2010/main" val="9104236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cloudy with chance of meatball student samples.pdf - Adobe Reade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rot="5400000">
            <a:off x="-1137292" y="-1125742"/>
            <a:ext cx="11417547" cy="9142960"/>
          </a:xfrm>
        </p:spPr>
      </p:pic>
    </p:spTree>
    <p:extLst>
      <p:ext uri="{BB962C8B-B14F-4D97-AF65-F5344CB8AC3E}">
        <p14:creationId xmlns:p14="http://schemas.microsoft.com/office/powerpoint/2010/main" val="38712334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tudent samples.pdf - Adobe Reade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1137424" y="-1009850"/>
            <a:ext cx="11418848" cy="9144000"/>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8562060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Problems</a:t>
            </a:r>
            <a:endParaRPr lang="en-US" dirty="0"/>
          </a:p>
        </p:txBody>
      </p:sp>
      <p:sp>
        <p:nvSpPr>
          <p:cNvPr id="5" name="Content Placeholder 4"/>
          <p:cNvSpPr>
            <a:spLocks noGrp="1"/>
          </p:cNvSpPr>
          <p:nvPr>
            <p:ph idx="1"/>
          </p:nvPr>
        </p:nvSpPr>
        <p:spPr/>
        <p:txBody>
          <a:bodyPr>
            <a:normAutofit/>
          </a:bodyPr>
          <a:lstStyle/>
          <a:p>
            <a:r>
              <a:rPr lang="en-US" dirty="0"/>
              <a:t>U</a:t>
            </a:r>
            <a:r>
              <a:rPr lang="en-US" dirty="0" smtClean="0"/>
              <a:t>nder-referral of ELL students, students of color, students from poverty</a:t>
            </a:r>
          </a:p>
          <a:p>
            <a:r>
              <a:rPr lang="en-US" dirty="0" smtClean="0"/>
              <a:t>Lack of awareness that students can be twice exceptional</a:t>
            </a:r>
          </a:p>
          <a:p>
            <a:r>
              <a:rPr lang="en-US" dirty="0" smtClean="0"/>
              <a:t>Lack of parental awareness of gifted programming options or lack of language skills necessary to refer their children</a:t>
            </a:r>
          </a:p>
          <a:p>
            <a:r>
              <a:rPr lang="en-US" dirty="0" smtClean="0"/>
              <a:t>Standardized verbal IQ test bias</a:t>
            </a:r>
            <a:endParaRPr lang="en-US" dirty="0"/>
          </a:p>
        </p:txBody>
      </p:sp>
    </p:spTree>
    <p:extLst>
      <p:ext uri="{BB962C8B-B14F-4D97-AF65-F5344CB8AC3E}">
        <p14:creationId xmlns:p14="http://schemas.microsoft.com/office/powerpoint/2010/main" val="352703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305682"/>
            <a:ext cx="9224238" cy="7389653"/>
          </a:xfrm>
          <a:prstGeom prst="rect">
            <a:avLst/>
          </a:prstGeom>
        </p:spPr>
      </p:pic>
    </p:spTree>
    <p:extLst>
      <p:ext uri="{BB962C8B-B14F-4D97-AF65-F5344CB8AC3E}">
        <p14:creationId xmlns:p14="http://schemas.microsoft.com/office/powerpoint/2010/main" val="39179950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tudent samples.pdf - Adobe Reade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0" y="-241987"/>
            <a:ext cx="9144000" cy="7322345"/>
          </a:xfrm>
        </p:spPr>
      </p:pic>
    </p:spTree>
    <p:extLst>
      <p:ext uri="{BB962C8B-B14F-4D97-AF65-F5344CB8AC3E}">
        <p14:creationId xmlns:p14="http://schemas.microsoft.com/office/powerpoint/2010/main" val="16915622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tudent samples.pdf - Adobe Reade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0" y="-125727"/>
            <a:ext cx="9201624" cy="7368488"/>
          </a:xfrm>
        </p:spPr>
      </p:pic>
    </p:spTree>
    <p:extLst>
      <p:ext uri="{BB962C8B-B14F-4D97-AF65-F5344CB8AC3E}">
        <p14:creationId xmlns:p14="http://schemas.microsoft.com/office/powerpoint/2010/main" val="40024526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loudy with chance of meatball student samples.pdf - Adobe Reade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57555" y="-430925"/>
            <a:ext cx="9201555" cy="7368433"/>
          </a:xfrm>
        </p:spPr>
      </p:pic>
    </p:spTree>
    <p:extLst>
      <p:ext uri="{BB962C8B-B14F-4D97-AF65-F5344CB8AC3E}">
        <p14:creationId xmlns:p14="http://schemas.microsoft.com/office/powerpoint/2010/main" val="9760555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 Access Online Resources:</a:t>
            </a:r>
            <a:endParaRPr lang="en-US" dirty="0"/>
          </a:p>
        </p:txBody>
      </p:sp>
      <p:sp>
        <p:nvSpPr>
          <p:cNvPr id="3" name="Content Placeholder 2"/>
          <p:cNvSpPr>
            <a:spLocks noGrp="1"/>
          </p:cNvSpPr>
          <p:nvPr>
            <p:ph idx="1"/>
          </p:nvPr>
        </p:nvSpPr>
        <p:spPr/>
        <p:txBody>
          <a:bodyPr/>
          <a:lstStyle/>
          <a:p>
            <a:r>
              <a:rPr lang="en-US" u="sng" dirty="0">
                <a:hlinkClick r:id="rId2"/>
              </a:rPr>
              <a:t>https://</a:t>
            </a:r>
            <a:r>
              <a:rPr lang="en-US" u="sng" dirty="0" smtClean="0">
                <a:hlinkClick r:id="rId2"/>
              </a:rPr>
              <a:t>www.wku.edu/gifted/rap/responselessons.php</a:t>
            </a:r>
            <a:endParaRPr lang="en-US" u="sng" dirty="0" smtClean="0"/>
          </a:p>
          <a:p>
            <a:endParaRPr lang="en-US" u="sng" dirty="0" smtClean="0"/>
          </a:p>
          <a:p>
            <a:r>
              <a:rPr lang="en-US" dirty="0" smtClean="0">
                <a:hlinkClick r:id="rId3"/>
              </a:rPr>
              <a:t>http://www.spark.uconn.edu/</a:t>
            </a:r>
            <a:endParaRPr lang="en-US" dirty="0" smtClean="0"/>
          </a:p>
          <a:p>
            <a:pPr lvl="1"/>
            <a:r>
              <a:rPr lang="en-US" dirty="0" smtClean="0"/>
              <a:t>Resources – Comparison School Educators</a:t>
            </a:r>
          </a:p>
          <a:p>
            <a:pPr lvl="1"/>
            <a:r>
              <a:rPr lang="en-US" dirty="0" smtClean="0"/>
              <a:t>Password:  project</a:t>
            </a:r>
          </a:p>
          <a:p>
            <a:pPr lvl="1"/>
            <a:r>
              <a:rPr lang="en-US" dirty="0" smtClean="0"/>
              <a:t>Response Lessons</a:t>
            </a:r>
            <a:endParaRPr lang="en-US" dirty="0"/>
          </a:p>
        </p:txBody>
      </p:sp>
    </p:spTree>
    <p:extLst>
      <p:ext uri="{BB962C8B-B14F-4D97-AF65-F5344CB8AC3E}">
        <p14:creationId xmlns:p14="http://schemas.microsoft.com/office/powerpoint/2010/main" val="7390734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RAP – Reaching Academic Potential</a:t>
            </a:r>
            <a:endParaRPr lang="en-US" dirty="0"/>
          </a:p>
        </p:txBody>
      </p:sp>
      <p:sp>
        <p:nvSpPr>
          <p:cNvPr id="3" name="Content Placeholder 2"/>
          <p:cNvSpPr>
            <a:spLocks noGrp="1"/>
          </p:cNvSpPr>
          <p:nvPr>
            <p:ph idx="1"/>
          </p:nvPr>
        </p:nvSpPr>
        <p:spPr/>
        <p:txBody>
          <a:bodyPr/>
          <a:lstStyle/>
          <a:p>
            <a:r>
              <a:rPr lang="en-US" dirty="0" smtClean="0"/>
              <a:t>Implementation at five Jefferson County Public Schools</a:t>
            </a:r>
          </a:p>
          <a:p>
            <a:r>
              <a:rPr lang="en-US" dirty="0" smtClean="0"/>
              <a:t>Range from 72%-89% Free/Reduced Lunch</a:t>
            </a:r>
          </a:p>
          <a:p>
            <a:r>
              <a:rPr lang="en-US" dirty="0" smtClean="0"/>
              <a:t>37%-84% African American</a:t>
            </a:r>
          </a:p>
          <a:p>
            <a:r>
              <a:rPr lang="en-US" dirty="0" smtClean="0"/>
              <a:t>Three have high ESL population.</a:t>
            </a:r>
          </a:p>
          <a:p>
            <a:r>
              <a:rPr lang="en-US" dirty="0" smtClean="0"/>
              <a:t>Three have high special education numbers.</a:t>
            </a:r>
          </a:p>
          <a:p>
            <a:pPr marL="68580" indent="0">
              <a:buNone/>
            </a:pPr>
            <a:endParaRPr lang="en-US" dirty="0"/>
          </a:p>
        </p:txBody>
      </p:sp>
    </p:spTree>
    <p:extLst>
      <p:ext uri="{BB962C8B-B14F-4D97-AF65-F5344CB8AC3E}">
        <p14:creationId xmlns:p14="http://schemas.microsoft.com/office/powerpoint/2010/main" val="38890058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8645" y="1343492"/>
            <a:ext cx="6637468" cy="1362075"/>
          </a:xfrm>
        </p:spPr>
        <p:txBody>
          <a:bodyPr/>
          <a:lstStyle/>
          <a:p>
            <a:r>
              <a:rPr lang="en-US" dirty="0" smtClean="0"/>
              <a:t>Pre-Project RAP PTP Numbers</a:t>
            </a:r>
            <a:endParaRPr lang="en-US" dirty="0"/>
          </a:p>
        </p:txBody>
      </p:sp>
      <p:sp>
        <p:nvSpPr>
          <p:cNvPr id="5" name="Text Placeholder 4"/>
          <p:cNvSpPr>
            <a:spLocks noGrp="1"/>
          </p:cNvSpPr>
          <p:nvPr>
            <p:ph type="body" idx="1"/>
          </p:nvPr>
        </p:nvSpPr>
        <p:spPr>
          <a:xfrm>
            <a:off x="1258646" y="2852738"/>
            <a:ext cx="6637467" cy="1520413"/>
          </a:xfrm>
        </p:spPr>
        <p:txBody>
          <a:bodyPr>
            <a:normAutofit/>
          </a:bodyPr>
          <a:lstStyle/>
          <a:p>
            <a:r>
              <a:rPr lang="en-US" sz="6600" dirty="0" smtClean="0"/>
              <a:t>Less than ten!</a:t>
            </a:r>
            <a:endParaRPr lang="en-US" sz="6600" dirty="0"/>
          </a:p>
        </p:txBody>
      </p:sp>
    </p:spTree>
    <p:extLst>
      <p:ext uri="{BB962C8B-B14F-4D97-AF65-F5344CB8AC3E}">
        <p14:creationId xmlns:p14="http://schemas.microsoft.com/office/powerpoint/2010/main" val="102744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Current Results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76585751"/>
              </p:ext>
            </p:extLst>
          </p:nvPr>
        </p:nvGraphicFramePr>
        <p:xfrm>
          <a:off x="1042988" y="2324096"/>
          <a:ext cx="7025247" cy="3632520"/>
        </p:xfrm>
        <a:graphic>
          <a:graphicData uri="http://schemas.openxmlformats.org/drawingml/2006/table">
            <a:tbl>
              <a:tblPr firstRow="1" bandRow="1">
                <a:tableStyleId>{5C22544A-7EE6-4342-B048-85BDC9FD1C3A}</a:tableStyleId>
              </a:tblPr>
              <a:tblGrid>
                <a:gridCol w="4486275">
                  <a:extLst>
                    <a:ext uri="{9D8B030D-6E8A-4147-A177-3AD203B41FA5}">
                      <a16:colId xmlns:a16="http://schemas.microsoft.com/office/drawing/2014/main" xmlns="" val="20000"/>
                    </a:ext>
                  </a:extLst>
                </a:gridCol>
                <a:gridCol w="2538972">
                  <a:extLst>
                    <a:ext uri="{9D8B030D-6E8A-4147-A177-3AD203B41FA5}">
                      <a16:colId xmlns:a16="http://schemas.microsoft.com/office/drawing/2014/main" xmlns="" val="20001"/>
                    </a:ext>
                  </a:extLst>
                </a:gridCol>
              </a:tblGrid>
              <a:tr h="598488">
                <a:tc>
                  <a:txBody>
                    <a:bodyPr/>
                    <a:lstStyle/>
                    <a:p>
                      <a:r>
                        <a:rPr lang="en-US" dirty="0" smtClean="0"/>
                        <a:t>School</a:t>
                      </a:r>
                      <a:endParaRPr lang="en-US" dirty="0"/>
                    </a:p>
                  </a:txBody>
                  <a:tcPr/>
                </a:tc>
                <a:tc>
                  <a:txBody>
                    <a:bodyPr/>
                    <a:lstStyle/>
                    <a:p>
                      <a:r>
                        <a:rPr lang="en-US" dirty="0" smtClean="0"/>
                        <a:t>Primary Talent Pool Numbers</a:t>
                      </a:r>
                      <a:endParaRPr lang="en-US" dirty="0"/>
                    </a:p>
                  </a:txBody>
                  <a:tcPr/>
                </a:tc>
                <a:extLst>
                  <a:ext uri="{0D108BD9-81ED-4DB2-BD59-A6C34878D82A}">
                    <a16:rowId xmlns:a16="http://schemas.microsoft.com/office/drawing/2014/main" xmlns="" val="10000"/>
                  </a:ext>
                </a:extLst>
              </a:tr>
              <a:tr h="598488">
                <a:tc>
                  <a:txBody>
                    <a:bodyPr/>
                    <a:lstStyle/>
                    <a:p>
                      <a:r>
                        <a:rPr lang="en-US" dirty="0" smtClean="0"/>
                        <a:t>Gilmore Lane</a:t>
                      </a:r>
                      <a:endParaRPr lang="en-US" dirty="0"/>
                    </a:p>
                  </a:txBody>
                  <a:tcPr/>
                </a:tc>
                <a:tc>
                  <a:txBody>
                    <a:bodyPr/>
                    <a:lstStyle/>
                    <a:p>
                      <a:r>
                        <a:rPr lang="en-US" dirty="0" smtClean="0"/>
                        <a:t>26</a:t>
                      </a:r>
                      <a:endParaRPr lang="en-US" dirty="0"/>
                    </a:p>
                  </a:txBody>
                  <a:tcPr/>
                </a:tc>
                <a:extLst>
                  <a:ext uri="{0D108BD9-81ED-4DB2-BD59-A6C34878D82A}">
                    <a16:rowId xmlns:a16="http://schemas.microsoft.com/office/drawing/2014/main" xmlns="" val="10001"/>
                  </a:ext>
                </a:extLst>
              </a:tr>
              <a:tr h="598488">
                <a:tc>
                  <a:txBody>
                    <a:bodyPr/>
                    <a:lstStyle/>
                    <a:p>
                      <a:r>
                        <a:rPr lang="en-US" dirty="0" smtClean="0"/>
                        <a:t>King</a:t>
                      </a:r>
                      <a:endParaRPr lang="en-US" dirty="0"/>
                    </a:p>
                  </a:txBody>
                  <a:tcPr/>
                </a:tc>
                <a:tc>
                  <a:txBody>
                    <a:bodyPr/>
                    <a:lstStyle/>
                    <a:p>
                      <a:r>
                        <a:rPr lang="en-US" dirty="0" smtClean="0"/>
                        <a:t>41</a:t>
                      </a:r>
                      <a:endParaRPr lang="en-US" dirty="0"/>
                    </a:p>
                  </a:txBody>
                  <a:tcPr/>
                </a:tc>
                <a:extLst>
                  <a:ext uri="{0D108BD9-81ED-4DB2-BD59-A6C34878D82A}">
                    <a16:rowId xmlns:a16="http://schemas.microsoft.com/office/drawing/2014/main" xmlns="" val="10002"/>
                  </a:ext>
                </a:extLst>
              </a:tr>
              <a:tr h="598488">
                <a:tc>
                  <a:txBody>
                    <a:bodyPr/>
                    <a:lstStyle/>
                    <a:p>
                      <a:r>
                        <a:rPr lang="en-US" dirty="0" smtClean="0"/>
                        <a:t>Shacklette</a:t>
                      </a:r>
                      <a:endParaRPr lang="en-US" dirty="0"/>
                    </a:p>
                  </a:txBody>
                  <a:tcPr/>
                </a:tc>
                <a:tc>
                  <a:txBody>
                    <a:bodyPr/>
                    <a:lstStyle/>
                    <a:p>
                      <a:r>
                        <a:rPr lang="en-US" dirty="0" smtClean="0"/>
                        <a:t>27</a:t>
                      </a:r>
                      <a:endParaRPr lang="en-US" dirty="0"/>
                    </a:p>
                  </a:txBody>
                  <a:tcPr/>
                </a:tc>
                <a:extLst>
                  <a:ext uri="{0D108BD9-81ED-4DB2-BD59-A6C34878D82A}">
                    <a16:rowId xmlns:a16="http://schemas.microsoft.com/office/drawing/2014/main" xmlns="" val="10003"/>
                  </a:ext>
                </a:extLst>
              </a:tr>
              <a:tr h="598488">
                <a:tc>
                  <a:txBody>
                    <a:bodyPr/>
                    <a:lstStyle/>
                    <a:p>
                      <a:r>
                        <a:rPr lang="en-US" dirty="0" smtClean="0"/>
                        <a:t>Watson Lane</a:t>
                      </a:r>
                      <a:endParaRPr lang="en-US" dirty="0"/>
                    </a:p>
                  </a:txBody>
                  <a:tcPr/>
                </a:tc>
                <a:tc>
                  <a:txBody>
                    <a:bodyPr/>
                    <a:lstStyle/>
                    <a:p>
                      <a:r>
                        <a:rPr lang="en-US" dirty="0" smtClean="0"/>
                        <a:t>32</a:t>
                      </a:r>
                      <a:endParaRPr lang="en-US" dirty="0"/>
                    </a:p>
                  </a:txBody>
                  <a:tcPr/>
                </a:tc>
                <a:extLst>
                  <a:ext uri="{0D108BD9-81ED-4DB2-BD59-A6C34878D82A}">
                    <a16:rowId xmlns:a16="http://schemas.microsoft.com/office/drawing/2014/main" xmlns="" val="10004"/>
                  </a:ext>
                </a:extLst>
              </a:tr>
              <a:tr h="598488">
                <a:tc>
                  <a:txBody>
                    <a:bodyPr/>
                    <a:lstStyle/>
                    <a:p>
                      <a:r>
                        <a:rPr lang="en-US" dirty="0" smtClean="0"/>
                        <a:t>Zachary Taylor</a:t>
                      </a:r>
                      <a:endParaRPr lang="en-US" dirty="0"/>
                    </a:p>
                  </a:txBody>
                  <a:tcPr/>
                </a:tc>
                <a:tc>
                  <a:txBody>
                    <a:bodyPr/>
                    <a:lstStyle/>
                    <a:p>
                      <a:r>
                        <a:rPr lang="en-US" dirty="0" smtClean="0"/>
                        <a:t>45</a:t>
                      </a:r>
                      <a:endParaRPr lang="en-US"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082448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0075" y="257176"/>
            <a:ext cx="8272463" cy="2871788"/>
          </a:xfrm>
        </p:spPr>
        <p:txBody>
          <a:bodyPr/>
          <a:lstStyle/>
          <a:p>
            <a:endParaRPr lang="en-US" dirty="0" smtClean="0"/>
          </a:p>
          <a:p>
            <a:pPr marL="68580" indent="0">
              <a:buNone/>
            </a:pPr>
            <a:r>
              <a:rPr lang="en-US" sz="3400" dirty="0" smtClean="0"/>
              <a:t>“We need to cast a wide net to include, not exclude in order to develop potential.”</a:t>
            </a:r>
          </a:p>
          <a:p>
            <a:pPr marL="68580" indent="0">
              <a:buNone/>
            </a:pPr>
            <a:r>
              <a:rPr lang="en-US" sz="3400" dirty="0"/>
              <a:t>	</a:t>
            </a:r>
            <a:r>
              <a:rPr lang="en-US" sz="3400" dirty="0" smtClean="0"/>
              <a:t>			</a:t>
            </a:r>
            <a:r>
              <a:rPr lang="en-US" dirty="0" smtClean="0"/>
              <a:t>Project RAP teacher</a:t>
            </a:r>
          </a:p>
        </p:txBody>
      </p:sp>
      <p:pic>
        <p:nvPicPr>
          <p:cNvPr id="4" name="Picture 3"/>
          <p:cNvPicPr>
            <a:picLocks noChangeAspect="1"/>
          </p:cNvPicPr>
          <p:nvPr/>
        </p:nvPicPr>
        <p:blipFill>
          <a:blip r:embed="rId3"/>
          <a:stretch>
            <a:fillRect/>
          </a:stretch>
        </p:blipFill>
        <p:spPr>
          <a:xfrm>
            <a:off x="1757363" y="3128964"/>
            <a:ext cx="5443536" cy="3679830"/>
          </a:xfrm>
          <a:prstGeom prst="rect">
            <a:avLst/>
          </a:prstGeom>
        </p:spPr>
      </p:pic>
    </p:spTree>
    <p:extLst>
      <p:ext uri="{BB962C8B-B14F-4D97-AF65-F5344CB8AC3E}">
        <p14:creationId xmlns:p14="http://schemas.microsoft.com/office/powerpoint/2010/main" val="19591516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570464"/>
            <a:ext cx="7024744" cy="1143000"/>
          </a:xfrm>
        </p:spPr>
        <p:txBody>
          <a:bodyPr/>
          <a:lstStyle/>
          <a:p>
            <a:r>
              <a:rPr lang="en-US" dirty="0" smtClean="0"/>
              <a:t>Hoped for Results</a:t>
            </a:r>
            <a:endParaRPr lang="en-US" dirty="0"/>
          </a:p>
        </p:txBody>
      </p:sp>
      <p:sp>
        <p:nvSpPr>
          <p:cNvPr id="3" name="Content Placeholder 2"/>
          <p:cNvSpPr>
            <a:spLocks noGrp="1"/>
          </p:cNvSpPr>
          <p:nvPr>
            <p:ph idx="1"/>
          </p:nvPr>
        </p:nvSpPr>
        <p:spPr>
          <a:xfrm>
            <a:off x="800100" y="1713464"/>
            <a:ext cx="7020709" cy="4119165"/>
          </a:xfrm>
        </p:spPr>
        <p:txBody>
          <a:bodyPr>
            <a:normAutofit/>
          </a:bodyPr>
          <a:lstStyle/>
          <a:p>
            <a:r>
              <a:rPr lang="en-US" dirty="0" smtClean="0"/>
              <a:t>More underrepresented students served as part of gifted </a:t>
            </a:r>
            <a:r>
              <a:rPr lang="en-US" dirty="0"/>
              <a:t>e</a:t>
            </a:r>
            <a:r>
              <a:rPr lang="en-US" dirty="0" smtClean="0"/>
              <a:t>ducation </a:t>
            </a:r>
            <a:r>
              <a:rPr lang="en-US" dirty="0"/>
              <a:t>s</a:t>
            </a:r>
            <a:r>
              <a:rPr lang="en-US" dirty="0" smtClean="0"/>
              <a:t>ervices</a:t>
            </a:r>
          </a:p>
          <a:p>
            <a:r>
              <a:rPr lang="en-US" dirty="0" smtClean="0"/>
              <a:t>Growing cultural competency among staff</a:t>
            </a:r>
          </a:p>
          <a:p>
            <a:r>
              <a:rPr lang="en-US" dirty="0" smtClean="0"/>
              <a:t>Students identified for gifted services begin to mirror district demographics</a:t>
            </a:r>
          </a:p>
          <a:p>
            <a:r>
              <a:rPr lang="en-US" dirty="0" smtClean="0"/>
              <a:t>Equal dedication/commitment to both talent development in high potential learners and talent development in high performing learners</a:t>
            </a:r>
            <a:endParaRPr lang="en-US" dirty="0"/>
          </a:p>
        </p:txBody>
      </p:sp>
    </p:spTree>
    <p:extLst>
      <p:ext uri="{BB962C8B-B14F-4D97-AF65-F5344CB8AC3E}">
        <p14:creationId xmlns:p14="http://schemas.microsoft.com/office/powerpoint/2010/main" val="94172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Better Method</a:t>
            </a:r>
            <a:endParaRPr lang="en-US" dirty="0"/>
          </a:p>
        </p:txBody>
      </p:sp>
      <p:sp>
        <p:nvSpPr>
          <p:cNvPr id="3" name="Content Placeholder 2"/>
          <p:cNvSpPr>
            <a:spLocks noGrp="1"/>
          </p:cNvSpPr>
          <p:nvPr>
            <p:ph idx="1"/>
          </p:nvPr>
        </p:nvSpPr>
        <p:spPr/>
        <p:txBody>
          <a:bodyPr/>
          <a:lstStyle/>
          <a:p>
            <a:r>
              <a:rPr lang="en-US" dirty="0" smtClean="0"/>
              <a:t>Screen all children.</a:t>
            </a:r>
          </a:p>
          <a:p>
            <a:r>
              <a:rPr lang="en-US" dirty="0" smtClean="0"/>
              <a:t>Use a nonverbal test.</a:t>
            </a:r>
          </a:p>
        </p:txBody>
      </p:sp>
    </p:spTree>
    <p:extLst>
      <p:ext uri="{BB962C8B-B14F-4D97-AF65-F5344CB8AC3E}">
        <p14:creationId xmlns:p14="http://schemas.microsoft.com/office/powerpoint/2010/main" val="322335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Naglieri Nonverbal Ability Test</a:t>
            </a:r>
            <a:endParaRPr lang="en-US" dirty="0"/>
          </a:p>
        </p:txBody>
      </p:sp>
      <p:pic>
        <p:nvPicPr>
          <p:cNvPr id="2" name="Picture Placeholder 1" descr="110515-jcps-javits-134.jpg"/>
          <p:cNvPicPr>
            <a:picLocks noGrp="1" noChangeAspect="1"/>
          </p:cNvPicPr>
          <p:nvPr>
            <p:ph type="pic" idx="1"/>
          </p:nvPr>
        </p:nvPicPr>
        <p:blipFill>
          <a:blip r:embed="rId3" cstate="email">
            <a:extLst>
              <a:ext uri="{28A0092B-C50C-407E-A947-70E740481C1C}">
                <a14:useLocalDpi xmlns:a14="http://schemas.microsoft.com/office/drawing/2010/main" val="0"/>
              </a:ext>
            </a:extLst>
          </a:blip>
          <a:srcRect l="2925" r="2925"/>
          <a:stretch>
            <a:fillRect/>
          </a:stretch>
        </p:blipFill>
        <p:spPr/>
      </p:pic>
      <p:sp>
        <p:nvSpPr>
          <p:cNvPr id="6" name="Text Placeholder 5"/>
          <p:cNvSpPr>
            <a:spLocks noGrp="1"/>
          </p:cNvSpPr>
          <p:nvPr>
            <p:ph type="body" sz="half" idx="2"/>
          </p:nvPr>
        </p:nvSpPr>
        <p:spPr/>
        <p:txBody>
          <a:bodyPr/>
          <a:lstStyle/>
          <a:p>
            <a:r>
              <a:rPr lang="en-US" dirty="0" smtClean="0"/>
              <a:t>30 minutes on-line</a:t>
            </a:r>
          </a:p>
          <a:p>
            <a:r>
              <a:rPr lang="en-US" dirty="0" smtClean="0"/>
              <a:t>Given to all first graders</a:t>
            </a:r>
            <a:endParaRPr lang="en-US" dirty="0"/>
          </a:p>
        </p:txBody>
      </p:sp>
    </p:spTree>
    <p:extLst>
      <p:ext uri="{BB962C8B-B14F-4D97-AF65-F5344CB8AC3E}">
        <p14:creationId xmlns:p14="http://schemas.microsoft.com/office/powerpoint/2010/main" val="35063518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Better Method</a:t>
            </a:r>
            <a:endParaRPr lang="en-US" dirty="0"/>
          </a:p>
        </p:txBody>
      </p:sp>
      <p:sp>
        <p:nvSpPr>
          <p:cNvPr id="3" name="Content Placeholder 2"/>
          <p:cNvSpPr>
            <a:spLocks noGrp="1"/>
          </p:cNvSpPr>
          <p:nvPr>
            <p:ph idx="1"/>
          </p:nvPr>
        </p:nvSpPr>
        <p:spPr/>
        <p:txBody>
          <a:bodyPr/>
          <a:lstStyle/>
          <a:p>
            <a:r>
              <a:rPr lang="en-US" dirty="0" smtClean="0">
                <a:solidFill>
                  <a:schemeClr val="bg1">
                    <a:lumMod val="65000"/>
                  </a:schemeClr>
                </a:solidFill>
              </a:rPr>
              <a:t>Screen all children.</a:t>
            </a:r>
          </a:p>
          <a:p>
            <a:r>
              <a:rPr lang="en-US" dirty="0" smtClean="0">
                <a:solidFill>
                  <a:schemeClr val="bg1">
                    <a:lumMod val="65000"/>
                  </a:schemeClr>
                </a:solidFill>
              </a:rPr>
              <a:t>Use a nonverbal test.</a:t>
            </a:r>
          </a:p>
          <a:p>
            <a:r>
              <a:rPr lang="en-US" dirty="0" smtClean="0"/>
              <a:t>Utilize a multi-dimensional approach.</a:t>
            </a:r>
          </a:p>
        </p:txBody>
      </p:sp>
    </p:spTree>
    <p:extLst>
      <p:ext uri="{BB962C8B-B14F-4D97-AF65-F5344CB8AC3E}">
        <p14:creationId xmlns:p14="http://schemas.microsoft.com/office/powerpoint/2010/main" val="165077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Austin.thmx</Template>
  <TotalTime>1236</TotalTime>
  <Words>1389</Words>
  <Application>Microsoft Macintosh PowerPoint</Application>
  <PresentationFormat>On-screen Show (4:3)</PresentationFormat>
  <Paragraphs>265</Paragraphs>
  <Slides>69</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Calibri</vt:lpstr>
      <vt:lpstr>Century Gothic</vt:lpstr>
      <vt:lpstr>Courier New</vt:lpstr>
      <vt:lpstr>Wingdings 2</vt:lpstr>
      <vt:lpstr>Arial</vt:lpstr>
      <vt:lpstr>Austin</vt:lpstr>
      <vt:lpstr>Finding Potential in Our Students</vt:lpstr>
      <vt:lpstr>Kentucky Accountability System – Equitable Access </vt:lpstr>
      <vt:lpstr>School ABC</vt:lpstr>
      <vt:lpstr>Two Major Goals</vt:lpstr>
      <vt:lpstr>Identification</vt:lpstr>
      <vt:lpstr>The Problems</vt:lpstr>
      <vt:lpstr>A Better Method</vt:lpstr>
      <vt:lpstr>Naglieri Nonverbal Ability Test</vt:lpstr>
      <vt:lpstr>A Better Method</vt:lpstr>
      <vt:lpstr>Multi-dimensional</vt:lpstr>
      <vt:lpstr>A Better Method</vt:lpstr>
      <vt:lpstr>Local Norms</vt:lpstr>
      <vt:lpstr>PowerPoint Presentation</vt:lpstr>
      <vt:lpstr>PowerPoint Presentation</vt:lpstr>
      <vt:lpstr>An Athletic Example</vt:lpstr>
      <vt:lpstr>A Better Method</vt:lpstr>
      <vt:lpstr>Curriculum as the Identifier of Talent</vt:lpstr>
      <vt:lpstr>Gifted Behaviors Rating Scale</vt:lpstr>
      <vt:lpstr>PowerPoint Presentation</vt:lpstr>
      <vt:lpstr>Exceptional Ability to Learn</vt:lpstr>
      <vt:lpstr>Exceptional Application of Knowledge</vt:lpstr>
      <vt:lpstr>Example of Application of Knowledge</vt:lpstr>
      <vt:lpstr>Exceptional Creative or Productive Thinking</vt:lpstr>
      <vt:lpstr>James’ Uses For An Empty Can</vt:lpstr>
      <vt:lpstr>Tahj’s Uses For An Empty Can</vt:lpstr>
      <vt:lpstr>Tahj’s Ideas continued</vt:lpstr>
      <vt:lpstr>Exceptional Motivation to Succeed</vt:lpstr>
      <vt:lpstr>GBRS Tips</vt:lpstr>
      <vt:lpstr>Gifted Behaviors Rating Scale</vt:lpstr>
      <vt:lpstr>PowerPoint Presentation</vt:lpstr>
      <vt:lpstr>PowerPoint Presentation</vt:lpstr>
      <vt:lpstr>PowerPoint Presentation</vt:lpstr>
      <vt:lpstr>PowerPoint Presentation</vt:lpstr>
      <vt:lpstr>PowerPoint Presentation</vt:lpstr>
      <vt:lpstr>Response Lessons</vt:lpstr>
      <vt:lpstr>PowerPoint Presentation</vt:lpstr>
      <vt:lpstr>Add slides</vt:lpstr>
      <vt:lpstr>PowerPoint Presentation</vt:lpstr>
      <vt:lpstr>Activity</vt:lpstr>
      <vt:lpstr>Instructions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Access Online Resources:</vt:lpstr>
      <vt:lpstr>Project RAP – Reaching Academic Potential</vt:lpstr>
      <vt:lpstr>Pre-Project RAP PTP Numbers</vt:lpstr>
      <vt:lpstr>Current Results</vt:lpstr>
      <vt:lpstr>PowerPoint Presentation</vt:lpstr>
      <vt:lpstr>Hoped for Results</vt:lpstr>
    </vt:vector>
  </TitlesOfParts>
  <Company>Warren County Schools</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Young Scholars Program</dc:title>
  <dc:creator>Administrator</dc:creator>
  <cp:lastModifiedBy>Mary Evans</cp:lastModifiedBy>
  <cp:revision>107</cp:revision>
  <cp:lastPrinted>2017-09-12T15:04:22Z</cp:lastPrinted>
  <dcterms:created xsi:type="dcterms:W3CDTF">2016-10-04T02:26:16Z</dcterms:created>
  <dcterms:modified xsi:type="dcterms:W3CDTF">2018-03-19T16:39:25Z</dcterms:modified>
</cp:coreProperties>
</file>