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9" r:id="rId4"/>
    <p:sldId id="260" r:id="rId5"/>
    <p:sldId id="295" r:id="rId6"/>
    <p:sldId id="296" r:id="rId7"/>
    <p:sldId id="297" r:id="rId8"/>
    <p:sldId id="262" r:id="rId9"/>
    <p:sldId id="263" r:id="rId10"/>
    <p:sldId id="265" r:id="rId11"/>
    <p:sldId id="267" r:id="rId12"/>
    <p:sldId id="269" r:id="rId13"/>
    <p:sldId id="298" r:id="rId14"/>
    <p:sldId id="271" r:id="rId15"/>
    <p:sldId id="272" r:id="rId16"/>
    <p:sldId id="273" r:id="rId17"/>
    <p:sldId id="274" r:id="rId18"/>
    <p:sldId id="275" r:id="rId19"/>
    <p:sldId id="276" r:id="rId20"/>
    <p:sldId id="300" r:id="rId21"/>
    <p:sldId id="278" r:id="rId22"/>
    <p:sldId id="283" r:id="rId23"/>
    <p:sldId id="288" r:id="rId24"/>
    <p:sldId id="281" r:id="rId25"/>
    <p:sldId id="282"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965" autoAdjust="0"/>
  </p:normalViewPr>
  <p:slideViewPr>
    <p:cSldViewPr>
      <p:cViewPr varScale="1">
        <p:scale>
          <a:sx n="64" d="100"/>
          <a:sy n="64" d="100"/>
        </p:scale>
        <p:origin x="1344"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2C956-0962-4627-879B-48DB1FDDAD5E}"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32EFA-1833-416F-866D-F934B75B8E2B}" type="slidenum">
              <a:rPr lang="en-US" smtClean="0"/>
              <a:t>‹#›</a:t>
            </a:fld>
            <a:endParaRPr lang="en-US"/>
          </a:p>
        </p:txBody>
      </p:sp>
    </p:spTree>
    <p:extLst>
      <p:ext uri="{BB962C8B-B14F-4D97-AF65-F5344CB8AC3E}">
        <p14:creationId xmlns:p14="http://schemas.microsoft.com/office/powerpoint/2010/main" val="223508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a:t>
            </a:fld>
            <a:endParaRPr lang="en-US"/>
          </a:p>
        </p:txBody>
      </p:sp>
    </p:spTree>
    <p:extLst>
      <p:ext uri="{BB962C8B-B14F-4D97-AF65-F5344CB8AC3E}">
        <p14:creationId xmlns:p14="http://schemas.microsoft.com/office/powerpoint/2010/main" val="29008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Too few educators are trained to address the needs of this unique population. Although good teaching practices are a strong foundation, this population differs from the norm in multiple ways. The </a:t>
            </a:r>
            <a:r>
              <a:rPr lang="en-US" sz="1200" i="1" kern="1200" dirty="0" smtClean="0">
                <a:solidFill>
                  <a:schemeClr val="tx1"/>
                </a:solidFill>
                <a:effectLst/>
                <a:latin typeface="+mn-lt"/>
                <a:ea typeface="+mn-ea"/>
                <a:cs typeface="+mn-cs"/>
              </a:rPr>
              <a:t>Pre-K-Grade 12 Gifted Education Programming Standards</a:t>
            </a:r>
            <a:r>
              <a:rPr lang="en-US" sz="1200" kern="1200" dirty="0" smtClean="0">
                <a:solidFill>
                  <a:schemeClr val="tx1"/>
                </a:solidFill>
                <a:effectLst/>
                <a:latin typeface="+mn-lt"/>
                <a:ea typeface="+mn-ea"/>
                <a:cs typeface="+mn-cs"/>
              </a:rPr>
              <a:t> (NAGC, 2010) serves as a framework in teaching gifted students. It outlines six main standards: learning and development, assessment, curriculum and instruction, learning environments, programming, and professional development. Divided into specific student-based outcomes, these standards also describe evidence-based practice recommended for educators to reach these outcomes. For instance, under Curriculum and Instruction’s section on Curriculum Planning, Student Outcome 3.1 reads “Students with gifts and talents demonstrate growth commensurate with aptitude during the school year” (p. 4). The evidence-based practices for educators include such tasks as “Educators design differentiated curricula that incorporate advanced, conceptually challenging, in-depth, distinctive, and complex content for students with gifts and talents” (p. 4) and “Educators use pre-assessments and pace instruction based on the learning rates of students with gifts and talents and accelerate and compact learning as appropriate” (p. 4). Read the Standards on NAGC’s website. Although not a lengthy document, these standards prove foundational to best practice for your child’s teachers. Imagine what could happen in a school that focuses on student growth based on aptitude alone – much less the other student outcomes!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14</a:t>
            </a:fld>
            <a:endParaRPr lang="en-US"/>
          </a:p>
        </p:txBody>
      </p:sp>
    </p:spTree>
    <p:extLst>
      <p:ext uri="{BB962C8B-B14F-4D97-AF65-F5344CB8AC3E}">
        <p14:creationId xmlns:p14="http://schemas.microsoft.com/office/powerpoint/2010/main" val="870074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These students are abstract thinkers and problem-solvers who thrive on complexity and challenge and who need little repetition of concepts. They learn at a much faster pace than their age peers. Since these exceptional students learn differently from their age peers, schools must provide a variety of services to address their needs. Remember that the goal is continuous progress.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Kentucky mandates multiple services for each identified gifted child.  The Gifted Student Service Plan is an individual education plan outlining services, people responsible, and time frames so that the child has continuous progress in his learning.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Services for students with gifts and talents typically fall into two main categories: acceleration and enrichment. In short, acceleration involves a student moving more quickly through content which may equate to finishing school before students of the same age. Enrichment involves the student going into greater depth or breadth. At times, these may overlap, so do not get overly concerned with which service falls into which category. The goal is to understand the variety of services that schools should offer to help your child make continuous progress.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15</a:t>
            </a:fld>
            <a:endParaRPr lang="en-US"/>
          </a:p>
        </p:txBody>
      </p:sp>
    </p:spTree>
    <p:extLst>
      <p:ext uri="{BB962C8B-B14F-4D97-AF65-F5344CB8AC3E}">
        <p14:creationId xmlns:p14="http://schemas.microsoft.com/office/powerpoint/2010/main" val="3318236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 tough one because those who refute it sound elitist. The simple truth is that all children are not gifted based on the federal definition: </a:t>
            </a:r>
          </a:p>
          <a:p>
            <a:r>
              <a:rPr lang="en-US" sz="1200" kern="1200" dirty="0" smtClean="0">
                <a:solidFill>
                  <a:schemeClr val="tx1"/>
                </a:solidFill>
                <a:effectLst/>
                <a:latin typeface="+mn-lt"/>
                <a:ea typeface="+mn-ea"/>
                <a:cs typeface="+mn-cs"/>
              </a:rPr>
              <a:t>“The term ‘gifted and talented', when used with respect to students, children, or youth, means students, children, or youth who give evidence of high achievement capability in areas such as intellectual, creative, artistic, or leadership capacity, or in specific academic fields, and who need services or activities not ordinarily provided by the school in order to fully develop those capabilities” (Every Student Succeeds Act.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2015; Title IX, Part A, Definition 22).</a:t>
            </a:r>
          </a:p>
          <a:p>
            <a:r>
              <a:rPr lang="en-US" sz="1200" kern="1200" dirty="0" smtClean="0">
                <a:solidFill>
                  <a:schemeClr val="tx1"/>
                </a:solidFill>
                <a:effectLst/>
                <a:latin typeface="+mn-lt"/>
                <a:ea typeface="+mn-ea"/>
                <a:cs typeface="+mn-cs"/>
              </a:rPr>
              <a:t>All children are indeed special. All children possess strengths and weaknesses. All children have potential. All children are certainly worthy – worthy of love and worthy of learning. All children deserve to be appropriately challenged in school, to learn something new every day. However, children with gifts and talents learn very differently from the norm; they “need services or activities not ordinarily provided by the school in order to fully develop those capabilities.”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17</a:t>
            </a:fld>
            <a:endParaRPr lang="en-US"/>
          </a:p>
        </p:txBody>
      </p:sp>
    </p:spTree>
    <p:extLst>
      <p:ext uri="{BB962C8B-B14F-4D97-AF65-F5344CB8AC3E}">
        <p14:creationId xmlns:p14="http://schemas.microsoft.com/office/powerpoint/2010/main" val="663157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Acceleration, the process where students move at a faster pace through a specific content or grade level than age-based peers, may be one of the most misunderstood concepts in gifted education. “Historically, the great paradox of acceleration has been that the beliefs and practices of educators (and the general public) did not align with the research evidence” (Cross &amp; Betts, 2015, p. vii). In 2004, the Templeton Foundation funded a meta-analysis (a synthesis of known research on a topic) on acceleration in their landmark study </a:t>
            </a:r>
            <a:r>
              <a:rPr lang="en-US" sz="1200" i="1" kern="1200" dirty="0" smtClean="0">
                <a:solidFill>
                  <a:schemeClr val="tx1"/>
                </a:solidFill>
                <a:effectLst/>
                <a:latin typeface="+mn-lt"/>
                <a:ea typeface="+mn-ea"/>
                <a:cs typeface="+mn-cs"/>
              </a:rPr>
              <a:t>A Nation Deceived: How Schools Hold Back America’s Brightest Students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Colangelo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Assouline</a:t>
            </a:r>
            <a:r>
              <a:rPr lang="en-US" sz="1200" kern="1200" dirty="0" smtClean="0">
                <a:solidFill>
                  <a:schemeClr val="tx1"/>
                </a:solidFill>
                <a:effectLst/>
                <a:latin typeface="+mn-lt"/>
                <a:ea typeface="+mn-ea"/>
                <a:cs typeface="+mn-cs"/>
              </a:rPr>
              <a:t>, &amp; Gross, 2004). In short, the 50-plus years of research argued that there was no more effective service for gifted students – and most cost effective for schools – than acceleration when properly administered. And, instead of being socially and emotionally damaging, appropriate acceleration provided the venue for healthy social and emotional development. The follow-up work </a:t>
            </a:r>
            <a:r>
              <a:rPr lang="en-US" sz="1200" i="1" kern="1200" dirty="0" smtClean="0">
                <a:solidFill>
                  <a:schemeClr val="tx1"/>
                </a:solidFill>
                <a:effectLst/>
                <a:latin typeface="+mn-lt"/>
                <a:ea typeface="+mn-ea"/>
                <a:cs typeface="+mn-cs"/>
              </a:rPr>
              <a:t>A Nation Empowered: Evidence Trumps the Excuses Holding Back America’s Brightest Students, Vol. 1</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Assouline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Colangelo</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VanTassel-Baska</a:t>
            </a:r>
            <a:r>
              <a:rPr lang="en-US" sz="1200" kern="1200" dirty="0" smtClean="0">
                <a:solidFill>
                  <a:schemeClr val="tx1"/>
                </a:solidFill>
                <a:effectLst/>
                <a:latin typeface="+mn-lt"/>
                <a:ea typeface="+mn-ea"/>
                <a:cs typeface="+mn-cs"/>
              </a:rPr>
              <a:t>, 2015) not only added scholarly insight and research, but it also told the stories of those accelerated. Additionally, it listed 20 different types of acceleration from grade-skipping to early entrance to kindergarten to curriculum compacting. “All students deserve to learn something new each day, and if academically talented students desire to be accelerated and are ready for it, the long-term evidence clearly supports the intervention” (</a:t>
            </a:r>
            <a:r>
              <a:rPr lang="en-US" sz="1200" kern="1200" dirty="0" err="1" smtClean="0">
                <a:solidFill>
                  <a:schemeClr val="tx1"/>
                </a:solidFill>
                <a:effectLst/>
                <a:latin typeface="+mn-lt"/>
                <a:ea typeface="+mn-ea"/>
                <a:cs typeface="+mn-cs"/>
              </a:rPr>
              <a:t>Wai</a:t>
            </a:r>
            <a:r>
              <a:rPr lang="en-US" sz="1200" kern="1200" dirty="0" smtClean="0">
                <a:solidFill>
                  <a:schemeClr val="tx1"/>
                </a:solidFill>
                <a:effectLst/>
                <a:latin typeface="+mn-lt"/>
                <a:ea typeface="+mn-ea"/>
                <a:cs typeface="+mn-cs"/>
              </a:rPr>
              <a:t>, 2015, p. 73).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19</a:t>
            </a:fld>
            <a:endParaRPr lang="en-US"/>
          </a:p>
        </p:txBody>
      </p:sp>
    </p:spTree>
    <p:extLst>
      <p:ext uri="{BB962C8B-B14F-4D97-AF65-F5344CB8AC3E}">
        <p14:creationId xmlns:p14="http://schemas.microsoft.com/office/powerpoint/2010/main" val="416318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the United States devoted decades to getting children to proficiency under No Child Left Behind, so many high ability and gifted children languished. The Fordham Institute’s study </a:t>
            </a:r>
            <a:r>
              <a:rPr lang="en-US" sz="1200" i="1" kern="1200" dirty="0" smtClean="0">
                <a:solidFill>
                  <a:schemeClr val="tx1"/>
                </a:solidFill>
                <a:effectLst/>
                <a:latin typeface="+mn-lt"/>
                <a:ea typeface="+mn-ea"/>
                <a:cs typeface="+mn-cs"/>
              </a:rPr>
              <a:t>High-Achieving Students in the Era of NCLB</a:t>
            </a:r>
            <a:r>
              <a:rPr lang="en-US" sz="1200" kern="1200" dirty="0" smtClean="0">
                <a:solidFill>
                  <a:schemeClr val="tx1"/>
                </a:solidFill>
                <a:effectLst/>
                <a:latin typeface="+mn-lt"/>
                <a:ea typeface="+mn-ea"/>
                <a:cs typeface="+mn-cs"/>
              </a:rPr>
              <a:t> (Loveless, </a:t>
            </a:r>
            <a:r>
              <a:rPr lang="en-US" sz="1200" kern="1200" dirty="0" err="1" smtClean="0">
                <a:solidFill>
                  <a:schemeClr val="tx1"/>
                </a:solidFill>
                <a:effectLst/>
                <a:latin typeface="+mn-lt"/>
                <a:ea typeface="+mn-ea"/>
                <a:cs typeface="+mn-cs"/>
              </a:rPr>
              <a:t>Farkas</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Duffett</a:t>
            </a:r>
            <a:r>
              <a:rPr lang="en-US" sz="1200" kern="1200" dirty="0" smtClean="0">
                <a:solidFill>
                  <a:schemeClr val="tx1"/>
                </a:solidFill>
                <a:effectLst/>
                <a:latin typeface="+mn-lt"/>
                <a:ea typeface="+mn-ea"/>
                <a:cs typeface="+mn-cs"/>
              </a:rPr>
              <a:t>, 2008) found the achievement gap was indeed lessening in the almost ten years of the law – by the low achievers moving up to meet the almost stagnant top achievers. This same report indicated that teachers tend to spend the majority of their time with the lowest achieving students, in spite of the fact that they believe all children deserve attention. It also stated that teachers “believe that academically advanced students are not a high priority in their schools” (p. 51).</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 pioneering study of the effects of teachers and schools on student learning, William Sanders and his staff at the Tennessee Value-Added Assessment System put it this way: ‘Student achievement level was the second most important predictor of student learning. The higher the achievement level, the less growth a student was likely to have.’”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“Mr. Sanders found this problem in schools throughout the state, and with different levels of poverty and of minority enrollments. He speculated that the problem was due to a ‘lack of opportunity for high-scoring students to proceed at their own pace, lack of challenging materials, lack of accelerated course offerings, and concentration of instruction on the average or below-average student. While less effective teachers produced gains for lower-achieving students, Mr. Sanders found, only the top one-fifth of teachers were effective with high-achieving students. These problems have been confirmed in other states. There is overwhelming evidence that gifted students simply do not succeed on their own” (</a:t>
            </a:r>
            <a:r>
              <a:rPr lang="en-US" sz="1200" kern="1200" dirty="0" err="1" smtClean="0">
                <a:solidFill>
                  <a:schemeClr val="tx1"/>
                </a:solidFill>
                <a:effectLst/>
                <a:latin typeface="+mn-lt"/>
                <a:ea typeface="+mn-ea"/>
                <a:cs typeface="+mn-cs"/>
              </a:rPr>
              <a:t>DeLacy</a:t>
            </a:r>
            <a:r>
              <a:rPr lang="en-US" sz="1200" kern="1200" dirty="0" smtClean="0">
                <a:solidFill>
                  <a:schemeClr val="tx1"/>
                </a:solidFill>
                <a:effectLst/>
                <a:latin typeface="+mn-lt"/>
                <a:ea typeface="+mn-ea"/>
                <a:cs typeface="+mn-cs"/>
              </a:rPr>
              <a:t>, 2004).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232EFA-1833-416F-866D-F934B75B8E2B}" type="slidenum">
              <a:rPr lang="en-US" smtClean="0"/>
              <a:t>21</a:t>
            </a:fld>
            <a:endParaRPr lang="en-US"/>
          </a:p>
        </p:txBody>
      </p:sp>
    </p:spTree>
    <p:extLst>
      <p:ext uri="{BB962C8B-B14F-4D97-AF65-F5344CB8AC3E}">
        <p14:creationId xmlns:p14="http://schemas.microsoft.com/office/powerpoint/2010/main" val="3235730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in-depth review of years of research completed on role modeling found that children tend to “pattern their behaviors after competent rather than incompetent peers” (</a:t>
            </a:r>
            <a:r>
              <a:rPr lang="en-US" sz="1200" kern="1200" dirty="0" err="1" smtClean="0">
                <a:solidFill>
                  <a:schemeClr val="tx1"/>
                </a:solidFill>
                <a:effectLst/>
                <a:latin typeface="+mn-lt"/>
                <a:ea typeface="+mn-ea"/>
                <a:cs typeface="+mn-cs"/>
              </a:rPr>
              <a:t>Schunk</a:t>
            </a:r>
            <a:r>
              <a:rPr lang="en-US" sz="1200" kern="1200" dirty="0" smtClean="0">
                <a:solidFill>
                  <a:schemeClr val="tx1"/>
                </a:solidFill>
                <a:effectLst/>
                <a:latin typeface="+mn-lt"/>
                <a:ea typeface="+mn-ea"/>
                <a:cs typeface="+mn-cs"/>
              </a:rPr>
              <a:t>, 1987, p. 167) – which could be one reason behind this myth. However, this research also indicated that children tend to model themselves after those who are similar in ability. In short, when great discrepancies are noted, no modeling occurs because children cannot make the connections between themselves and the model. This damaging myth provides some of the basis for the “sprinkle method” often used by principals when creating elementary classrooms: they sprinkle the gifted children one or two to a room in order to have strong academic and behavior role models for others. Not only is this faulty thinking regarding role models, but it is also flawed in regard to what the children are modeling – not all gifted children are achievers nor are they ideal, well-behaved students.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25</a:t>
            </a:fld>
            <a:endParaRPr lang="en-US"/>
          </a:p>
        </p:txBody>
      </p:sp>
    </p:spTree>
    <p:extLst>
      <p:ext uri="{BB962C8B-B14F-4D97-AF65-F5344CB8AC3E}">
        <p14:creationId xmlns:p14="http://schemas.microsoft.com/office/powerpoint/2010/main" val="4188695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26</a:t>
            </a:fld>
            <a:endParaRPr lang="en-US"/>
          </a:p>
        </p:txBody>
      </p:sp>
    </p:spTree>
    <p:extLst>
      <p:ext uri="{BB962C8B-B14F-4D97-AF65-F5344CB8AC3E}">
        <p14:creationId xmlns:p14="http://schemas.microsoft.com/office/powerpoint/2010/main" val="70500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article “What a Child Doesn’t Learn”</a:t>
            </a:r>
            <a:r>
              <a:rPr lang="en-US" baseline="0" dirty="0" smtClean="0"/>
              <a:t> by Tracy Inman (in Toolkit) for discussion of the question.</a:t>
            </a:r>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2</a:t>
            </a:fld>
            <a:endParaRPr lang="en-US"/>
          </a:p>
        </p:txBody>
      </p:sp>
    </p:spTree>
    <p:extLst>
      <p:ext uri="{BB962C8B-B14F-4D97-AF65-F5344CB8AC3E}">
        <p14:creationId xmlns:p14="http://schemas.microsoft.com/office/powerpoint/2010/main" val="109456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Gifted children do not need more work; they need different work. No one wants to do all the odd numbers of an assignment quickly just to be burdened with the even ones on top of it. No one wants to write a paper in addition to the project when everyone else just does the project. Soon no one will want to be gifted!</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4</a:t>
            </a:fld>
            <a:endParaRPr lang="en-US"/>
          </a:p>
        </p:txBody>
      </p:sp>
    </p:spTree>
    <p:extLst>
      <p:ext uri="{BB962C8B-B14F-4D97-AF65-F5344CB8AC3E}">
        <p14:creationId xmlns:p14="http://schemas.microsoft.com/office/powerpoint/2010/main" val="4178037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too often well-meaning educators pair the gifted child with the struggling child. Educators get master’s degrees in order to learn best practice and hone teaching skills, yet somehow they think something magical will occur when pairing the child who gets it with the child who doesn’t. Research on motivating students tells us not to “pair struggling students with students of higher ability or greater knowledge and skills, as this may result in students becoming dependent (rather than independent) learners. Unless high ability students are trained to work as positive tutors, motivation to learn can suffer (e.g., Harter, 2006; King, </a:t>
            </a:r>
            <a:r>
              <a:rPr lang="en-US" sz="1200" kern="1200" dirty="0" err="1" smtClean="0">
                <a:solidFill>
                  <a:schemeClr val="tx1"/>
                </a:solidFill>
                <a:effectLst/>
                <a:latin typeface="+mn-lt"/>
                <a:ea typeface="+mn-ea"/>
                <a:cs typeface="+mn-cs"/>
              </a:rPr>
              <a:t>Staffieri</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Adelgais</a:t>
            </a:r>
            <a:r>
              <a:rPr lang="en-US" sz="1200" kern="1200" dirty="0" smtClean="0">
                <a:solidFill>
                  <a:schemeClr val="tx1"/>
                </a:solidFill>
                <a:effectLst/>
                <a:latin typeface="+mn-lt"/>
                <a:ea typeface="+mn-ea"/>
                <a:cs typeface="+mn-cs"/>
              </a:rPr>
              <a:t>, 1998; O’Donnell, 1999)” (McCombs, 2010, p. 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goal of learning is continuous for all learners, so we certainly don’t want to do anything to discourage independent learning and motivation.</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8</a:t>
            </a:fld>
            <a:endParaRPr lang="en-US"/>
          </a:p>
        </p:txBody>
      </p:sp>
    </p:spTree>
    <p:extLst>
      <p:ext uri="{BB962C8B-B14F-4D97-AF65-F5344CB8AC3E}">
        <p14:creationId xmlns:p14="http://schemas.microsoft.com/office/powerpoint/2010/main" val="256078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Students may be exceptional in one or more areas.  Just because a child is three grade levels ahead in math does not mean he is three grade levels ahead in reading.  He may be right at grade level or even reading below grade level.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Kentucky identifies children in five areas of giftedness: General Intellectual, Specific Academic, Leadership, Creativity, and Visual and Performing Arts. (704 KAR3:285 Programs for the gifted and talented)</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9</a:t>
            </a:fld>
            <a:endParaRPr lang="en-US"/>
          </a:p>
        </p:txBody>
      </p:sp>
    </p:spTree>
    <p:extLst>
      <p:ext uri="{BB962C8B-B14F-4D97-AF65-F5344CB8AC3E}">
        <p14:creationId xmlns:p14="http://schemas.microsoft.com/office/powerpoint/2010/main" val="418568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Many gifted children have not been challenged in the classroom. For some of them, their characteristics have been misunderstood as behavioral issues.  Therefore, they have learned coping skills: boredom, sleep, disruption, being off task (e.g., reading a novel in math class), daydreaming, etc.  Many have become underachievers.  See </a:t>
            </a:r>
            <a:r>
              <a:rPr lang="en-US" sz="1200" kern="1200" dirty="0" err="1" smtClean="0">
                <a:solidFill>
                  <a:schemeClr val="tx1"/>
                </a:solidFill>
                <a:effectLst/>
                <a:latin typeface="+mn-lt"/>
                <a:ea typeface="+mn-ea"/>
                <a:cs typeface="+mn-cs"/>
              </a:rPr>
              <a:t>Rimm</a:t>
            </a:r>
            <a:r>
              <a:rPr lang="en-US" sz="1200" kern="1200" dirty="0" smtClean="0">
                <a:solidFill>
                  <a:schemeClr val="tx1"/>
                </a:solidFill>
                <a:effectLst/>
                <a:latin typeface="+mn-lt"/>
                <a:ea typeface="+mn-ea"/>
                <a:cs typeface="+mn-cs"/>
              </a:rPr>
              <a:t> (2008) for specific strategies to reverse underachievement.</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Students can also have multiple exceptionalities: a child may be gifted in Language Arts but have </a:t>
            </a:r>
            <a:r>
              <a:rPr lang="en-US" sz="1200" kern="1200" dirty="0" err="1" smtClean="0">
                <a:solidFill>
                  <a:schemeClr val="tx1"/>
                </a:solidFill>
                <a:effectLst/>
                <a:latin typeface="+mn-lt"/>
                <a:ea typeface="+mn-ea"/>
                <a:cs typeface="+mn-cs"/>
              </a:rPr>
              <a:t>bioploar</a:t>
            </a:r>
            <a:r>
              <a:rPr lang="en-US" sz="1200" kern="1200" dirty="0" smtClean="0">
                <a:solidFill>
                  <a:schemeClr val="tx1"/>
                </a:solidFill>
                <a:effectLst/>
                <a:latin typeface="+mn-lt"/>
                <a:ea typeface="+mn-ea"/>
                <a:cs typeface="+mn-cs"/>
              </a:rPr>
              <a:t> disorder; she may be a gifted singer who is also blind; he may have an IQ of 150 accompanied by a reading disability – the list continues. These children struggle so in school. Often they are never identified as gifted because their other exceptionality masks their giftedness. Sometimes they are never identified through special education because they have developed effective coping skills to deal with the exceptionality. “Perhaps the most at-risk subpopulation of gifted students is the twice-exceptional. These students face difficult problems and challenges throughout their schooling that make it difficult for them to be successful academically, much less to fully develop their talents” (Moon, 2009, p. 275). </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10</a:t>
            </a:fld>
            <a:endParaRPr lang="en-US"/>
          </a:p>
        </p:txBody>
      </p:sp>
    </p:spTree>
    <p:extLst>
      <p:ext uri="{BB962C8B-B14F-4D97-AF65-F5344CB8AC3E}">
        <p14:creationId xmlns:p14="http://schemas.microsoft.com/office/powerpoint/2010/main" val="1917119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children need guidance in their learning.  Yes, gifted children seem to absorb information. Yes, they make connections others don’t. Yes, they can readily comprehend materials. But in order to thrive and develop their talents, they need explanation, discussion, questioning.</a:t>
            </a:r>
          </a:p>
          <a:p>
            <a:endParaRPr lang="en-US" dirty="0" smtClean="0"/>
          </a:p>
          <a:p>
            <a:r>
              <a:rPr lang="en-US" sz="1200" kern="1200" dirty="0" smtClean="0">
                <a:solidFill>
                  <a:schemeClr val="tx1"/>
                </a:solidFill>
                <a:effectLst/>
                <a:latin typeface="+mn-lt"/>
                <a:ea typeface="+mn-ea"/>
                <a:cs typeface="+mn-cs"/>
              </a:rPr>
              <a:t>Intellectually gifted students learn at a faster pace than their classmates, sometimes, for example, needing two repetitions of a math concept instead of 30. Not only do they process concepts more quickly, but they also make complex connections. In fact, their brains physiologically differ from others – from the speed of internal connectivity in the brain to even what parts of the brain are used (Jensen, 2006).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Perhaps this analogy clarifies. How do you keep your heart healthy? In addition to eating right, you must exercise aerobically – you need to give your cardiovascular system a workout complete with increased heart rate and intense breathing. You need to break a sweat. How do you keep your brain healthy? You need to break an “academic sweat” (Roberts &amp; Inman, 2009, p. 10). To exercise the brain, it needs novelty, challenge, and complexity; it must think. When we leave gifted kids on their own to read, to do worksheets, etc., we do not encourage that deep thinking so necessary for growth. Educators must be the academic coaches who assess the strengths and skills of their academic athletes, then design rigorous workouts so they have continuous growth.</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11</a:t>
            </a:fld>
            <a:endParaRPr lang="en-US"/>
          </a:p>
        </p:txBody>
      </p:sp>
    </p:spTree>
    <p:extLst>
      <p:ext uri="{BB962C8B-B14F-4D97-AF65-F5344CB8AC3E}">
        <p14:creationId xmlns:p14="http://schemas.microsoft.com/office/powerpoint/2010/main" val="368261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Tests and other measures can be wonderful tools that provide information about your child’s ability or achievement levels, but they are simply tools. No one number defines a child. In fact, a child can take the same test several times, scoring differently each time. Was she sleepy? Did he have breakfast? Was the room too cold or hot? Did the child next to her click his pencil on the desk? So many factors – aside from ability or achievement level – affect a test’s outcomes. Measurement error should be taken into account. A student, then, who scores a 120 on the </a:t>
            </a:r>
            <a:r>
              <a:rPr lang="en-US" sz="1200" i="1" kern="1200" dirty="0" smtClean="0">
                <a:solidFill>
                  <a:schemeClr val="tx1"/>
                </a:solidFill>
                <a:effectLst/>
                <a:latin typeface="+mn-lt"/>
                <a:ea typeface="+mn-ea"/>
                <a:cs typeface="+mn-cs"/>
              </a:rPr>
              <a:t>Wechsler Intelligence Scale for Children</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 Fifth Edition</a:t>
            </a:r>
            <a:r>
              <a:rPr lang="en-US" sz="1200" kern="1200" dirty="0" smtClean="0">
                <a:solidFill>
                  <a:schemeClr val="tx1"/>
                </a:solidFill>
                <a:effectLst/>
                <a:latin typeface="+mn-lt"/>
                <a:ea typeface="+mn-ea"/>
                <a:cs typeface="+mn-cs"/>
              </a:rPr>
              <a:t> (2014), a commonly used IQ assessment, may very well be gifted even though she doesn’t hit the magical 130. That 120 score should only be one indicator. “It is clear that no single score allows us to make the most accurate predictions about outstanding performance, even in the academic domains….Outstanding accomplishments by children and adults are </a:t>
            </a:r>
            <a:r>
              <a:rPr lang="en-US" sz="1200" i="1" kern="1200" dirty="0" smtClean="0">
                <a:solidFill>
                  <a:schemeClr val="tx1"/>
                </a:solidFill>
                <a:effectLst/>
                <a:latin typeface="+mn-lt"/>
                <a:ea typeface="+mn-ea"/>
                <a:cs typeface="+mn-cs"/>
              </a:rPr>
              <a:t>multivariate</a:t>
            </a:r>
            <a:r>
              <a:rPr lang="en-US" sz="1200" kern="1200" dirty="0" smtClean="0">
                <a:solidFill>
                  <a:schemeClr val="tx1"/>
                </a:solidFill>
                <a:effectLst/>
                <a:latin typeface="+mn-lt"/>
                <a:ea typeface="+mn-ea"/>
                <a:cs typeface="+mn-cs"/>
              </a:rPr>
              <a:t> in nature and require multivariate explanations” (Worrell, 2009, p. 244). Best practice dictates multiple measures being used for identification in any of the five areas.</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12</a:t>
            </a:fld>
            <a:endParaRPr lang="en-US"/>
          </a:p>
        </p:txBody>
      </p:sp>
    </p:spTree>
    <p:extLst>
      <p:ext uri="{BB962C8B-B14F-4D97-AF65-F5344CB8AC3E}">
        <p14:creationId xmlns:p14="http://schemas.microsoft.com/office/powerpoint/2010/main" val="1859168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shows a normal curve for IQ. Taking 100 as the normal or average, if you look at one standard deviation each way (in this case, that is 15 IQ points), people with 85 to 115 IQ have average IQs – roughly 68% of the population. Moving left, two standard deviations take us to 70; approximately 13.5% of the population have IQs that fall between 70 and 85. Only a little more than 2% score between 70 and 55. Students who have IQs below 70 qualify for special education with substantial federal funds. People with IQs of three standard deviations (i.e., 55) and beyond (i.e., .1% of the population) are rarely in a regular classroom and have significant assistance, sometimes a one-on-one aide. Now move to the right side of the 100. The numbers parallel: 13.5% score between 115 and 130 while 2% score between 130 and 145 which is two standard deviations from the norm; 130 IQ is typically considered the cut-off point for giftedness. Note that less than .1% scores above 145. In total, less than 3% of the population falls into this category which, on the graph, is two or more standard deviations. However, unlike the mirrored image counterparts (the 2-plus% scoring 70 or below), there is no federal funding for direct services to these children. (Services are educational options designed to address the needs, interests, and abilities of the student; these include everything from differentiation in the regular classroom, acceleration, dual credit, independent study, and more.) The vast majority of the children are sitting in a regular classroom without significant modifications and services.</a:t>
            </a:r>
          </a:p>
          <a:p>
            <a:endParaRPr lang="en-US" dirty="0"/>
          </a:p>
        </p:txBody>
      </p:sp>
      <p:sp>
        <p:nvSpPr>
          <p:cNvPr id="4" name="Slide Number Placeholder 3"/>
          <p:cNvSpPr>
            <a:spLocks noGrp="1"/>
          </p:cNvSpPr>
          <p:nvPr>
            <p:ph type="sldNum" sz="quarter" idx="10"/>
          </p:nvPr>
        </p:nvSpPr>
        <p:spPr/>
        <p:txBody>
          <a:bodyPr/>
          <a:lstStyle/>
          <a:p>
            <a:fld id="{A7232EFA-1833-416F-866D-F934B75B8E2B}" type="slidenum">
              <a:rPr lang="en-US" smtClean="0"/>
              <a:t>13</a:t>
            </a:fld>
            <a:endParaRPr lang="en-US"/>
          </a:p>
        </p:txBody>
      </p:sp>
    </p:spTree>
    <p:extLst>
      <p:ext uri="{BB962C8B-B14F-4D97-AF65-F5344CB8AC3E}">
        <p14:creationId xmlns:p14="http://schemas.microsoft.com/office/powerpoint/2010/main" val="346373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75C2B7E-AED3-45AE-813E-A92396133319}" type="datetimeFigureOut">
              <a:rPr lang="en-US" smtClean="0"/>
              <a:t>11/28/2017</a:t>
            </a:fld>
            <a:endParaRPr lang="en-US"/>
          </a:p>
        </p:txBody>
      </p:sp>
      <p:sp>
        <p:nvSpPr>
          <p:cNvPr id="8" name="Slide Number Placeholder 7"/>
          <p:cNvSpPr>
            <a:spLocks noGrp="1"/>
          </p:cNvSpPr>
          <p:nvPr>
            <p:ph type="sldNum" sz="quarter" idx="11"/>
          </p:nvPr>
        </p:nvSpPr>
        <p:spPr/>
        <p:txBody>
          <a:bodyPr/>
          <a:lstStyle/>
          <a:p>
            <a:fld id="{11645EFC-589D-479E-BCFE-18B755893FA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C2B7E-AED3-45AE-813E-A92396133319}"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C2B7E-AED3-45AE-813E-A92396133319}"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 y="8382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8382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36F0D5C5-1776-4A21-A1B5-34DBB95F2783}" type="slidenum">
              <a:rPr lang="en-US"/>
              <a:pPr>
                <a:defRPr/>
              </a:pPr>
              <a:t>‹#›</a:t>
            </a:fld>
            <a:endParaRPr lang="en-US"/>
          </a:p>
        </p:txBody>
      </p:sp>
    </p:spTree>
    <p:extLst>
      <p:ext uri="{BB962C8B-B14F-4D97-AF65-F5344CB8AC3E}">
        <p14:creationId xmlns:p14="http://schemas.microsoft.com/office/powerpoint/2010/main" val="23412051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5C2B7E-AED3-45AE-813E-A92396133319}"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5C2B7E-AED3-45AE-813E-A92396133319}"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5C2B7E-AED3-45AE-813E-A92396133319}"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5EFC-589D-479E-BCFE-18B755893FA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75C2B7E-AED3-45AE-813E-A92396133319}"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45EFC-589D-479E-BCFE-18B755893FA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5C2B7E-AED3-45AE-813E-A92396133319}"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C2B7E-AED3-45AE-813E-A92396133319}"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C2B7E-AED3-45AE-813E-A92396133319}"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C2B7E-AED3-45AE-813E-A92396133319}"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45EFC-589D-479E-BCFE-18B755893F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75C2B7E-AED3-45AE-813E-A92396133319}" type="datetimeFigureOut">
              <a:rPr lang="en-US" smtClean="0"/>
              <a:t>11/28/2017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1645EFC-589D-479E-BCFE-18B755893FA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ccelerationinstitute.org/nation_empowered/" TargetMode="External"/><Relationship Id="rId2" Type="http://schemas.openxmlformats.org/officeDocument/2006/relationships/hyperlink" Target="http://www.accelerationinstitute.org/nation_deceived/" TargetMode="External"/><Relationship Id="rId1" Type="http://schemas.openxmlformats.org/officeDocument/2006/relationships/slideLayout" Target="../slideLayouts/slideLayout2.xml"/><Relationship Id="rId4" Type="http://schemas.openxmlformats.org/officeDocument/2006/relationships/hyperlink" Target="http://www.accelerationinstitute.or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Debunking the Myths about Gifted Children: They Really </a:t>
            </a:r>
            <a:r>
              <a:rPr lang="en-US" b="1" dirty="0" smtClean="0"/>
              <a:t>Are</a:t>
            </a:r>
            <a:r>
              <a:rPr lang="en-US" dirty="0" smtClean="0"/>
              <a:t> Exceptional Children</a:t>
            </a:r>
            <a:br>
              <a:rPr lang="en-US" dirty="0" smtClean="0"/>
            </a:br>
            <a:endParaRPr lang="en-US" sz="2000" dirty="0"/>
          </a:p>
        </p:txBody>
      </p:sp>
      <p:sp>
        <p:nvSpPr>
          <p:cNvPr id="3" name="Subtitle 2"/>
          <p:cNvSpPr>
            <a:spLocks noGrp="1"/>
          </p:cNvSpPr>
          <p:nvPr>
            <p:ph type="subTitle" idx="1"/>
          </p:nvPr>
        </p:nvSpPr>
        <p:spPr>
          <a:xfrm>
            <a:off x="914400" y="5166530"/>
            <a:ext cx="7848600" cy="1462870"/>
          </a:xfrm>
        </p:spPr>
        <p:txBody>
          <a:bodyPr>
            <a:normAutofit fontScale="92500" lnSpcReduction="10000"/>
          </a:bodyPr>
          <a:lstStyle/>
          <a:p>
            <a:r>
              <a:rPr lang="en-US" dirty="0" smtClean="0"/>
              <a:t>Tracy Inman and Julia Roberts</a:t>
            </a:r>
          </a:p>
          <a:p>
            <a:r>
              <a:rPr lang="en-US" dirty="0" smtClean="0"/>
              <a:t>The Center for Gifted Studies at Western Kentucky University</a:t>
            </a:r>
          </a:p>
          <a:p>
            <a:r>
              <a:rPr lang="en-US" dirty="0" smtClean="0"/>
              <a:t>tracy.inman@wku.edu		julia.roberts@wku.edu</a:t>
            </a:r>
          </a:p>
          <a:p>
            <a:r>
              <a:rPr lang="en-US" dirty="0" smtClean="0"/>
              <a:t>	</a:t>
            </a:r>
          </a:p>
          <a:p>
            <a:endParaRPr lang="en-US" dirty="0"/>
          </a:p>
        </p:txBody>
      </p:sp>
    </p:spTree>
    <p:extLst>
      <p:ext uri="{BB962C8B-B14F-4D97-AF65-F5344CB8AC3E}">
        <p14:creationId xmlns:p14="http://schemas.microsoft.com/office/powerpoint/2010/main" val="2562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609600"/>
            <a:ext cx="7543800" cy="1143000"/>
          </a:xfrm>
        </p:spPr>
        <p:txBody>
          <a:bodyPr>
            <a:normAutofit fontScale="90000"/>
          </a:bodyPr>
          <a:lstStyle/>
          <a:p>
            <a:pPr fontAlgn="auto">
              <a:spcAft>
                <a:spcPts val="0"/>
              </a:spcAft>
              <a:defRPr/>
            </a:pPr>
            <a:r>
              <a:rPr lang="en-US" b="1" i="1" dirty="0" smtClean="0"/>
              <a:t>4. Do not expect gifted students to be model students.</a:t>
            </a:r>
            <a:r>
              <a:rPr lang="en-US" b="1" dirty="0" smtClean="0"/>
              <a:t> </a:t>
            </a:r>
          </a:p>
        </p:txBody>
      </p:sp>
      <p:sp>
        <p:nvSpPr>
          <p:cNvPr id="18435" name="Rectangle 3"/>
          <p:cNvSpPr>
            <a:spLocks noGrp="1" noChangeArrowheads="1"/>
          </p:cNvSpPr>
          <p:nvPr>
            <p:ph sz="quarter" idx="1"/>
          </p:nvPr>
        </p:nvSpPr>
        <p:spPr>
          <a:xfrm>
            <a:off x="3048000" y="2819400"/>
            <a:ext cx="5638800" cy="3311525"/>
          </a:xfrm>
        </p:spPr>
        <p:txBody>
          <a:bodyPr/>
          <a:lstStyle/>
          <a:p>
            <a:pPr>
              <a:buFont typeface="Wingdings" pitchFamily="2" charset="2"/>
              <a:buNone/>
            </a:pPr>
            <a:r>
              <a:rPr lang="en-US" sz="9600" smtClean="0"/>
              <a:t>True</a:t>
            </a:r>
          </a:p>
        </p:txBody>
      </p:sp>
    </p:spTree>
    <p:extLst>
      <p:ext uri="{BB962C8B-B14F-4D97-AF65-F5344CB8AC3E}">
        <p14:creationId xmlns:p14="http://schemas.microsoft.com/office/powerpoint/2010/main" val="1655693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609600"/>
            <a:ext cx="7696200" cy="1524000"/>
          </a:xfrm>
        </p:spPr>
        <p:txBody>
          <a:bodyPr>
            <a:normAutofit fontScale="90000"/>
          </a:bodyPr>
          <a:lstStyle/>
          <a:p>
            <a:pPr fontAlgn="auto">
              <a:spcAft>
                <a:spcPts val="0"/>
              </a:spcAft>
              <a:defRPr/>
            </a:pPr>
            <a:r>
              <a:rPr lang="en-US" sz="3600" b="1" i="1" dirty="0" smtClean="0"/>
              <a:t>5. Gifted students are not at risk. If they really have high ability, they can get by on their own.</a:t>
            </a:r>
            <a:r>
              <a:rPr lang="en-US" sz="3600" b="1" dirty="0" smtClean="0"/>
              <a:t> </a:t>
            </a:r>
          </a:p>
        </p:txBody>
      </p:sp>
      <p:sp>
        <p:nvSpPr>
          <p:cNvPr id="20483" name="Rectangle 3"/>
          <p:cNvSpPr>
            <a:spLocks noGrp="1" noChangeArrowheads="1"/>
          </p:cNvSpPr>
          <p:nvPr>
            <p:ph sz="quarter" idx="1"/>
          </p:nvPr>
        </p:nvSpPr>
        <p:spPr>
          <a:xfrm>
            <a:off x="3200400" y="2971800"/>
            <a:ext cx="5486400" cy="3159125"/>
          </a:xfrm>
        </p:spPr>
        <p:txBody>
          <a:bodyPr/>
          <a:lstStyle/>
          <a:p>
            <a:pPr>
              <a:buFont typeface="Wingdings" pitchFamily="2" charset="2"/>
              <a:buNone/>
            </a:pPr>
            <a:r>
              <a:rPr lang="en-US" sz="9600" smtClean="0"/>
              <a:t>False</a:t>
            </a:r>
          </a:p>
        </p:txBody>
      </p:sp>
    </p:spTree>
    <p:extLst>
      <p:ext uri="{BB962C8B-B14F-4D97-AF65-F5344CB8AC3E}">
        <p14:creationId xmlns:p14="http://schemas.microsoft.com/office/powerpoint/2010/main" val="258298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762000"/>
            <a:ext cx="7848600" cy="1295400"/>
          </a:xfrm>
        </p:spPr>
        <p:txBody>
          <a:bodyPr>
            <a:normAutofit fontScale="90000"/>
          </a:bodyPr>
          <a:lstStyle/>
          <a:p>
            <a:pPr fontAlgn="auto">
              <a:spcAft>
                <a:spcPts val="0"/>
              </a:spcAft>
              <a:defRPr/>
            </a:pPr>
            <a:r>
              <a:rPr lang="en-US" sz="3600" b="1" i="1" dirty="0" smtClean="0"/>
              <a:t>6. Giftedness can easily be measured by intelligence tests and tests of achievement.</a:t>
            </a:r>
            <a:r>
              <a:rPr lang="en-US" b="1" dirty="0" smtClean="0"/>
              <a:t> </a:t>
            </a:r>
          </a:p>
        </p:txBody>
      </p:sp>
      <p:sp>
        <p:nvSpPr>
          <p:cNvPr id="22531" name="Rectangle 3"/>
          <p:cNvSpPr>
            <a:spLocks noGrp="1" noChangeArrowheads="1"/>
          </p:cNvSpPr>
          <p:nvPr>
            <p:ph sz="quarter" idx="1"/>
          </p:nvPr>
        </p:nvSpPr>
        <p:spPr>
          <a:xfrm>
            <a:off x="3276600" y="3048000"/>
            <a:ext cx="5410200" cy="3082925"/>
          </a:xfrm>
        </p:spPr>
        <p:txBody>
          <a:bodyPr/>
          <a:lstStyle/>
          <a:p>
            <a:pPr>
              <a:lnSpc>
                <a:spcPct val="80000"/>
              </a:lnSpc>
              <a:buFont typeface="Wingdings" pitchFamily="2" charset="2"/>
              <a:buNone/>
            </a:pPr>
            <a:r>
              <a:rPr lang="en-US" sz="9600" smtClean="0"/>
              <a:t>False</a:t>
            </a:r>
          </a:p>
        </p:txBody>
      </p:sp>
    </p:spTree>
    <p:extLst>
      <p:ext uri="{BB962C8B-B14F-4D97-AF65-F5344CB8AC3E}">
        <p14:creationId xmlns:p14="http://schemas.microsoft.com/office/powerpoint/2010/main" val="3055276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965450" y="0"/>
            <a:ext cx="6178550" cy="6858000"/>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5" name="Rectangle 4"/>
          <p:cNvSpPr/>
          <p:nvPr/>
        </p:nvSpPr>
        <p:spPr>
          <a:xfrm>
            <a:off x="0" y="0"/>
            <a:ext cx="9144000" cy="3500438"/>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20484" name="Rectangle 2"/>
          <p:cNvSpPr>
            <a:spLocks noGrp="1" noChangeArrowheads="1"/>
          </p:cNvSpPr>
          <p:nvPr>
            <p:ph type="title"/>
          </p:nvPr>
        </p:nvSpPr>
        <p:spPr>
          <a:xfrm>
            <a:off x="468313" y="549275"/>
            <a:ext cx="8229600" cy="1425575"/>
          </a:xfrm>
        </p:spPr>
        <p:txBody>
          <a:bodyPr/>
          <a:lstStyle/>
          <a:p>
            <a:pPr eaLnBrk="1" hangingPunct="1"/>
            <a:endParaRPr lang="en-US" altLang="en-US" smtClean="0"/>
          </a:p>
        </p:txBody>
      </p:sp>
      <p:sp>
        <p:nvSpPr>
          <p:cNvPr id="20485" name="Rectangle 3"/>
          <p:cNvSpPr>
            <a:spLocks noGrp="1" noChangeArrowheads="1"/>
          </p:cNvSpPr>
          <p:nvPr>
            <p:ph idx="1"/>
          </p:nvPr>
        </p:nvSpPr>
        <p:spPr>
          <a:xfrm>
            <a:off x="457200" y="2133600"/>
            <a:ext cx="8229600" cy="4319588"/>
          </a:xfrm>
        </p:spPr>
        <p:txBody>
          <a:bodyPr/>
          <a:lstStyle/>
          <a:p>
            <a:pPr algn="ctr" eaLnBrk="1" hangingPunct="1">
              <a:lnSpc>
                <a:spcPct val="80000"/>
              </a:lnSpc>
              <a:buFont typeface="Wingdings" panose="05000000000000000000" pitchFamily="2" charset="2"/>
              <a:buNone/>
            </a:pPr>
            <a:endParaRPr lang="en-US" altLang="en-US" sz="8800" smtClean="0"/>
          </a:p>
        </p:txBody>
      </p:sp>
      <p:pic>
        <p:nvPicPr>
          <p:cNvPr id="204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8" y="44450"/>
            <a:ext cx="9569451" cy="6824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696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457200"/>
            <a:ext cx="7543800" cy="1676400"/>
          </a:xfrm>
        </p:spPr>
        <p:txBody>
          <a:bodyPr>
            <a:normAutofit fontScale="90000"/>
          </a:bodyPr>
          <a:lstStyle/>
          <a:p>
            <a:pPr fontAlgn="auto">
              <a:spcAft>
                <a:spcPts val="0"/>
              </a:spcAft>
              <a:defRPr/>
            </a:pPr>
            <a:r>
              <a:rPr lang="en-US" sz="3600" b="1" i="1" dirty="0" smtClean="0"/>
              <a:t>7. A good teacher can teach any student, because if good teaching is used, that is all that is needed.</a:t>
            </a:r>
            <a:r>
              <a:rPr lang="en-US" sz="3600" b="1" dirty="0" smtClean="0"/>
              <a:t> </a:t>
            </a:r>
          </a:p>
        </p:txBody>
      </p:sp>
      <p:sp>
        <p:nvSpPr>
          <p:cNvPr id="23555" name="Rectangle 3"/>
          <p:cNvSpPr>
            <a:spLocks noGrp="1" noChangeArrowheads="1"/>
          </p:cNvSpPr>
          <p:nvPr>
            <p:ph sz="quarter" idx="1"/>
          </p:nvPr>
        </p:nvSpPr>
        <p:spPr>
          <a:xfrm>
            <a:off x="2819400" y="2895600"/>
            <a:ext cx="5867400" cy="3159125"/>
          </a:xfrm>
        </p:spPr>
        <p:txBody>
          <a:bodyPr/>
          <a:lstStyle/>
          <a:p>
            <a:pPr>
              <a:lnSpc>
                <a:spcPct val="80000"/>
              </a:lnSpc>
              <a:buFont typeface="Wingdings" pitchFamily="2" charset="2"/>
              <a:buNone/>
            </a:pPr>
            <a:r>
              <a:rPr lang="en-US" sz="9600" smtClean="0"/>
              <a:t>False</a:t>
            </a:r>
          </a:p>
        </p:txBody>
      </p:sp>
    </p:spTree>
    <p:extLst>
      <p:ext uri="{BB962C8B-B14F-4D97-AF65-F5344CB8AC3E}">
        <p14:creationId xmlns:p14="http://schemas.microsoft.com/office/powerpoint/2010/main" val="446306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457200"/>
            <a:ext cx="7620000" cy="1828800"/>
          </a:xfrm>
        </p:spPr>
        <p:txBody>
          <a:bodyPr>
            <a:normAutofit fontScale="90000"/>
          </a:bodyPr>
          <a:lstStyle/>
          <a:p>
            <a:pPr fontAlgn="auto">
              <a:spcAft>
                <a:spcPts val="0"/>
              </a:spcAft>
              <a:defRPr/>
            </a:pPr>
            <a:r>
              <a:rPr lang="en-US" sz="3600" b="1" i="1" dirty="0" smtClean="0"/>
              <a:t>8. Even if the curriculum is accelerated for all students, services are still needed for gifted learners.</a:t>
            </a:r>
            <a:r>
              <a:rPr lang="en-US" sz="3600" b="1" dirty="0" smtClean="0"/>
              <a:t> </a:t>
            </a:r>
          </a:p>
        </p:txBody>
      </p:sp>
      <p:sp>
        <p:nvSpPr>
          <p:cNvPr id="24579" name="Rectangle 3"/>
          <p:cNvSpPr>
            <a:spLocks noGrp="1" noChangeArrowheads="1"/>
          </p:cNvSpPr>
          <p:nvPr>
            <p:ph sz="quarter" idx="1"/>
          </p:nvPr>
        </p:nvSpPr>
        <p:spPr>
          <a:xfrm>
            <a:off x="3124200" y="3048000"/>
            <a:ext cx="5486400" cy="3082925"/>
          </a:xfrm>
        </p:spPr>
        <p:txBody>
          <a:bodyPr/>
          <a:lstStyle/>
          <a:p>
            <a:pPr>
              <a:buFont typeface="Wingdings" pitchFamily="2" charset="2"/>
              <a:buNone/>
            </a:pPr>
            <a:r>
              <a:rPr lang="en-US" sz="9600" smtClean="0"/>
              <a:t>True</a:t>
            </a:r>
          </a:p>
        </p:txBody>
      </p:sp>
    </p:spTree>
    <p:extLst>
      <p:ext uri="{BB962C8B-B14F-4D97-AF65-F5344CB8AC3E}">
        <p14:creationId xmlns:p14="http://schemas.microsoft.com/office/powerpoint/2010/main" val="1334141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14400" y="533401"/>
            <a:ext cx="7315200" cy="1066799"/>
          </a:xfrm>
        </p:spPr>
        <p:txBody>
          <a:bodyPr/>
          <a:lstStyle/>
          <a:p>
            <a:pPr fontAlgn="auto">
              <a:spcAft>
                <a:spcPts val="0"/>
              </a:spcAft>
              <a:defRPr/>
            </a:pPr>
            <a:r>
              <a:rPr lang="en-US" b="1" dirty="0" smtClean="0"/>
              <a:t>Service Options</a:t>
            </a:r>
          </a:p>
        </p:txBody>
      </p:sp>
      <p:sp>
        <p:nvSpPr>
          <p:cNvPr id="76803" name="Rectangle 3"/>
          <p:cNvSpPr>
            <a:spLocks noGrp="1" noChangeArrowheads="1"/>
          </p:cNvSpPr>
          <p:nvPr>
            <p:ph sz="quarter" idx="4294967295"/>
          </p:nvPr>
        </p:nvSpPr>
        <p:spPr>
          <a:xfrm>
            <a:off x="685800" y="1905000"/>
            <a:ext cx="3808413" cy="4302125"/>
          </a:xfrm>
          <a:prstGeom prst="rect">
            <a:avLst/>
          </a:prstGeom>
        </p:spPr>
        <p:txBody>
          <a:bodyPr>
            <a:normAutofit lnSpcReduction="10000"/>
          </a:bodyPr>
          <a:lstStyle/>
          <a:p>
            <a:pPr fontAlgn="auto">
              <a:spcAft>
                <a:spcPts val="0"/>
              </a:spcAft>
              <a:defRPr/>
            </a:pPr>
            <a:r>
              <a:rPr lang="en-US" sz="2000" dirty="0" smtClean="0"/>
              <a:t>Acceleration</a:t>
            </a:r>
          </a:p>
          <a:p>
            <a:pPr fontAlgn="auto">
              <a:spcAft>
                <a:spcPts val="0"/>
              </a:spcAft>
              <a:defRPr/>
            </a:pPr>
            <a:r>
              <a:rPr lang="en-US" sz="2000" dirty="0" smtClean="0"/>
              <a:t>Advanced Placement and Honors Courses</a:t>
            </a:r>
          </a:p>
          <a:p>
            <a:pPr fontAlgn="auto">
              <a:spcAft>
                <a:spcPts val="0"/>
              </a:spcAft>
              <a:defRPr/>
            </a:pPr>
            <a:r>
              <a:rPr lang="en-US" sz="2000" dirty="0" smtClean="0"/>
              <a:t>Collaborative Teaching and Consultation Services</a:t>
            </a:r>
          </a:p>
          <a:p>
            <a:pPr fontAlgn="auto">
              <a:spcAft>
                <a:spcPts val="0"/>
              </a:spcAft>
              <a:defRPr/>
            </a:pPr>
            <a:r>
              <a:rPr lang="en-US" sz="2000" dirty="0" smtClean="0"/>
              <a:t>Competitions</a:t>
            </a:r>
            <a:endParaRPr lang="en-US" sz="2000" dirty="0"/>
          </a:p>
          <a:p>
            <a:pPr fontAlgn="auto">
              <a:spcAft>
                <a:spcPts val="0"/>
              </a:spcAft>
              <a:defRPr/>
            </a:pPr>
            <a:r>
              <a:rPr lang="en-US" sz="2000" dirty="0" smtClean="0"/>
              <a:t>Concurrent College Enrollment/Dual Credit</a:t>
            </a:r>
          </a:p>
          <a:p>
            <a:pPr fontAlgn="auto">
              <a:spcAft>
                <a:spcPts val="0"/>
              </a:spcAft>
              <a:defRPr/>
            </a:pPr>
            <a:r>
              <a:rPr lang="en-US" sz="2000" dirty="0" smtClean="0"/>
              <a:t>Differentiated Study Experiences for Individuals and Cluster Groups in the Regular Classroom</a:t>
            </a:r>
          </a:p>
          <a:p>
            <a:pPr fontAlgn="auto">
              <a:spcAft>
                <a:spcPts val="0"/>
              </a:spcAft>
              <a:defRPr/>
            </a:pPr>
            <a:r>
              <a:rPr lang="en-US" sz="2000" dirty="0" smtClean="0"/>
              <a:t>Distance Learning/Internet Courses</a:t>
            </a:r>
          </a:p>
          <a:p>
            <a:pPr marL="0" indent="0" fontAlgn="auto">
              <a:spcAft>
                <a:spcPts val="0"/>
              </a:spcAft>
              <a:buFont typeface="Wingdings"/>
              <a:buChar char=""/>
              <a:defRPr/>
            </a:pPr>
            <a:endParaRPr lang="en-US" dirty="0" smtClean="0"/>
          </a:p>
        </p:txBody>
      </p:sp>
      <p:sp>
        <p:nvSpPr>
          <p:cNvPr id="76804" name="Rectangle 4"/>
          <p:cNvSpPr>
            <a:spLocks noGrp="1" noChangeArrowheads="1"/>
          </p:cNvSpPr>
          <p:nvPr>
            <p:ph sz="quarter" idx="4294967295"/>
          </p:nvPr>
        </p:nvSpPr>
        <p:spPr>
          <a:xfrm>
            <a:off x="4724400" y="1981200"/>
            <a:ext cx="3962400" cy="4302125"/>
          </a:xfrm>
          <a:prstGeom prst="rect">
            <a:avLst/>
          </a:prstGeom>
        </p:spPr>
        <p:txBody>
          <a:bodyPr>
            <a:normAutofit/>
          </a:bodyPr>
          <a:lstStyle/>
          <a:p>
            <a:pPr fontAlgn="auto">
              <a:spcAft>
                <a:spcPts val="0"/>
              </a:spcAft>
              <a:defRPr/>
            </a:pPr>
            <a:r>
              <a:rPr lang="en-US" sz="2000" dirty="0" smtClean="0"/>
              <a:t>Enrichment Service During the School Day</a:t>
            </a:r>
          </a:p>
          <a:p>
            <a:pPr fontAlgn="auto">
              <a:spcAft>
                <a:spcPts val="0"/>
              </a:spcAft>
              <a:defRPr/>
            </a:pPr>
            <a:r>
              <a:rPr lang="en-US" sz="2000" dirty="0" smtClean="0"/>
              <a:t>Independent Study</a:t>
            </a:r>
          </a:p>
          <a:p>
            <a:pPr fontAlgn="auto">
              <a:spcAft>
                <a:spcPts val="0"/>
              </a:spcAft>
              <a:defRPr/>
            </a:pPr>
            <a:r>
              <a:rPr lang="en-US" sz="2000" dirty="0" smtClean="0"/>
              <a:t>International Baccalaureate</a:t>
            </a:r>
          </a:p>
          <a:p>
            <a:pPr fontAlgn="auto">
              <a:spcAft>
                <a:spcPts val="0"/>
              </a:spcAft>
              <a:defRPr/>
            </a:pPr>
            <a:r>
              <a:rPr lang="en-US" sz="2000" dirty="0" smtClean="0"/>
              <a:t>Magnet Schools/ Self-contained Classrooms</a:t>
            </a:r>
          </a:p>
          <a:p>
            <a:pPr fontAlgn="auto">
              <a:spcAft>
                <a:spcPts val="0"/>
              </a:spcAft>
              <a:defRPr/>
            </a:pPr>
            <a:r>
              <a:rPr lang="en-US" sz="2000" dirty="0" smtClean="0"/>
              <a:t>Mentorships</a:t>
            </a:r>
            <a:endParaRPr lang="en-US" sz="2000" dirty="0"/>
          </a:p>
          <a:p>
            <a:pPr fontAlgn="auto">
              <a:spcAft>
                <a:spcPts val="0"/>
              </a:spcAft>
              <a:defRPr/>
            </a:pPr>
            <a:r>
              <a:rPr lang="en-US" sz="2000" dirty="0" smtClean="0"/>
              <a:t>Seminars</a:t>
            </a:r>
            <a:endParaRPr lang="en-US" sz="2000" dirty="0"/>
          </a:p>
          <a:p>
            <a:pPr fontAlgn="auto">
              <a:spcAft>
                <a:spcPts val="0"/>
              </a:spcAft>
              <a:defRPr/>
            </a:pPr>
            <a:r>
              <a:rPr lang="en-US" sz="2000" dirty="0" smtClean="0"/>
              <a:t>Special Counseling Services:  Group and Individual</a:t>
            </a:r>
          </a:p>
          <a:p>
            <a:pPr fontAlgn="auto">
              <a:spcAft>
                <a:spcPts val="0"/>
              </a:spcAft>
              <a:defRPr/>
            </a:pPr>
            <a:r>
              <a:rPr lang="en-US" sz="2000" dirty="0" smtClean="0"/>
              <a:t>Summer Programs</a:t>
            </a:r>
          </a:p>
          <a:p>
            <a:pPr fontAlgn="auto">
              <a:spcAft>
                <a:spcPts val="0"/>
              </a:spcAft>
              <a:defRPr/>
            </a:pPr>
            <a:r>
              <a:rPr lang="en-US" sz="2000" dirty="0" smtClean="0"/>
              <a:t>Travel Study Options</a:t>
            </a:r>
          </a:p>
        </p:txBody>
      </p:sp>
    </p:spTree>
    <p:extLst>
      <p:ext uri="{BB962C8B-B14F-4D97-AF65-F5344CB8AC3E}">
        <p14:creationId xmlns:p14="http://schemas.microsoft.com/office/powerpoint/2010/main" val="7147436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914400" y="533400"/>
            <a:ext cx="7315200" cy="1154097"/>
          </a:xfrm>
        </p:spPr>
        <p:txBody>
          <a:bodyPr/>
          <a:lstStyle/>
          <a:p>
            <a:pPr fontAlgn="auto">
              <a:spcAft>
                <a:spcPts val="0"/>
              </a:spcAft>
              <a:defRPr/>
            </a:pPr>
            <a:r>
              <a:rPr lang="en-US" b="1" i="1" dirty="0" smtClean="0"/>
              <a:t>9. All children are gifted.</a:t>
            </a:r>
            <a:r>
              <a:rPr lang="en-US" b="1" dirty="0" smtClean="0"/>
              <a:t> </a:t>
            </a:r>
          </a:p>
        </p:txBody>
      </p:sp>
      <p:sp>
        <p:nvSpPr>
          <p:cNvPr id="26627" name="Rectangle 3"/>
          <p:cNvSpPr>
            <a:spLocks noGrp="1" noChangeArrowheads="1"/>
          </p:cNvSpPr>
          <p:nvPr>
            <p:ph sz="quarter" idx="1"/>
          </p:nvPr>
        </p:nvSpPr>
        <p:spPr>
          <a:xfrm>
            <a:off x="2971800" y="3048000"/>
            <a:ext cx="5715000" cy="3082925"/>
          </a:xfrm>
        </p:spPr>
        <p:txBody>
          <a:bodyPr/>
          <a:lstStyle/>
          <a:p>
            <a:pPr>
              <a:lnSpc>
                <a:spcPct val="80000"/>
              </a:lnSpc>
              <a:buFont typeface="Wingdings" pitchFamily="2" charset="2"/>
              <a:buNone/>
            </a:pPr>
            <a:r>
              <a:rPr lang="en-US" sz="9600" smtClean="0"/>
              <a:t>False</a:t>
            </a:r>
          </a:p>
        </p:txBody>
      </p:sp>
    </p:spTree>
    <p:extLst>
      <p:ext uri="{BB962C8B-B14F-4D97-AF65-F5344CB8AC3E}">
        <p14:creationId xmlns:p14="http://schemas.microsoft.com/office/powerpoint/2010/main" val="2859235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04800" y="381000"/>
            <a:ext cx="8458200" cy="1154097"/>
          </a:xfrm>
        </p:spPr>
        <p:txBody>
          <a:bodyPr>
            <a:normAutofit fontScale="90000"/>
          </a:bodyPr>
          <a:lstStyle/>
          <a:p>
            <a:pPr fontAlgn="auto">
              <a:spcAft>
                <a:spcPts val="0"/>
              </a:spcAft>
              <a:defRPr/>
            </a:pPr>
            <a:r>
              <a:rPr lang="en-US" b="1" dirty="0" smtClean="0"/>
              <a:t>Many states have their own definitions/categories of giftedness.</a:t>
            </a:r>
          </a:p>
        </p:txBody>
      </p:sp>
      <p:sp>
        <p:nvSpPr>
          <p:cNvPr id="37891" name="Rectangle 3"/>
          <p:cNvSpPr>
            <a:spLocks noGrp="1" noChangeArrowheads="1"/>
          </p:cNvSpPr>
          <p:nvPr>
            <p:ph sz="quarter" idx="1"/>
          </p:nvPr>
        </p:nvSpPr>
        <p:spPr>
          <a:xfrm>
            <a:off x="1143000" y="1828800"/>
            <a:ext cx="7772400" cy="4191000"/>
          </a:xfrm>
        </p:spPr>
        <p:txBody>
          <a:bodyPr>
            <a:normAutofit lnSpcReduction="10000"/>
          </a:bodyPr>
          <a:lstStyle/>
          <a:p>
            <a:r>
              <a:rPr lang="en-US" sz="3200" b="1" dirty="0" smtClean="0"/>
              <a:t>Kentucky Law (KRS 157.200 l n) includes five categories of gifted within exceptional students:</a:t>
            </a:r>
          </a:p>
          <a:p>
            <a:pPr lvl="1"/>
            <a:r>
              <a:rPr lang="en-US" sz="3200" b="1" dirty="0" smtClean="0"/>
              <a:t>	General Intellectual</a:t>
            </a:r>
          </a:p>
          <a:p>
            <a:pPr lvl="1"/>
            <a:r>
              <a:rPr lang="en-US" sz="3200" b="1" dirty="0" smtClean="0"/>
              <a:t>	Specific Academic</a:t>
            </a:r>
          </a:p>
          <a:p>
            <a:pPr lvl="1"/>
            <a:r>
              <a:rPr lang="en-US" sz="3200" b="1" dirty="0" smtClean="0"/>
              <a:t>	Leadership</a:t>
            </a:r>
          </a:p>
          <a:p>
            <a:pPr lvl="1"/>
            <a:r>
              <a:rPr lang="en-US" sz="3200" b="1" dirty="0" smtClean="0"/>
              <a:t>	Creativity</a:t>
            </a:r>
          </a:p>
          <a:p>
            <a:pPr lvl="1"/>
            <a:r>
              <a:rPr lang="en-US" sz="3200" b="1" dirty="0" smtClean="0"/>
              <a:t>	Visual and/or Performing Arts</a:t>
            </a:r>
          </a:p>
        </p:txBody>
      </p:sp>
    </p:spTree>
    <p:extLst>
      <p:ext uri="{BB962C8B-B14F-4D97-AF65-F5344CB8AC3E}">
        <p14:creationId xmlns:p14="http://schemas.microsoft.com/office/powerpoint/2010/main" val="3181823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609600"/>
            <a:ext cx="7696200" cy="1143000"/>
          </a:xfrm>
        </p:spPr>
        <p:txBody>
          <a:bodyPr>
            <a:normAutofit/>
          </a:bodyPr>
          <a:lstStyle/>
          <a:p>
            <a:pPr fontAlgn="auto">
              <a:spcAft>
                <a:spcPts val="0"/>
              </a:spcAft>
              <a:defRPr/>
            </a:pPr>
            <a:r>
              <a:rPr lang="en-US" sz="3200" b="1" i="1" dirty="0" smtClean="0"/>
              <a:t>10. Most children suffer emotionally and socially when grade accelerated.</a:t>
            </a:r>
            <a:r>
              <a:rPr lang="en-US" sz="3200" b="1" dirty="0" smtClean="0"/>
              <a:t> </a:t>
            </a:r>
          </a:p>
        </p:txBody>
      </p:sp>
      <p:sp>
        <p:nvSpPr>
          <p:cNvPr id="29699" name="Rectangle 3"/>
          <p:cNvSpPr>
            <a:spLocks noGrp="1" noChangeArrowheads="1"/>
          </p:cNvSpPr>
          <p:nvPr>
            <p:ph sz="quarter" idx="1"/>
          </p:nvPr>
        </p:nvSpPr>
        <p:spPr>
          <a:xfrm>
            <a:off x="2590800" y="3048000"/>
            <a:ext cx="6096000" cy="3082925"/>
          </a:xfrm>
        </p:spPr>
        <p:txBody>
          <a:bodyPr/>
          <a:lstStyle/>
          <a:p>
            <a:pPr>
              <a:lnSpc>
                <a:spcPct val="80000"/>
              </a:lnSpc>
              <a:buFont typeface="Wingdings" pitchFamily="2" charset="2"/>
              <a:buNone/>
            </a:pPr>
            <a:r>
              <a:rPr lang="en-US" sz="9600" smtClean="0"/>
              <a:t>False</a:t>
            </a:r>
          </a:p>
        </p:txBody>
      </p:sp>
    </p:spTree>
    <p:extLst>
      <p:ext uri="{BB962C8B-B14F-4D97-AF65-F5344CB8AC3E}">
        <p14:creationId xmlns:p14="http://schemas.microsoft.com/office/powerpoint/2010/main" val="2251237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14400" y="1143001"/>
            <a:ext cx="7315200" cy="5166360"/>
          </a:xfrm>
        </p:spPr>
        <p:txBody>
          <a:bodyPr/>
          <a:lstStyle/>
          <a:p>
            <a:pPr marL="0">
              <a:buClr>
                <a:schemeClr val="folHlink"/>
              </a:buClr>
              <a:buSzPct val="90000"/>
              <a:buNone/>
            </a:pPr>
            <a:r>
              <a:rPr lang="en-US" sz="3600" dirty="0">
                <a:solidFill>
                  <a:schemeClr val="tx1"/>
                </a:solidFill>
              </a:rPr>
              <a:t>If during the first five or six years of school, a child earns good grades and high praise without having to make much effort, what are all the things he doesn’t learn that most children learn by third grade? </a:t>
            </a:r>
          </a:p>
        </p:txBody>
      </p:sp>
    </p:spTree>
    <p:extLst>
      <p:ext uri="{BB962C8B-B14F-4D97-AF65-F5344CB8AC3E}">
        <p14:creationId xmlns:p14="http://schemas.microsoft.com/office/powerpoint/2010/main" val="1953168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lstStyle/>
          <a:p>
            <a:r>
              <a:rPr lang="en-US" dirty="0" smtClean="0"/>
              <a:t>How do we know this?</a:t>
            </a:r>
            <a:endParaRPr lang="en-US" dirty="0"/>
          </a:p>
        </p:txBody>
      </p:sp>
      <p:sp>
        <p:nvSpPr>
          <p:cNvPr id="3" name="Content Placeholder 2"/>
          <p:cNvSpPr>
            <a:spLocks noGrp="1"/>
          </p:cNvSpPr>
          <p:nvPr>
            <p:ph idx="1"/>
          </p:nvPr>
        </p:nvSpPr>
        <p:spPr>
          <a:xfrm>
            <a:off x="990600" y="2057401"/>
            <a:ext cx="7239000" cy="4251960"/>
          </a:xfrm>
        </p:spPr>
        <p:txBody>
          <a:bodyPr>
            <a:normAutofit/>
          </a:bodyPr>
          <a:lstStyle/>
          <a:p>
            <a:pPr marL="0" indent="0">
              <a:buFontTx/>
              <a:buNone/>
              <a:defRPr/>
            </a:pPr>
            <a:r>
              <a:rPr lang="en-US" i="1" dirty="0"/>
              <a:t>A Nation Deceived: How Schools Hold Back America’s Brightest Students </a:t>
            </a:r>
            <a:r>
              <a:rPr lang="en-US" dirty="0"/>
              <a:t>(2004)</a:t>
            </a:r>
          </a:p>
          <a:p>
            <a:pPr marL="0" indent="0">
              <a:buFontTx/>
              <a:buNone/>
              <a:defRPr/>
            </a:pPr>
            <a:r>
              <a:rPr lang="en-US" dirty="0">
                <a:hlinkClick r:id="rId2"/>
              </a:rPr>
              <a:t>www.accelerationinstitute.org/nation_deceived/</a:t>
            </a:r>
            <a:endParaRPr lang="en-US" dirty="0"/>
          </a:p>
          <a:p>
            <a:pPr marL="0" indent="0">
              <a:buFontTx/>
              <a:buNone/>
              <a:defRPr/>
            </a:pPr>
            <a:endParaRPr lang="en-US" dirty="0"/>
          </a:p>
          <a:p>
            <a:pPr marL="0" indent="0">
              <a:buFontTx/>
              <a:buNone/>
              <a:defRPr/>
            </a:pPr>
            <a:r>
              <a:rPr lang="en-US" i="1" dirty="0"/>
              <a:t>A Nation Empowered: Evidence Trumps the Excuses Holding Back America’s Brightest Students</a:t>
            </a:r>
            <a:r>
              <a:rPr lang="en-US" dirty="0"/>
              <a:t> (2015)</a:t>
            </a:r>
          </a:p>
          <a:p>
            <a:pPr marL="0" indent="0">
              <a:buFontTx/>
              <a:buNone/>
              <a:defRPr/>
            </a:pPr>
            <a:r>
              <a:rPr lang="en-US" dirty="0">
                <a:hlinkClick r:id="rId3"/>
              </a:rPr>
              <a:t>www.accelerationinstitute.org/nation_empowered/Institute for Research and Policy Acceleration</a:t>
            </a:r>
            <a:endParaRPr lang="en-US" dirty="0"/>
          </a:p>
          <a:p>
            <a:pPr marL="0" indent="0">
              <a:buFontTx/>
              <a:buNone/>
              <a:defRPr/>
            </a:pPr>
            <a:endParaRPr lang="en-US" i="1" dirty="0" smtClean="0"/>
          </a:p>
          <a:p>
            <a:pPr marL="0" indent="0">
              <a:buFontTx/>
              <a:buNone/>
              <a:defRPr/>
            </a:pPr>
            <a:r>
              <a:rPr lang="en-US" i="1" dirty="0" smtClean="0"/>
              <a:t>The </a:t>
            </a:r>
            <a:r>
              <a:rPr lang="en-US" i="1" dirty="0"/>
              <a:t>Connie Belin &amp; Jacqueline N. Blank </a:t>
            </a:r>
            <a:r>
              <a:rPr lang="en-US" i="1" dirty="0" smtClean="0"/>
              <a:t>International </a:t>
            </a:r>
            <a:r>
              <a:rPr lang="en-US" i="1" dirty="0"/>
              <a:t>Center for Gifted Education and </a:t>
            </a:r>
            <a:r>
              <a:rPr lang="en-US" i="1" dirty="0" smtClean="0"/>
              <a:t>Development</a:t>
            </a:r>
            <a:r>
              <a:rPr lang="en-US" i="1" dirty="0"/>
              <a:t>, The University of Iowa</a:t>
            </a:r>
          </a:p>
          <a:p>
            <a:pPr marL="0" indent="0">
              <a:buFontTx/>
              <a:buNone/>
              <a:defRPr/>
            </a:pPr>
            <a:r>
              <a:rPr lang="en-US" dirty="0" smtClean="0">
                <a:hlinkClick r:id="rId4"/>
              </a:rPr>
              <a:t>www.accelerationinstitute.org</a:t>
            </a:r>
            <a:r>
              <a:rPr lang="en-US" dirty="0">
                <a:hlinkClick r:id="rId4"/>
              </a:rPr>
              <a:t>/</a:t>
            </a:r>
            <a:endParaRPr lang="en-US" dirty="0"/>
          </a:p>
          <a:p>
            <a:endParaRPr lang="en-US" dirty="0"/>
          </a:p>
        </p:txBody>
      </p:sp>
    </p:spTree>
    <p:extLst>
      <p:ext uri="{BB962C8B-B14F-4D97-AF65-F5344CB8AC3E}">
        <p14:creationId xmlns:p14="http://schemas.microsoft.com/office/powerpoint/2010/main" val="3547201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609600"/>
            <a:ext cx="7848600" cy="1143000"/>
          </a:xfrm>
        </p:spPr>
        <p:txBody>
          <a:bodyPr>
            <a:normAutofit fontScale="90000"/>
          </a:bodyPr>
          <a:lstStyle/>
          <a:p>
            <a:pPr fontAlgn="auto">
              <a:spcAft>
                <a:spcPts val="0"/>
              </a:spcAft>
              <a:defRPr/>
            </a:pPr>
            <a:r>
              <a:rPr lang="en-US" sz="3200" b="1" i="1" dirty="0" smtClean="0"/>
              <a:t>11. The brightest students tend to make the lowest achievement gains in school.</a:t>
            </a:r>
            <a:r>
              <a:rPr lang="en-US" sz="3200" b="1" dirty="0" smtClean="0"/>
              <a:t> </a:t>
            </a:r>
          </a:p>
        </p:txBody>
      </p:sp>
      <p:sp>
        <p:nvSpPr>
          <p:cNvPr id="30723" name="Rectangle 3"/>
          <p:cNvSpPr>
            <a:spLocks noGrp="1" noChangeArrowheads="1"/>
          </p:cNvSpPr>
          <p:nvPr>
            <p:ph sz="quarter" idx="1"/>
          </p:nvPr>
        </p:nvSpPr>
        <p:spPr>
          <a:xfrm>
            <a:off x="2895600" y="3200400"/>
            <a:ext cx="5791200" cy="2930525"/>
          </a:xfrm>
        </p:spPr>
        <p:txBody>
          <a:bodyPr/>
          <a:lstStyle/>
          <a:p>
            <a:pPr>
              <a:buFont typeface="Wingdings" pitchFamily="2" charset="2"/>
              <a:buNone/>
            </a:pPr>
            <a:r>
              <a:rPr lang="en-US" sz="9600" smtClean="0"/>
              <a:t>True</a:t>
            </a:r>
          </a:p>
        </p:txBody>
      </p:sp>
    </p:spTree>
    <p:extLst>
      <p:ext uri="{BB962C8B-B14F-4D97-AF65-F5344CB8AC3E}">
        <p14:creationId xmlns:p14="http://schemas.microsoft.com/office/powerpoint/2010/main" val="2135140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 Achieving Students </a:t>
            </a:r>
            <a:br>
              <a:rPr lang="en-US" dirty="0"/>
            </a:br>
            <a:r>
              <a:rPr lang="en-US" dirty="0"/>
              <a:t>in the Era of NCLB</a:t>
            </a:r>
            <a:r>
              <a:rPr lang="en-US" sz="1600" dirty="0"/>
              <a:t> </a:t>
            </a:r>
            <a:r>
              <a:rPr lang="en-US" sz="1400" dirty="0"/>
              <a:t>Thomas B. Fordham Institute</a:t>
            </a:r>
            <a:endParaRPr lang="en-US" dirty="0"/>
          </a:p>
        </p:txBody>
      </p:sp>
      <p:sp>
        <p:nvSpPr>
          <p:cNvPr id="3" name="Content Placeholder 2"/>
          <p:cNvSpPr>
            <a:spLocks noGrp="1"/>
          </p:cNvSpPr>
          <p:nvPr>
            <p:ph idx="1"/>
          </p:nvPr>
        </p:nvSpPr>
        <p:spPr>
          <a:xfrm>
            <a:off x="914400" y="2769833"/>
            <a:ext cx="7848600" cy="3630967"/>
          </a:xfrm>
        </p:spPr>
        <p:txBody>
          <a:bodyPr/>
          <a:lstStyle/>
          <a:p>
            <a:pPr marL="45720" indent="0">
              <a:buNone/>
            </a:pPr>
            <a:r>
              <a:rPr lang="en-US" sz="2400" dirty="0" smtClean="0"/>
              <a:t>“While the nation’s lowest-achieving youngsters made rapid gains from 2000 to 2007, the performance of top students was languid. Children at the tenth percentile of achievement (the bottom 10 percent of students) have shown solid progress in fourth-grade reading and math and eighth-grade math since 2000, but those at the 90</a:t>
            </a:r>
            <a:r>
              <a:rPr lang="en-US" sz="2400" baseline="30000" dirty="0" smtClean="0"/>
              <a:t>th</a:t>
            </a:r>
            <a:r>
              <a:rPr lang="en-US" sz="2400" dirty="0" smtClean="0"/>
              <a:t> percentile (the top 10 percent) have made minimal gains.”</a:t>
            </a:r>
          </a:p>
          <a:p>
            <a:endParaRPr lang="en-US" dirty="0"/>
          </a:p>
        </p:txBody>
      </p:sp>
    </p:spTree>
    <p:extLst>
      <p:ext uri="{BB962C8B-B14F-4D97-AF65-F5344CB8AC3E}">
        <p14:creationId xmlns:p14="http://schemas.microsoft.com/office/powerpoint/2010/main" val="153377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9" name="Text Placeholder 8"/>
          <p:cNvSpPr>
            <a:spLocks noGrp="1"/>
          </p:cNvSpPr>
          <p:nvPr>
            <p:ph idx="1"/>
          </p:nvPr>
        </p:nvSpPr>
        <p:spPr>
          <a:xfrm>
            <a:off x="2286000" y="6172200"/>
            <a:ext cx="7315200" cy="3006127"/>
          </a:xfrm>
        </p:spPr>
        <p:txBody>
          <a:bodyPr>
            <a:normAutofit/>
          </a:bodyPr>
          <a:lstStyle/>
          <a:p>
            <a:pPr marL="45720" indent="0">
              <a:buNone/>
            </a:pPr>
            <a:r>
              <a:rPr lang="en-US" sz="1600" dirty="0" smtClean="0"/>
              <a:t>(</a:t>
            </a:r>
            <a:r>
              <a:rPr lang="en-US" sz="1600" dirty="0" err="1" smtClean="0"/>
              <a:t>McCoach</a:t>
            </a:r>
            <a:r>
              <a:rPr lang="en-US" sz="1600" dirty="0" smtClean="0"/>
              <a:t>, Rambo, &amp; Welsh, 2012, p. 8) </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3377"/>
            <a:ext cx="7772400" cy="607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9073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Placeholder 5"/>
          <p:cNvSpPr>
            <a:spLocks noGrp="1"/>
          </p:cNvSpPr>
          <p:nvPr>
            <p:ph type="body" idx="1"/>
          </p:nvPr>
        </p:nvSpPr>
        <p:spPr>
          <a:xfrm>
            <a:off x="1219200" y="1524000"/>
            <a:ext cx="7467600" cy="1524000"/>
          </a:xfrm>
        </p:spPr>
        <p:txBody>
          <a:bodyPr/>
          <a:lstStyle/>
          <a:p>
            <a:pPr>
              <a:spcBef>
                <a:spcPct val="0"/>
              </a:spcBef>
              <a:buFont typeface="Wingdings 2" pitchFamily="18" charset="2"/>
              <a:buNone/>
            </a:pPr>
            <a:endParaRPr lang="en-US" sz="1800" dirty="0" smtClean="0"/>
          </a:p>
        </p:txBody>
      </p:sp>
      <p:sp>
        <p:nvSpPr>
          <p:cNvPr id="44035" name="Content Placeholder 2"/>
          <p:cNvSpPr>
            <a:spLocks noGrp="1"/>
          </p:cNvSpPr>
          <p:nvPr>
            <p:ph sz="quarter" idx="4294967295"/>
          </p:nvPr>
        </p:nvSpPr>
        <p:spPr>
          <a:xfrm>
            <a:off x="568325" y="2757521"/>
            <a:ext cx="4041775" cy="2936875"/>
          </a:xfrm>
          <a:prstGeom prst="rect">
            <a:avLst/>
          </a:prstGeom>
        </p:spPr>
        <p:txBody>
          <a:bodyPr/>
          <a:lstStyle/>
          <a:p>
            <a:pPr>
              <a:buFont typeface="Wingdings 2" pitchFamily="18" charset="2"/>
              <a:buNone/>
            </a:pPr>
            <a:r>
              <a:rPr lang="en-US" dirty="0" smtClean="0"/>
              <a:t>Fourth </a:t>
            </a:r>
            <a:r>
              <a:rPr lang="en-US" dirty="0"/>
              <a:t>G</a:t>
            </a:r>
            <a:r>
              <a:rPr lang="en-US" dirty="0" smtClean="0"/>
              <a:t>raders</a:t>
            </a:r>
          </a:p>
          <a:p>
            <a:pPr lvl="1"/>
            <a:r>
              <a:rPr lang="en-US" dirty="0" smtClean="0"/>
              <a:t>Low income		1.8%</a:t>
            </a:r>
          </a:p>
          <a:p>
            <a:pPr lvl="1"/>
            <a:r>
              <a:rPr lang="en-US" dirty="0" smtClean="0"/>
              <a:t>Black		1.1%</a:t>
            </a:r>
          </a:p>
          <a:p>
            <a:pPr lvl="1"/>
            <a:r>
              <a:rPr lang="en-US" dirty="0" smtClean="0"/>
              <a:t>Hispanic		1.9%</a:t>
            </a:r>
          </a:p>
          <a:p>
            <a:pPr lvl="1"/>
            <a:r>
              <a:rPr lang="en-US" dirty="0" smtClean="0"/>
              <a:t>ELL		 	  .6%</a:t>
            </a:r>
          </a:p>
          <a:p>
            <a:endParaRPr lang="en-US" dirty="0" smtClean="0"/>
          </a:p>
          <a:p>
            <a:pPr>
              <a:buFont typeface="Wingdings 2" pitchFamily="18" charset="2"/>
              <a:buNone/>
            </a:pPr>
            <a:endParaRPr lang="en-US" dirty="0" smtClean="0"/>
          </a:p>
          <a:p>
            <a:endParaRPr lang="en-US" dirty="0" smtClean="0"/>
          </a:p>
          <a:p>
            <a:endParaRPr lang="en-US" dirty="0" smtClean="0"/>
          </a:p>
          <a:p>
            <a:endParaRPr lang="en-US" dirty="0" smtClean="0"/>
          </a:p>
          <a:p>
            <a:endParaRPr lang="en-US" dirty="0" smtClean="0"/>
          </a:p>
        </p:txBody>
      </p:sp>
      <p:sp>
        <p:nvSpPr>
          <p:cNvPr id="44036" name="Content Placeholder 4"/>
          <p:cNvSpPr>
            <a:spLocks noGrp="1"/>
          </p:cNvSpPr>
          <p:nvPr>
            <p:ph sz="quarter" idx="4294967295"/>
          </p:nvPr>
        </p:nvSpPr>
        <p:spPr>
          <a:xfrm>
            <a:off x="4724400" y="2757521"/>
            <a:ext cx="4038600" cy="3505200"/>
          </a:xfrm>
          <a:prstGeom prst="rect">
            <a:avLst/>
          </a:prstGeom>
        </p:spPr>
        <p:txBody>
          <a:bodyPr/>
          <a:lstStyle/>
          <a:p>
            <a:pPr>
              <a:buFont typeface="Wingdings 2" pitchFamily="18" charset="2"/>
              <a:buNone/>
            </a:pPr>
            <a:r>
              <a:rPr lang="en-US" dirty="0" smtClean="0"/>
              <a:t>Eighth Graders</a:t>
            </a:r>
          </a:p>
          <a:p>
            <a:pPr lvl="1"/>
            <a:r>
              <a:rPr lang="en-US" dirty="0" smtClean="0"/>
              <a:t>Low income		2.5%</a:t>
            </a:r>
          </a:p>
          <a:p>
            <a:pPr lvl="1"/>
            <a:r>
              <a:rPr lang="en-US" dirty="0" smtClean="0"/>
              <a:t>Black		1.5%</a:t>
            </a:r>
          </a:p>
          <a:p>
            <a:pPr lvl="1"/>
            <a:r>
              <a:rPr lang="en-US" dirty="0" smtClean="0"/>
              <a:t>Hispanic		2.7%</a:t>
            </a:r>
          </a:p>
          <a:p>
            <a:pPr lvl="1"/>
            <a:r>
              <a:rPr lang="en-US" dirty="0" smtClean="0"/>
              <a:t>ELL		 	  .5%</a:t>
            </a:r>
          </a:p>
          <a:p>
            <a:pPr lvl="1"/>
            <a:endParaRPr lang="en-US" dirty="0" smtClean="0"/>
          </a:p>
        </p:txBody>
      </p:sp>
      <p:sp>
        <p:nvSpPr>
          <p:cNvPr id="4403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endParaRPr lang="en-US"/>
          </a:p>
        </p:txBody>
      </p:sp>
      <p:sp>
        <p:nvSpPr>
          <p:cNvPr id="2" name="Title 1"/>
          <p:cNvSpPr>
            <a:spLocks noGrp="1"/>
          </p:cNvSpPr>
          <p:nvPr>
            <p:ph type="title"/>
          </p:nvPr>
        </p:nvSpPr>
        <p:spPr>
          <a:xfrm>
            <a:off x="838200" y="879835"/>
            <a:ext cx="8001000" cy="1524000"/>
          </a:xfrm>
        </p:spPr>
        <p:txBody>
          <a:bodyPr>
            <a:normAutofit fontScale="90000"/>
          </a:bodyPr>
          <a:lstStyle/>
          <a:p>
            <a:pPr fontAlgn="auto">
              <a:spcAft>
                <a:spcPts val="0"/>
              </a:spcAft>
              <a:defRPr/>
            </a:pPr>
            <a:r>
              <a:rPr lang="en-US" sz="3600" b="1" dirty="0"/>
              <a:t>Talent on the Sidelines: Excellence Gaps and America’s Persistent Talent Underclass</a:t>
            </a:r>
            <a:endParaRPr lang="en-US" b="1" dirty="0"/>
          </a:p>
        </p:txBody>
      </p:sp>
      <p:sp>
        <p:nvSpPr>
          <p:cNvPr id="3" name="TextBox 2"/>
          <p:cNvSpPr txBox="1"/>
          <p:nvPr/>
        </p:nvSpPr>
        <p:spPr>
          <a:xfrm>
            <a:off x="1777691" y="4955732"/>
            <a:ext cx="5664818" cy="1477328"/>
          </a:xfrm>
          <a:prstGeom prst="rect">
            <a:avLst/>
          </a:prstGeom>
          <a:noFill/>
        </p:spPr>
        <p:txBody>
          <a:bodyPr wrap="square" rtlCol="0">
            <a:spAutoFit/>
          </a:bodyPr>
          <a:lstStyle/>
          <a:p>
            <a:r>
              <a:rPr lang="en-US" altLang="en-US" dirty="0"/>
              <a:t>In Grades 4 and 8, a much smaller percentage of low-income, minority, and English-Language learner students score at the Advanced Level on NAEP in math.</a:t>
            </a:r>
          </a:p>
          <a:p>
            <a:endParaRPr lang="en-US" dirty="0"/>
          </a:p>
        </p:txBody>
      </p:sp>
    </p:spTree>
    <p:extLst>
      <p:ext uri="{BB962C8B-B14F-4D97-AF65-F5344CB8AC3E}">
        <p14:creationId xmlns:p14="http://schemas.microsoft.com/office/powerpoint/2010/main" val="1065172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33400" y="533400"/>
            <a:ext cx="8382000" cy="2286000"/>
          </a:xfrm>
        </p:spPr>
        <p:txBody>
          <a:bodyPr>
            <a:normAutofit/>
          </a:bodyPr>
          <a:lstStyle/>
          <a:p>
            <a:pPr fontAlgn="auto">
              <a:spcAft>
                <a:spcPts val="0"/>
              </a:spcAft>
              <a:defRPr/>
            </a:pPr>
            <a:r>
              <a:rPr lang="en-US" sz="3200" b="1" i="1" dirty="0" smtClean="0"/>
              <a:t>12. Gifted students are needed in all classes so that students do not lack positive role models for academic and social leadership.</a:t>
            </a:r>
          </a:p>
        </p:txBody>
      </p:sp>
      <p:sp>
        <p:nvSpPr>
          <p:cNvPr id="32771" name="Rectangle 3"/>
          <p:cNvSpPr>
            <a:spLocks noGrp="1" noChangeArrowheads="1"/>
          </p:cNvSpPr>
          <p:nvPr>
            <p:ph sz="quarter" idx="1"/>
          </p:nvPr>
        </p:nvSpPr>
        <p:spPr>
          <a:xfrm>
            <a:off x="2819400" y="3200400"/>
            <a:ext cx="5715000" cy="2352675"/>
          </a:xfrm>
        </p:spPr>
        <p:txBody>
          <a:bodyPr/>
          <a:lstStyle/>
          <a:p>
            <a:pPr>
              <a:lnSpc>
                <a:spcPct val="80000"/>
              </a:lnSpc>
              <a:buFont typeface="Wingdings" pitchFamily="2" charset="2"/>
              <a:buNone/>
            </a:pPr>
            <a:r>
              <a:rPr lang="en-US" sz="9600" dirty="0" smtClean="0"/>
              <a:t>False</a:t>
            </a:r>
          </a:p>
        </p:txBody>
      </p:sp>
    </p:spTree>
    <p:extLst>
      <p:ext uri="{BB962C8B-B14F-4D97-AF65-F5344CB8AC3E}">
        <p14:creationId xmlns:p14="http://schemas.microsoft.com/office/powerpoint/2010/main" val="32129656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76200"/>
            <a:ext cx="8991600" cy="7010400"/>
          </a:xfrm>
        </p:spPr>
        <p:txBody>
          <a:bodyPr>
            <a:normAutofit fontScale="47500" lnSpcReduction="20000"/>
          </a:bodyPr>
          <a:lstStyle/>
          <a:p>
            <a:pPr marL="45720" indent="0">
              <a:buNone/>
            </a:pPr>
            <a:r>
              <a:rPr lang="en-US" sz="2500" dirty="0" smtClean="0"/>
              <a:t>References</a:t>
            </a:r>
          </a:p>
          <a:p>
            <a:pPr marL="45720" indent="0">
              <a:buNone/>
            </a:pPr>
            <a:endParaRPr lang="en-US" sz="2500" dirty="0"/>
          </a:p>
          <a:p>
            <a:r>
              <a:rPr lang="en-US" sz="2500" dirty="0" err="1"/>
              <a:t>Assouline</a:t>
            </a:r>
            <a:r>
              <a:rPr lang="en-US" sz="2500" dirty="0"/>
              <a:t>, S. G., </a:t>
            </a:r>
            <a:r>
              <a:rPr lang="en-US" sz="2500" dirty="0" err="1"/>
              <a:t>Colangelo</a:t>
            </a:r>
            <a:r>
              <a:rPr lang="en-US" sz="2500" dirty="0"/>
              <a:t>, N., &amp; </a:t>
            </a:r>
            <a:r>
              <a:rPr lang="en-US" sz="2500" dirty="0" err="1"/>
              <a:t>VanTassel-Baska</a:t>
            </a:r>
            <a:r>
              <a:rPr lang="en-US" sz="2500" dirty="0"/>
              <a:t>, J. (2015). </a:t>
            </a:r>
            <a:r>
              <a:rPr lang="en-US" sz="2500" i="1" dirty="0"/>
              <a:t>A nation empowered: Evidence trumps the excuses holding back America’s brightest students </a:t>
            </a:r>
            <a:r>
              <a:rPr lang="en-US" sz="2500" dirty="0"/>
              <a:t>(Vol. 1). Iowa City: University of Iowa, The Connie Belin &amp; Jacqueline N. Blank International Center for Gifted Education and Development. Retrieved from http://www.accelerationinstitute.org/ </a:t>
            </a:r>
            <a:r>
              <a:rPr lang="en-US" sz="2500" dirty="0" err="1"/>
              <a:t>Nation_Empowered</a:t>
            </a:r>
            <a:r>
              <a:rPr lang="en-US" sz="2500" dirty="0"/>
              <a:t>/</a:t>
            </a:r>
          </a:p>
          <a:p>
            <a:r>
              <a:rPr lang="en-US" sz="2500" dirty="0" err="1"/>
              <a:t>Colangelo</a:t>
            </a:r>
            <a:r>
              <a:rPr lang="en-US" sz="2500" dirty="0"/>
              <a:t>, N., </a:t>
            </a:r>
            <a:r>
              <a:rPr lang="en-US" sz="2500" dirty="0" err="1"/>
              <a:t>Assouline</a:t>
            </a:r>
            <a:r>
              <a:rPr lang="en-US" sz="2500" dirty="0"/>
              <a:t>, S. G., &amp; Gross, M. U. M. (2004). </a:t>
            </a:r>
            <a:r>
              <a:rPr lang="en-US" sz="2500" i="1" dirty="0"/>
              <a:t>A nation deceived: How schools hold back America’s brightest students (Vol. 1). The Templeton national report on acceleration</a:t>
            </a:r>
            <a:r>
              <a:rPr lang="en-US" sz="2500" dirty="0"/>
              <a:t>. Iowa City: University of Iowa.</a:t>
            </a:r>
          </a:p>
          <a:p>
            <a:r>
              <a:rPr lang="en-US" sz="2500" dirty="0"/>
              <a:t>Cross, T. L., &amp; Betts, G. (2015). Guest forward. In S. G. </a:t>
            </a:r>
            <a:r>
              <a:rPr lang="en-US" sz="2500" dirty="0" err="1"/>
              <a:t>Assouline</a:t>
            </a:r>
            <a:r>
              <a:rPr lang="en-US" sz="2500" dirty="0"/>
              <a:t>, N. </a:t>
            </a:r>
            <a:r>
              <a:rPr lang="en-US" sz="2500" dirty="0" err="1"/>
              <a:t>Colangelo</a:t>
            </a:r>
            <a:r>
              <a:rPr lang="en-US" sz="2500" dirty="0"/>
              <a:t>, &amp; J. </a:t>
            </a:r>
            <a:r>
              <a:rPr lang="en-US" sz="2500" dirty="0" err="1"/>
              <a:t>VanTassel-Baska</a:t>
            </a:r>
            <a:r>
              <a:rPr lang="en-US" sz="2500" dirty="0"/>
              <a:t> (</a:t>
            </a:r>
            <a:r>
              <a:rPr lang="en-US" sz="2500" dirty="0" err="1"/>
              <a:t>Eds</a:t>
            </a:r>
            <a:r>
              <a:rPr lang="en-US" sz="2500" dirty="0"/>
              <a:t>). </a:t>
            </a:r>
            <a:r>
              <a:rPr lang="en-US" sz="2500" i="1" dirty="0"/>
              <a:t>A nation empowered: Evidence trumps the excuses holding back America’s brightest students (Vol. 1) (</a:t>
            </a:r>
            <a:r>
              <a:rPr lang="en-US" sz="2500" dirty="0"/>
              <a:t>p. vii). Iowa City: University of Iowa, The Connie Belin &amp; Jacqueline N. Blank International Center for Gifted Education and Development.</a:t>
            </a:r>
          </a:p>
          <a:p>
            <a:r>
              <a:rPr lang="en-US" sz="2500" dirty="0" err="1"/>
              <a:t>DeLacy</a:t>
            </a:r>
            <a:r>
              <a:rPr lang="en-US" sz="2500" dirty="0"/>
              <a:t>, M. (2004, June 23). The ‘No Child’ law’s biggest victims? An answer may surprise. </a:t>
            </a:r>
            <a:r>
              <a:rPr lang="en-US" sz="2500" i="1" dirty="0"/>
              <a:t>Education Week, 23(41),</a:t>
            </a:r>
            <a:r>
              <a:rPr lang="en-US" sz="2500" dirty="0"/>
              <a:t> 40.</a:t>
            </a:r>
          </a:p>
          <a:p>
            <a:r>
              <a:rPr lang="en-US" sz="2500" dirty="0"/>
              <a:t>Every Student Succeeds Act. Pub. L. 114-95. (2015)</a:t>
            </a:r>
          </a:p>
          <a:p>
            <a:r>
              <a:rPr lang="en-US" sz="2500" dirty="0"/>
              <a:t>Inman, T. F., &amp; Kirchner, J. (2016). Parenting gifted children 101: An introduction to gifted kids and their needs. Waco, TX: </a:t>
            </a:r>
            <a:r>
              <a:rPr lang="en-US" sz="2500" dirty="0" err="1"/>
              <a:t>Prufrock</a:t>
            </a:r>
            <a:r>
              <a:rPr lang="en-US" sz="2500" dirty="0"/>
              <a:t> Press. (Answers to questions 2, 4, 5, 6, 9, 10, 11, and 12 come straight from this source.)</a:t>
            </a:r>
          </a:p>
          <a:p>
            <a:r>
              <a:rPr lang="en-US" sz="2500" dirty="0"/>
              <a:t>Jensen, E. (2006). </a:t>
            </a:r>
            <a:r>
              <a:rPr lang="en-US" sz="2500" i="1" dirty="0"/>
              <a:t>Enriching the brain: How to maximize every learner’s potential.</a:t>
            </a:r>
            <a:r>
              <a:rPr lang="en-US" sz="2500" dirty="0"/>
              <a:t> San </a:t>
            </a:r>
          </a:p>
          <a:p>
            <a:r>
              <a:rPr lang="en-US" sz="2500" dirty="0" smtClean="0"/>
              <a:t>Francisco</a:t>
            </a:r>
            <a:r>
              <a:rPr lang="en-US" sz="2500" dirty="0"/>
              <a:t>, CA: John Wiley &amp; Sons. </a:t>
            </a:r>
          </a:p>
          <a:p>
            <a:r>
              <a:rPr lang="en-US" sz="2500" dirty="0"/>
              <a:t>Loveless, T., </a:t>
            </a:r>
            <a:r>
              <a:rPr lang="en-US" sz="2500" dirty="0" err="1"/>
              <a:t>Farkas</a:t>
            </a:r>
            <a:r>
              <a:rPr lang="en-US" sz="2500" dirty="0"/>
              <a:t>, S., &amp; </a:t>
            </a:r>
            <a:r>
              <a:rPr lang="en-US" sz="2500" dirty="0" err="1"/>
              <a:t>Duffett</a:t>
            </a:r>
            <a:r>
              <a:rPr lang="en-US" sz="2500" dirty="0"/>
              <a:t>, A. (2008). </a:t>
            </a:r>
            <a:r>
              <a:rPr lang="en-US" sz="2500" i="1" dirty="0"/>
              <a:t>High-achieving students in the era of NCLB</a:t>
            </a:r>
            <a:r>
              <a:rPr lang="en-US" sz="2500" dirty="0"/>
              <a:t>. Washington, DC: Thomas B. Fordham Institute.</a:t>
            </a:r>
          </a:p>
          <a:p>
            <a:r>
              <a:rPr lang="en-US" sz="2500" dirty="0" err="1"/>
              <a:t>McCoach</a:t>
            </a:r>
            <a:r>
              <a:rPr lang="en-US" sz="2500" dirty="0"/>
              <a:t>, B., Rambo, K. E., &amp; Welsh, M. (20120). Assessing the growth of gifted students. </a:t>
            </a:r>
            <a:r>
              <a:rPr lang="en-US" sz="2500" i="1" dirty="0"/>
              <a:t>Gifted Child Quarterly, (57)</a:t>
            </a:r>
            <a:r>
              <a:rPr lang="en-US" sz="2500" dirty="0"/>
              <a:t>1.</a:t>
            </a:r>
          </a:p>
          <a:p>
            <a:r>
              <a:rPr lang="en-US" sz="2500" dirty="0"/>
              <a:t>McCombs, B. (2010). Developing responsible and autonomous learners: A key to motivating students. American Psychological Association. Retrieved from http://www.apa.org/ education/ k12/learners.aspx </a:t>
            </a:r>
          </a:p>
          <a:p>
            <a:r>
              <a:rPr lang="en-US" sz="2500" dirty="0"/>
              <a:t>Moon, S. (2009). Myth 15: High-ability students don’t face problems and challenges. Demythologizing gifted education. [Special issue.] </a:t>
            </a:r>
            <a:r>
              <a:rPr lang="en-US" sz="2500" i="1" dirty="0"/>
              <a:t>Gifted Child Quarterly, 53</a:t>
            </a:r>
            <a:r>
              <a:rPr lang="en-US" sz="2500" dirty="0"/>
              <a:t>(4), 274-276.</a:t>
            </a:r>
          </a:p>
          <a:p>
            <a:r>
              <a:rPr lang="en-US" sz="2500" dirty="0"/>
              <a:t>National Association for Gifted Children. (2010). Pre-k-grade 12 gifted programming standards. Retrieved from http://www.nagc.org/resources-publications/resources/national-standards-gifted-and-talented-education/pre-k-grade-12</a:t>
            </a:r>
          </a:p>
          <a:p>
            <a:r>
              <a:rPr lang="en-US" sz="2500" dirty="0" err="1"/>
              <a:t>Rimm</a:t>
            </a:r>
            <a:r>
              <a:rPr lang="en-US" sz="2500" dirty="0"/>
              <a:t>, S. B. (2008). </a:t>
            </a:r>
            <a:r>
              <a:rPr lang="en-US" sz="2500" i="1" dirty="0"/>
              <a:t>Why bright kids get poor grades </a:t>
            </a:r>
            <a:r>
              <a:rPr lang="en-US" sz="2500" dirty="0"/>
              <a:t>(3</a:t>
            </a:r>
            <a:r>
              <a:rPr lang="en-US" sz="2500" baseline="30000" dirty="0"/>
              <a:t>rd</a:t>
            </a:r>
            <a:r>
              <a:rPr lang="en-US" sz="2500" dirty="0"/>
              <a:t> Ed.). Tucson, AZ: Great Potential Press.</a:t>
            </a:r>
          </a:p>
          <a:p>
            <a:r>
              <a:rPr lang="en-US" sz="2500" dirty="0"/>
              <a:t>Roberts, J. L., &amp; Inman, T. F. (2009, June). Advocacy column: Communicating powerful and timely advocacy messages. </a:t>
            </a:r>
            <a:r>
              <a:rPr lang="en-US" sz="2500" i="1" dirty="0"/>
              <a:t>Parenting for High Potential, </a:t>
            </a:r>
            <a:r>
              <a:rPr lang="en-US" sz="2500" dirty="0"/>
              <a:t>9-11.</a:t>
            </a:r>
          </a:p>
          <a:p>
            <a:r>
              <a:rPr lang="en-US" sz="2500" dirty="0"/>
              <a:t>Ross, P. O. (1993). </a:t>
            </a:r>
            <a:r>
              <a:rPr lang="en-US" sz="2500" i="1" dirty="0"/>
              <a:t>National excellence: A case for developing America’s talent.</a:t>
            </a:r>
            <a:r>
              <a:rPr lang="en-US" sz="2500" dirty="0"/>
              <a:t> Washington, DC: U.S. Government Printing Office.</a:t>
            </a:r>
          </a:p>
          <a:p>
            <a:r>
              <a:rPr lang="en-US" sz="2500" dirty="0" err="1"/>
              <a:t>Schunk</a:t>
            </a:r>
            <a:r>
              <a:rPr lang="en-US" sz="2500" dirty="0"/>
              <a:t>, D.H. (1987). Peer models and children's behavioral change. </a:t>
            </a:r>
            <a:r>
              <a:rPr lang="en-US" sz="2500" i="1" dirty="0"/>
              <a:t>Review of Educational Research</a:t>
            </a:r>
            <a:r>
              <a:rPr lang="en-US" sz="2500" dirty="0"/>
              <a:t>, 57, 149-174.</a:t>
            </a:r>
          </a:p>
          <a:p>
            <a:r>
              <a:rPr lang="en-US" sz="2500" dirty="0" err="1"/>
              <a:t>Wai</a:t>
            </a:r>
            <a:r>
              <a:rPr lang="en-US" sz="2500" dirty="0"/>
              <a:t>, J. (2015). Long-term effects of educational acceleration In S. G. </a:t>
            </a:r>
            <a:r>
              <a:rPr lang="en-US" sz="2500" dirty="0" err="1"/>
              <a:t>Assouline</a:t>
            </a:r>
            <a:r>
              <a:rPr lang="en-US" sz="2500" dirty="0"/>
              <a:t>, N. </a:t>
            </a:r>
            <a:r>
              <a:rPr lang="en-US" sz="2500" dirty="0" err="1"/>
              <a:t>Colangelo</a:t>
            </a:r>
            <a:r>
              <a:rPr lang="en-US" sz="2500" dirty="0"/>
              <a:t>, &amp; J. </a:t>
            </a:r>
            <a:r>
              <a:rPr lang="en-US" sz="2500" dirty="0" err="1"/>
              <a:t>VanTassel-Baska</a:t>
            </a:r>
            <a:r>
              <a:rPr lang="en-US" sz="2500" dirty="0"/>
              <a:t> (Eds.), </a:t>
            </a:r>
            <a:r>
              <a:rPr lang="en-US" sz="2500" i="1" dirty="0"/>
              <a:t>A nation empowered: Evidence trumps the excuses holding back America’s brightest students </a:t>
            </a:r>
            <a:r>
              <a:rPr lang="en-US" sz="2500" dirty="0"/>
              <a:t>(Vol. 1)</a:t>
            </a:r>
            <a:r>
              <a:rPr lang="en-US" sz="2500" i="1" dirty="0"/>
              <a:t> (</a:t>
            </a:r>
            <a:r>
              <a:rPr lang="en-US" sz="2500" dirty="0"/>
              <a:t>pp. 73-84). Iowa City: University of Iowa, The Connie Belin &amp; Jacqueline N. Blank International Center for Gifted Education and Development.</a:t>
            </a:r>
          </a:p>
          <a:p>
            <a:r>
              <a:rPr lang="en-US" sz="2500" dirty="0"/>
              <a:t>Worrell, F. (2009). Myth 4: Single test score or indicator tells us all we need to know about giftedness. Demythologizing gifted education. [Special issue.] </a:t>
            </a:r>
            <a:r>
              <a:rPr lang="en-US" sz="2500" i="1" dirty="0"/>
              <a:t>Gifted Child Quarterly, 53</a:t>
            </a:r>
            <a:r>
              <a:rPr lang="en-US" sz="2500" dirty="0"/>
              <a:t>(4), 242-244.</a:t>
            </a:r>
          </a:p>
          <a:p>
            <a:endParaRPr lang="en-US" dirty="0"/>
          </a:p>
        </p:txBody>
      </p:sp>
    </p:spTree>
    <p:extLst>
      <p:ext uri="{BB962C8B-B14F-4D97-AF65-F5344CB8AC3E}">
        <p14:creationId xmlns:p14="http://schemas.microsoft.com/office/powerpoint/2010/main" val="80809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itle 3"/>
          <p:cNvSpPr>
            <a:spLocks noGrp="1"/>
          </p:cNvSpPr>
          <p:nvPr>
            <p:ph type="ctrTitle"/>
          </p:nvPr>
        </p:nvSpPr>
        <p:spPr>
          <a:xfrm>
            <a:off x="2286000" y="3124200"/>
            <a:ext cx="6172200" cy="1893888"/>
          </a:xfrm>
        </p:spPr>
        <p:txBody>
          <a:bodyPr/>
          <a:lstStyle/>
          <a:p>
            <a:pPr fontAlgn="auto">
              <a:spcAft>
                <a:spcPts val="0"/>
              </a:spcAft>
              <a:defRPr/>
            </a:pPr>
            <a:r>
              <a:rPr lang="en-US" dirty="0" smtClean="0"/>
              <a:t>P O P   Q U I Z</a:t>
            </a:r>
          </a:p>
        </p:txBody>
      </p:sp>
      <p:sp>
        <p:nvSpPr>
          <p:cNvPr id="21507" name="Subtitle 4"/>
          <p:cNvSpPr>
            <a:spLocks noGrp="1"/>
          </p:cNvSpPr>
          <p:nvPr>
            <p:ph type="subTitle" idx="1"/>
          </p:nvPr>
        </p:nvSpPr>
        <p:spPr>
          <a:xfrm>
            <a:off x="2286000" y="5003800"/>
            <a:ext cx="6172200" cy="1371600"/>
          </a:xfrm>
        </p:spPr>
        <p:txBody>
          <a:bodyPr/>
          <a:lstStyle/>
          <a:p>
            <a:endParaRPr lang="en-US" smtClean="0"/>
          </a:p>
        </p:txBody>
      </p:sp>
    </p:spTree>
    <p:extLst>
      <p:ext uri="{BB962C8B-B14F-4D97-AF65-F5344CB8AC3E}">
        <p14:creationId xmlns:p14="http://schemas.microsoft.com/office/powerpoint/2010/main" val="744640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274638"/>
            <a:ext cx="7772400" cy="2011362"/>
          </a:xfrm>
        </p:spPr>
        <p:txBody>
          <a:bodyPr/>
          <a:lstStyle/>
          <a:p>
            <a:pPr fontAlgn="auto">
              <a:spcAft>
                <a:spcPts val="0"/>
              </a:spcAft>
              <a:defRPr/>
            </a:pPr>
            <a:r>
              <a:rPr lang="en-US" sz="3600" b="1" i="1" dirty="0" smtClean="0"/>
              <a:t>1. Gifted children thrive with more work.</a:t>
            </a:r>
          </a:p>
        </p:txBody>
      </p:sp>
      <p:sp>
        <p:nvSpPr>
          <p:cNvPr id="13315" name="Rectangle 3"/>
          <p:cNvSpPr>
            <a:spLocks noGrp="1" noChangeArrowheads="1"/>
          </p:cNvSpPr>
          <p:nvPr>
            <p:ph sz="quarter" idx="1"/>
          </p:nvPr>
        </p:nvSpPr>
        <p:spPr>
          <a:xfrm>
            <a:off x="2667000" y="3048000"/>
            <a:ext cx="6019800" cy="3082925"/>
          </a:xfrm>
        </p:spPr>
        <p:txBody>
          <a:bodyPr/>
          <a:lstStyle/>
          <a:p>
            <a:pPr>
              <a:lnSpc>
                <a:spcPct val="90000"/>
              </a:lnSpc>
              <a:buFont typeface="Wingdings" pitchFamily="2" charset="2"/>
              <a:buNone/>
            </a:pPr>
            <a:r>
              <a:rPr lang="en-US" sz="9600" smtClean="0"/>
              <a:t>False</a:t>
            </a:r>
          </a:p>
          <a:p>
            <a:pPr>
              <a:lnSpc>
                <a:spcPct val="90000"/>
              </a:lnSpc>
            </a:pPr>
            <a:endParaRPr lang="en-US" smtClean="0"/>
          </a:p>
        </p:txBody>
      </p:sp>
    </p:spTree>
    <p:extLst>
      <p:ext uri="{BB962C8B-B14F-4D97-AF65-F5344CB8AC3E}">
        <p14:creationId xmlns:p14="http://schemas.microsoft.com/office/powerpoint/2010/main" val="168129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p:cNvSpPr>
            <a:spLocks noGrp="1" noChangeArrowheads="1"/>
          </p:cNvSpPr>
          <p:nvPr>
            <p:ph type="body" sz="half" idx="1"/>
          </p:nvPr>
        </p:nvSpPr>
        <p:spPr>
          <a:xfrm>
            <a:off x="533400" y="1447800"/>
            <a:ext cx="8077200" cy="3733800"/>
          </a:xfrm>
        </p:spPr>
        <p:txBody>
          <a:bodyPr>
            <a:normAutofit fontScale="92500"/>
          </a:bodyPr>
          <a:lstStyle/>
          <a:p>
            <a:pPr marL="0" indent="0" algn="ctr" eaLnBrk="1" hangingPunct="1">
              <a:spcBef>
                <a:spcPct val="0"/>
              </a:spcBef>
              <a:buFont typeface="Wingdings" pitchFamily="2" charset="2"/>
              <a:buNone/>
              <a:defRPr/>
            </a:pPr>
            <a:r>
              <a:rPr lang="en-US" sz="4800" dirty="0" smtClean="0">
                <a:latin typeface="+mj-lt"/>
                <a:ea typeface="+mj-ea"/>
                <a:cs typeface="+mj-cs"/>
              </a:rPr>
              <a:t>ACT data show that fewer than </a:t>
            </a:r>
            <a:r>
              <a:rPr lang="en-US" sz="4800" dirty="0" smtClean="0">
                <a:solidFill>
                  <a:schemeClr val="tx2"/>
                </a:solidFill>
                <a:latin typeface="+mj-lt"/>
                <a:ea typeface="+mj-ea"/>
                <a:cs typeface="+mj-cs"/>
              </a:rPr>
              <a:t>two</a:t>
            </a:r>
            <a:r>
              <a:rPr lang="en-US" sz="4800" dirty="0" smtClean="0">
                <a:latin typeface="+mj-lt"/>
                <a:ea typeface="+mj-ea"/>
                <a:cs typeface="+mj-cs"/>
              </a:rPr>
              <a:t> in </a:t>
            </a:r>
            <a:r>
              <a:rPr lang="en-US" sz="4800" dirty="0" smtClean="0">
                <a:solidFill>
                  <a:schemeClr val="tx2"/>
                </a:solidFill>
                <a:latin typeface="+mj-lt"/>
                <a:ea typeface="+mj-ea"/>
                <a:cs typeface="+mj-cs"/>
              </a:rPr>
              <a:t>ten</a:t>
            </a:r>
            <a:r>
              <a:rPr lang="en-US" sz="4800" dirty="0" smtClean="0">
                <a:latin typeface="+mj-lt"/>
                <a:ea typeface="+mj-ea"/>
                <a:cs typeface="+mj-cs"/>
              </a:rPr>
              <a:t> eighth graders are on target to be ready for college-level work by the time they graduate from high school.</a:t>
            </a:r>
          </a:p>
        </p:txBody>
      </p:sp>
      <p:sp>
        <p:nvSpPr>
          <p:cNvPr id="3" name="Rectangle 2"/>
          <p:cNvSpPr txBox="1">
            <a:spLocks noChangeArrowheads="1"/>
          </p:cNvSpPr>
          <p:nvPr/>
        </p:nvSpPr>
        <p:spPr bwMode="auto">
          <a:xfrm>
            <a:off x="0" y="5257800"/>
            <a:ext cx="9144000" cy="685800"/>
          </a:xfrm>
          <a:prstGeom prst="rect">
            <a:avLst/>
          </a:prstGeom>
          <a:noFill/>
          <a:ln w="9525">
            <a:noFill/>
            <a:miter lim="800000"/>
            <a:headEnd/>
            <a:tailEnd/>
          </a:ln>
          <a:effectLst/>
        </p:spPr>
        <p:txBody>
          <a:bodyPr anchor="ctr"/>
          <a:lstStyle/>
          <a:p>
            <a:pPr algn="ctr">
              <a:defRPr/>
            </a:pPr>
            <a:r>
              <a:rPr lang="en-US" sz="2000" dirty="0">
                <a:latin typeface="+mj-lt"/>
                <a:ea typeface="+mj-ea"/>
                <a:cs typeface="+mj-cs"/>
              </a:rPr>
              <a:t>The Forgotten Middle, 2009</a:t>
            </a:r>
          </a:p>
        </p:txBody>
      </p:sp>
    </p:spTree>
    <p:extLst>
      <p:ext uri="{BB962C8B-B14F-4D97-AF65-F5344CB8AC3E}">
        <p14:creationId xmlns:p14="http://schemas.microsoft.com/office/powerpoint/2010/main" val="3905287709"/>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381000"/>
            <a:ext cx="8382000" cy="2819400"/>
          </a:xfrm>
        </p:spPr>
        <p:txBody>
          <a:bodyPr/>
          <a:lstStyle/>
          <a:p>
            <a:pPr eaLnBrk="1" hangingPunct="1">
              <a:defRPr/>
            </a:pPr>
            <a:r>
              <a:rPr lang="en-US" dirty="0" smtClean="0"/>
              <a:t>How a person views the origin of talent is important!</a:t>
            </a:r>
          </a:p>
        </p:txBody>
      </p:sp>
      <p:sp>
        <p:nvSpPr>
          <p:cNvPr id="23555" name="Rectangle 3"/>
          <p:cNvSpPr>
            <a:spLocks noGrp="1" noChangeArrowheads="1"/>
          </p:cNvSpPr>
          <p:nvPr>
            <p:ph idx="1"/>
          </p:nvPr>
        </p:nvSpPr>
        <p:spPr>
          <a:xfrm>
            <a:off x="838200" y="2667000"/>
            <a:ext cx="8305800" cy="3810000"/>
          </a:xfrm>
        </p:spPr>
        <p:txBody>
          <a:bodyPr>
            <a:normAutofit fontScale="92500" lnSpcReduction="10000"/>
          </a:bodyPr>
          <a:lstStyle/>
          <a:p>
            <a:pPr eaLnBrk="1" hangingPunct="1">
              <a:defRPr/>
            </a:pPr>
            <a:r>
              <a:rPr lang="en-US" sz="2800" dirty="0" smtClean="0"/>
              <a:t>If you see talent as something you demonstrate…</a:t>
            </a:r>
          </a:p>
          <a:p>
            <a:pPr marL="320040" lvl="1" indent="0">
              <a:buNone/>
              <a:defRPr/>
            </a:pPr>
            <a:r>
              <a:rPr lang="en-US" sz="2600" dirty="0" smtClean="0"/>
              <a:t>			</a:t>
            </a:r>
            <a:r>
              <a:rPr lang="en-US" sz="2800" dirty="0" smtClean="0"/>
              <a:t>Fixed Mindset</a:t>
            </a:r>
          </a:p>
          <a:p>
            <a:pPr marL="320040" lvl="1" indent="0">
              <a:buNone/>
              <a:defRPr/>
            </a:pPr>
            <a:endParaRPr lang="en-US" sz="2800" dirty="0" smtClean="0"/>
          </a:p>
          <a:p>
            <a:pPr marL="320040" lvl="1" indent="0">
              <a:buNone/>
              <a:defRPr/>
            </a:pPr>
            <a:endParaRPr lang="en-US" sz="2800" dirty="0" smtClean="0"/>
          </a:p>
          <a:p>
            <a:pPr eaLnBrk="1" hangingPunct="1">
              <a:defRPr/>
            </a:pPr>
            <a:r>
              <a:rPr lang="en-US" sz="2800" dirty="0" smtClean="0"/>
              <a:t>If you see talent as something to be developed…</a:t>
            </a:r>
          </a:p>
          <a:p>
            <a:pPr marL="45720" indent="0" eaLnBrk="1" hangingPunct="1">
              <a:buNone/>
              <a:defRPr/>
            </a:pPr>
            <a:r>
              <a:rPr lang="en-US" sz="2800" dirty="0"/>
              <a:t>	</a:t>
            </a:r>
            <a:r>
              <a:rPr lang="en-US" sz="2800" dirty="0" smtClean="0"/>
              <a:t>		Growth Mindset</a:t>
            </a:r>
          </a:p>
          <a:p>
            <a:pPr>
              <a:buFont typeface="Wingdings" pitchFamily="2" charset="2"/>
              <a:buNone/>
              <a:defRPr/>
            </a:pPr>
            <a:r>
              <a:rPr lang="en-US" sz="2800" dirty="0" smtClean="0">
                <a:effectLst/>
              </a:rPr>
              <a:t>				</a:t>
            </a:r>
            <a:endParaRPr lang="en-US" sz="2800" dirty="0" smtClean="0"/>
          </a:p>
          <a:p>
            <a:pPr>
              <a:buFont typeface="Wingdings" pitchFamily="2" charset="2"/>
              <a:buNone/>
              <a:defRPr/>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rPr>
              <a:t>Carol </a:t>
            </a:r>
            <a:r>
              <a:rPr lang="en-US" sz="1800" dirty="0" err="1" smtClean="0">
                <a:effectLst>
                  <a:outerShdw blurRad="38100" dist="38100" dir="2700000" algn="tl">
                    <a:srgbClr val="000000">
                      <a:alpha val="43137"/>
                    </a:srgbClr>
                  </a:outerShdw>
                </a:effectLst>
              </a:rPr>
              <a:t>Dweck</a:t>
            </a:r>
            <a:r>
              <a:rPr lang="en-US" sz="1800" dirty="0" smtClean="0">
                <a:effectLst>
                  <a:outerShdw blurRad="38100" dist="38100" dir="2700000" algn="tl">
                    <a:srgbClr val="000000">
                      <a:alpha val="43137"/>
                    </a:srgbClr>
                  </a:outerShdw>
                </a:effectLst>
              </a:rPr>
              <a:t>, </a:t>
            </a:r>
            <a:r>
              <a:rPr lang="en-US" sz="1800" i="1" dirty="0" smtClean="0">
                <a:effectLst>
                  <a:outerShdw blurRad="38100" dist="38100" dir="2700000" algn="tl">
                    <a:srgbClr val="000000">
                      <a:alpha val="43137"/>
                    </a:srgbClr>
                  </a:outerShdw>
                </a:effectLst>
              </a:rPr>
              <a:t>Mindset: The 						New Psychology of Success</a:t>
            </a:r>
          </a:p>
          <a:p>
            <a:pPr>
              <a:defRPr/>
            </a:pPr>
            <a:endParaRPr lang="en-US" sz="4400" dirty="0" smtClean="0">
              <a:solidFill>
                <a:schemeClr val="bg1"/>
              </a:solidFill>
            </a:endParaRPr>
          </a:p>
          <a:p>
            <a:pPr eaLnBrk="1" hangingPunct="1">
              <a:defRPr/>
            </a:pPr>
            <a:endParaRPr lang="en-US" sz="2800" dirty="0" smtClean="0"/>
          </a:p>
        </p:txBody>
      </p:sp>
    </p:spTree>
    <p:extLst>
      <p:ext uri="{BB962C8B-B14F-4D97-AF65-F5344CB8AC3E}">
        <p14:creationId xmlns:p14="http://schemas.microsoft.com/office/powerpoint/2010/main" val="4210169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544715"/>
            <a:ext cx="7315200" cy="4764645"/>
          </a:xfrm>
        </p:spPr>
        <p:txBody>
          <a:bodyPr/>
          <a:lstStyle/>
          <a:p>
            <a:pPr marL="45720" indent="0">
              <a:buNone/>
            </a:pPr>
            <a:r>
              <a:rPr lang="en-US" sz="3600" dirty="0"/>
              <a:t>“Success is about being your best self, not about being better than others; failure is an opportunity, not a condemnation; effort is the key to </a:t>
            </a:r>
            <a:r>
              <a:rPr lang="en-US" sz="3600" dirty="0" smtClean="0"/>
              <a:t>success.” </a:t>
            </a:r>
          </a:p>
          <a:p>
            <a:pPr marL="45720" indent="0">
              <a:buNone/>
            </a:pPr>
            <a:r>
              <a:rPr lang="en-US" sz="1600" dirty="0" smtClean="0"/>
              <a:t>					(</a:t>
            </a:r>
            <a:r>
              <a:rPr lang="en-US" sz="1600" dirty="0" err="1"/>
              <a:t>Dweck</a:t>
            </a:r>
            <a:r>
              <a:rPr lang="en-US" sz="1600" dirty="0"/>
              <a:t>, 2007, p. 44). </a:t>
            </a:r>
          </a:p>
        </p:txBody>
      </p:sp>
    </p:spTree>
    <p:extLst>
      <p:ext uri="{BB962C8B-B14F-4D97-AF65-F5344CB8AC3E}">
        <p14:creationId xmlns:p14="http://schemas.microsoft.com/office/powerpoint/2010/main" val="28133317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153400" cy="2743200"/>
          </a:xfrm>
        </p:spPr>
        <p:txBody>
          <a:bodyPr>
            <a:normAutofit/>
          </a:bodyPr>
          <a:lstStyle/>
          <a:p>
            <a:pPr fontAlgn="auto">
              <a:spcAft>
                <a:spcPts val="0"/>
              </a:spcAft>
              <a:defRPr/>
            </a:pPr>
            <a:r>
              <a:rPr lang="en-US" sz="3200" b="1" i="1" dirty="0" smtClean="0"/>
              <a:t>2. Allowing a gifted child to tutor another child is usually a very effective service option. You really learn something when you teach it.</a:t>
            </a:r>
          </a:p>
        </p:txBody>
      </p:sp>
      <p:sp>
        <p:nvSpPr>
          <p:cNvPr id="15363" name="Rectangle 3"/>
          <p:cNvSpPr>
            <a:spLocks noGrp="1" noChangeArrowheads="1"/>
          </p:cNvSpPr>
          <p:nvPr>
            <p:ph sz="quarter" idx="1"/>
          </p:nvPr>
        </p:nvSpPr>
        <p:spPr>
          <a:xfrm>
            <a:off x="2895600" y="3200400"/>
            <a:ext cx="5791200" cy="2930525"/>
          </a:xfrm>
        </p:spPr>
        <p:txBody>
          <a:bodyPr/>
          <a:lstStyle/>
          <a:p>
            <a:pPr>
              <a:lnSpc>
                <a:spcPct val="90000"/>
              </a:lnSpc>
              <a:buFont typeface="Wingdings" pitchFamily="2" charset="2"/>
              <a:buNone/>
            </a:pPr>
            <a:r>
              <a:rPr lang="en-US" sz="9600" smtClean="0"/>
              <a:t>False</a:t>
            </a:r>
          </a:p>
        </p:txBody>
      </p:sp>
    </p:spTree>
    <p:extLst>
      <p:ext uri="{BB962C8B-B14F-4D97-AF65-F5344CB8AC3E}">
        <p14:creationId xmlns:p14="http://schemas.microsoft.com/office/powerpoint/2010/main" val="1127378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62000" y="381000"/>
            <a:ext cx="7620000" cy="1676400"/>
          </a:xfrm>
        </p:spPr>
        <p:txBody>
          <a:bodyPr>
            <a:normAutofit fontScale="90000"/>
          </a:bodyPr>
          <a:lstStyle/>
          <a:p>
            <a:pPr fontAlgn="auto">
              <a:spcAft>
                <a:spcPts val="0"/>
              </a:spcAft>
              <a:defRPr/>
            </a:pPr>
            <a:r>
              <a:rPr lang="en-US" sz="3600" b="1" i="1" dirty="0" smtClean="0"/>
              <a:t>3. Just because a child is gifted in one area does not mean he is gifted in all areas.</a:t>
            </a:r>
            <a:r>
              <a:rPr lang="en-US" sz="3600" dirty="0" smtClean="0"/>
              <a:t>	</a:t>
            </a:r>
            <a:r>
              <a:rPr lang="en-US" dirty="0" smtClean="0"/>
              <a:t> </a:t>
            </a:r>
          </a:p>
        </p:txBody>
      </p:sp>
      <p:sp>
        <p:nvSpPr>
          <p:cNvPr id="16387" name="Rectangle 3"/>
          <p:cNvSpPr>
            <a:spLocks noGrp="1" noChangeArrowheads="1"/>
          </p:cNvSpPr>
          <p:nvPr>
            <p:ph sz="quarter" idx="1"/>
          </p:nvPr>
        </p:nvSpPr>
        <p:spPr>
          <a:xfrm>
            <a:off x="2819400" y="2743200"/>
            <a:ext cx="5867400" cy="3387725"/>
          </a:xfrm>
        </p:spPr>
        <p:txBody>
          <a:bodyPr/>
          <a:lstStyle/>
          <a:p>
            <a:pPr>
              <a:lnSpc>
                <a:spcPct val="90000"/>
              </a:lnSpc>
              <a:buFont typeface="Wingdings" pitchFamily="2" charset="2"/>
              <a:buNone/>
            </a:pPr>
            <a:r>
              <a:rPr lang="en-US" sz="9600" smtClean="0"/>
              <a:t>True</a:t>
            </a:r>
          </a:p>
        </p:txBody>
      </p:sp>
    </p:spTree>
    <p:extLst>
      <p:ext uri="{BB962C8B-B14F-4D97-AF65-F5344CB8AC3E}">
        <p14:creationId xmlns:p14="http://schemas.microsoft.com/office/powerpoint/2010/main" val="3416765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3587</Words>
  <Application>Microsoft Office PowerPoint</Application>
  <PresentationFormat>On-screen Show (4:3)</PresentationFormat>
  <Paragraphs>166</Paragraphs>
  <Slides>26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Wingdings</vt:lpstr>
      <vt:lpstr>Wingdings 2</vt:lpstr>
      <vt:lpstr>Perspective</vt:lpstr>
      <vt:lpstr>Debunking the Myths about Gifted Children: They Really Are Exceptional Children </vt:lpstr>
      <vt:lpstr>PowerPoint Presentation</vt:lpstr>
      <vt:lpstr>P O P   Q U I Z</vt:lpstr>
      <vt:lpstr>1. Gifted children thrive with more work.</vt:lpstr>
      <vt:lpstr>PowerPoint Presentation</vt:lpstr>
      <vt:lpstr>How a person views the origin of talent is important!</vt:lpstr>
      <vt:lpstr>PowerPoint Presentation</vt:lpstr>
      <vt:lpstr>2. Allowing a gifted child to tutor another child is usually a very effective service option. You really learn something when you teach it.</vt:lpstr>
      <vt:lpstr>3. Just because a child is gifted in one area does not mean he is gifted in all areas.  </vt:lpstr>
      <vt:lpstr>4. Do not expect gifted students to be model students. </vt:lpstr>
      <vt:lpstr>5. Gifted students are not at risk. If they really have high ability, they can get by on their own. </vt:lpstr>
      <vt:lpstr>6. Giftedness can easily be measured by intelligence tests and tests of achievement. </vt:lpstr>
      <vt:lpstr>PowerPoint Presentation</vt:lpstr>
      <vt:lpstr>7. A good teacher can teach any student, because if good teaching is used, that is all that is needed. </vt:lpstr>
      <vt:lpstr>8. Even if the curriculum is accelerated for all students, services are still needed for gifted learners. </vt:lpstr>
      <vt:lpstr>Service Options</vt:lpstr>
      <vt:lpstr>9. All children are gifted. </vt:lpstr>
      <vt:lpstr>Many states have their own definitions/categories of giftedness.</vt:lpstr>
      <vt:lpstr>10. Most children suffer emotionally and socially when grade accelerated. </vt:lpstr>
      <vt:lpstr>How do we know this?</vt:lpstr>
      <vt:lpstr>11. The brightest students tend to make the lowest achievement gains in school. </vt:lpstr>
      <vt:lpstr>High Achieving Students  in the Era of NCLB Thomas B. Fordham Institute</vt:lpstr>
      <vt:lpstr>PowerPoint Presentation</vt:lpstr>
      <vt:lpstr>Talent on the Sidelines: Excellence Gaps and America’s Persistent Talent Underclass</vt:lpstr>
      <vt:lpstr>12. Gifted students are needed in all classes so that students do not lack positive role models for academic and social leadership.</vt:lpstr>
      <vt:lpstr>PowerPoint Presentation</vt:lpstr>
    </vt:vector>
  </TitlesOfParts>
  <Company>Western Kentucky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Debunking the Myths about Gifted Children: They Really Are Exceptional Children  CEC 2013 Convention and Expo San Antonio, TX April 6, 2013</dc:title>
  <dc:creator>Network and Computing Support</dc:creator>
  <cp:lastModifiedBy>Inman, Tracy</cp:lastModifiedBy>
  <cp:revision>24</cp:revision>
  <dcterms:created xsi:type="dcterms:W3CDTF">2013-03-13T19:02:01Z</dcterms:created>
  <dcterms:modified xsi:type="dcterms:W3CDTF">2017-11-28T17:16:45Z</dcterms:modified>
</cp:coreProperties>
</file>