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55" d="100"/>
          <a:sy n="55" d="100"/>
        </p:scale>
        <p:origin x="33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7824-2AB5-430A-82CE-B2B25D7C6887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C8F-96D0-4B07-BC3A-0467596C2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7824-2AB5-430A-82CE-B2B25D7C6887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C8F-96D0-4B07-BC3A-0467596C2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7824-2AB5-430A-82CE-B2B25D7C6887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C8F-96D0-4B07-BC3A-0467596C2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67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7824-2AB5-430A-82CE-B2B25D7C6887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C8F-96D0-4B07-BC3A-0467596C22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295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7824-2AB5-430A-82CE-B2B25D7C6887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C8F-96D0-4B07-BC3A-0467596C2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83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7824-2AB5-430A-82CE-B2B25D7C6887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C8F-96D0-4B07-BC3A-0467596C2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66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7824-2AB5-430A-82CE-B2B25D7C6887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C8F-96D0-4B07-BC3A-0467596C2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78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7824-2AB5-430A-82CE-B2B25D7C6887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C8F-96D0-4B07-BC3A-0467596C2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01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7824-2AB5-430A-82CE-B2B25D7C6887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C8F-96D0-4B07-BC3A-0467596C2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5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7824-2AB5-430A-82CE-B2B25D7C6887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C8F-96D0-4B07-BC3A-0467596C2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5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7824-2AB5-430A-82CE-B2B25D7C6887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C8F-96D0-4B07-BC3A-0467596C2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8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7824-2AB5-430A-82CE-B2B25D7C6887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C8F-96D0-4B07-BC3A-0467596C2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2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7824-2AB5-430A-82CE-B2B25D7C6887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C8F-96D0-4B07-BC3A-0467596C2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7824-2AB5-430A-82CE-B2B25D7C6887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C8F-96D0-4B07-BC3A-0467596C2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0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7824-2AB5-430A-82CE-B2B25D7C6887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C8F-96D0-4B07-BC3A-0467596C2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4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7824-2AB5-430A-82CE-B2B25D7C6887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C8F-96D0-4B07-BC3A-0467596C2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1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7824-2AB5-430A-82CE-B2B25D7C6887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C8F-96D0-4B07-BC3A-0467596C2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3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C4E7824-2AB5-430A-82CE-B2B25D7C6887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CE4DC8F-96D0-4B07-BC3A-0467596C2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4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MPH/BSPH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12,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66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09" y="596018"/>
            <a:ext cx="8354291" cy="13124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Council on Education for Public Health</a:t>
            </a:r>
            <a:br>
              <a:rPr lang="en-US" dirty="0" smtClean="0"/>
            </a:br>
            <a:r>
              <a:rPr lang="en-US" dirty="0" smtClean="0"/>
              <a:t>(CEPH)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492" y="1908498"/>
            <a:ext cx="7765322" cy="4058751"/>
          </a:xfrm>
        </p:spPr>
        <p:txBody>
          <a:bodyPr>
            <a:normAutofit lnSpcReduction="10000"/>
          </a:bodyPr>
          <a:lstStyle/>
          <a:p>
            <a:pPr indent="-342900"/>
            <a:r>
              <a:rPr lang="en-US" dirty="0" smtClean="0"/>
              <a:t>Accredits Schools and Programs of Public Health</a:t>
            </a:r>
          </a:p>
          <a:p>
            <a:pPr lvl="1" indent="-342900"/>
            <a:r>
              <a:rPr lang="en-US" dirty="0"/>
              <a:t>Graduate degrees only prior to </a:t>
            </a:r>
            <a:r>
              <a:rPr lang="en-US" dirty="0" smtClean="0"/>
              <a:t>2008</a:t>
            </a:r>
          </a:p>
          <a:p>
            <a:pPr lvl="1" indent="-342900"/>
            <a:r>
              <a:rPr lang="en-US" dirty="0" smtClean="0"/>
              <a:t>Seven year term</a:t>
            </a:r>
          </a:p>
          <a:p>
            <a:pPr lvl="2" indent="-342900"/>
            <a:r>
              <a:rPr lang="en-US" dirty="0" smtClean="0"/>
              <a:t>Prior to 2006:  3, 5, or 7 year terms</a:t>
            </a:r>
            <a:endParaRPr lang="en-US" dirty="0"/>
          </a:p>
          <a:p>
            <a:pPr indent="-342900"/>
            <a:endParaRPr lang="en-US" dirty="0" smtClean="0"/>
          </a:p>
          <a:p>
            <a:pPr indent="-342900"/>
            <a:r>
              <a:rPr lang="en-US" dirty="0" smtClean="0"/>
              <a:t>2002: WKU first CEPH-accredited MPH in KY </a:t>
            </a:r>
          </a:p>
          <a:p>
            <a:pPr lvl="1" indent="-342900"/>
            <a:r>
              <a:rPr lang="en-US" dirty="0" smtClean="0"/>
              <a:t>3 year term</a:t>
            </a:r>
          </a:p>
          <a:p>
            <a:pPr indent="-342900"/>
            <a:r>
              <a:rPr lang="en-US" dirty="0" smtClean="0"/>
              <a:t>2005:  3 year term</a:t>
            </a:r>
          </a:p>
          <a:p>
            <a:pPr indent="-342900"/>
            <a:r>
              <a:rPr lang="en-US" dirty="0" smtClean="0"/>
              <a:t>2008: 7 year term</a:t>
            </a:r>
          </a:p>
          <a:p>
            <a:pPr indent="-342900"/>
            <a:r>
              <a:rPr lang="en-US" dirty="0" smtClean="0"/>
              <a:t>2016:  Pending</a:t>
            </a:r>
          </a:p>
          <a:p>
            <a:pPr marL="3771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42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0110"/>
            <a:ext cx="9144000" cy="970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Criteria: Major Implications to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182" y="1150560"/>
            <a:ext cx="7765322" cy="54719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Demonstrate foundational </a:t>
            </a:r>
            <a:r>
              <a:rPr lang="en-US" dirty="0"/>
              <a:t>public health knowledge</a:t>
            </a:r>
          </a:p>
          <a:p>
            <a:pPr lvl="1"/>
            <a:r>
              <a:rPr lang="en-US" dirty="0"/>
              <a:t>Profession and science of public health (6 objectives)</a:t>
            </a:r>
          </a:p>
          <a:p>
            <a:pPr lvl="1"/>
            <a:r>
              <a:rPr lang="en-US" dirty="0"/>
              <a:t>Factors related to human health (6 objectives)</a:t>
            </a:r>
          </a:p>
          <a:p>
            <a:endParaRPr lang="en-US" dirty="0" smtClean="0"/>
          </a:p>
          <a:p>
            <a:r>
              <a:rPr lang="en-US" dirty="0"/>
              <a:t>R</a:t>
            </a:r>
            <a:r>
              <a:rPr lang="en-US" u="sng" dirty="0" smtClean="0"/>
              <a:t>equired</a:t>
            </a:r>
            <a:r>
              <a:rPr lang="en-US" dirty="0" smtClean="0"/>
              <a:t> foundational competencies </a:t>
            </a:r>
          </a:p>
          <a:p>
            <a:pPr lvl="1"/>
            <a:r>
              <a:rPr lang="en-US" dirty="0" smtClean="0"/>
              <a:t>Evidence-based approaches to public health (4 competencies)</a:t>
            </a:r>
          </a:p>
          <a:p>
            <a:pPr lvl="1"/>
            <a:r>
              <a:rPr lang="en-US" dirty="0" smtClean="0"/>
              <a:t>Public health and health care systems (2 competencies)</a:t>
            </a:r>
          </a:p>
          <a:p>
            <a:pPr lvl="1"/>
            <a:r>
              <a:rPr lang="en-US" dirty="0" smtClean="0"/>
              <a:t>Planning and management to promote health (5 competencies)</a:t>
            </a:r>
          </a:p>
          <a:p>
            <a:pPr lvl="1"/>
            <a:r>
              <a:rPr lang="en-US" dirty="0" smtClean="0"/>
              <a:t>Policy in public health (3 competencies)</a:t>
            </a:r>
          </a:p>
          <a:p>
            <a:pPr lvl="1"/>
            <a:r>
              <a:rPr lang="en-US" dirty="0" smtClean="0"/>
              <a:t>Leadership (1 competency)</a:t>
            </a:r>
          </a:p>
          <a:p>
            <a:pPr lvl="1"/>
            <a:r>
              <a:rPr lang="en-US" dirty="0" smtClean="0"/>
              <a:t>Communication (3 competencies)</a:t>
            </a:r>
          </a:p>
          <a:p>
            <a:pPr lvl="1"/>
            <a:r>
              <a:rPr lang="en-US" dirty="0" err="1" smtClean="0"/>
              <a:t>Interprofessional</a:t>
            </a:r>
            <a:r>
              <a:rPr lang="en-US" dirty="0" smtClean="0"/>
              <a:t> practice (1 competency)</a:t>
            </a:r>
          </a:p>
          <a:p>
            <a:pPr lvl="1"/>
            <a:r>
              <a:rPr lang="en-US" dirty="0" smtClean="0"/>
              <a:t>Systems Thinking (1 competency)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Student assessment required for each competency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8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Applied practice experience</a:t>
            </a:r>
          </a:p>
          <a:p>
            <a:pPr lvl="1"/>
            <a:r>
              <a:rPr lang="en-US" dirty="0" smtClean="0"/>
              <a:t>Must demonstrate 5 foundational competencies</a:t>
            </a:r>
          </a:p>
          <a:p>
            <a:pPr lvl="1"/>
            <a:r>
              <a:rPr lang="en-US" dirty="0" smtClean="0"/>
              <a:t>Requires portfolio for assessment</a:t>
            </a:r>
          </a:p>
          <a:p>
            <a:pPr lvl="1"/>
            <a:r>
              <a:rPr lang="en-US" dirty="0" smtClean="0"/>
              <a:t>Format flexibility: concentrated (internship, practicum) OR spread out throughout curriculum (course-based activities, service learning, KPHA, etc.)</a:t>
            </a:r>
          </a:p>
          <a:p>
            <a:endParaRPr lang="en-US" dirty="0" smtClean="0"/>
          </a:p>
          <a:p>
            <a:r>
              <a:rPr lang="en-US" dirty="0" smtClean="0"/>
              <a:t>Integrated learning experience</a:t>
            </a:r>
          </a:p>
          <a:p>
            <a:pPr lvl="1"/>
            <a:r>
              <a:rPr lang="en-US" dirty="0" smtClean="0"/>
              <a:t>Synthesis of foundational and concentration competencies</a:t>
            </a:r>
          </a:p>
          <a:p>
            <a:pPr lvl="1"/>
            <a:r>
              <a:rPr lang="en-US" dirty="0" smtClean="0"/>
              <a:t>Requires “high quality” written product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80764" cy="970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Criteria: Major Implications to 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66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</a:t>
            </a:r>
            <a:r>
              <a:rPr lang="en-US" dirty="0"/>
              <a:t>Implications to </a:t>
            </a:r>
            <a:r>
              <a:rPr lang="en-US" dirty="0" smtClean="0"/>
              <a:t>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765332"/>
          </a:xfrm>
        </p:spPr>
        <p:txBody>
          <a:bodyPr>
            <a:normAutofit/>
          </a:bodyPr>
          <a:lstStyle/>
          <a:p>
            <a:r>
              <a:rPr lang="en-US" dirty="0" smtClean="0"/>
              <a:t>Five competencies minimum for each concentration</a:t>
            </a:r>
          </a:p>
          <a:p>
            <a:endParaRPr lang="en-US" dirty="0" smtClean="0"/>
          </a:p>
          <a:p>
            <a:r>
              <a:rPr lang="en-US" dirty="0" smtClean="0"/>
              <a:t>3 primary instructional faculty per concentration</a:t>
            </a:r>
          </a:p>
          <a:p>
            <a:pPr lvl="1"/>
            <a:r>
              <a:rPr lang="en-US" dirty="0" smtClean="0"/>
              <a:t>FT employee</a:t>
            </a:r>
          </a:p>
          <a:p>
            <a:pPr lvl="1"/>
            <a:r>
              <a:rPr lang="en-US" dirty="0" smtClean="0"/>
              <a:t>Regular responsibility to instruction</a:t>
            </a:r>
          </a:p>
          <a:p>
            <a:pPr lvl="1"/>
            <a:r>
              <a:rPr lang="en-US" dirty="0" smtClean="0"/>
              <a:t>&gt; 50% FTE to program</a:t>
            </a:r>
          </a:p>
          <a:p>
            <a:pPr marL="810000" lvl="2" indent="0">
              <a:buNone/>
            </a:pPr>
            <a:endParaRPr lang="en-US" dirty="0" smtClean="0"/>
          </a:p>
          <a:p>
            <a:r>
              <a:rPr lang="en-US" dirty="0" smtClean="0"/>
              <a:t>1 additional primary faculty per additional degree level</a:t>
            </a:r>
          </a:p>
          <a:p>
            <a:pPr lvl="1"/>
            <a:r>
              <a:rPr lang="en-US" dirty="0" smtClean="0"/>
              <a:t>ENV and HE = 4 primary faculty </a:t>
            </a:r>
          </a:p>
          <a:p>
            <a:pPr lvl="1"/>
            <a:r>
              <a:rPr lang="en-US" dirty="0" smtClean="0"/>
              <a:t>Gen =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Certificates vs 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primary faculty requirements</a:t>
            </a:r>
          </a:p>
          <a:p>
            <a:r>
              <a:rPr lang="en-US" dirty="0" smtClean="0"/>
              <a:t>No competency requirements UNLESS students are required to get certificate</a:t>
            </a:r>
          </a:p>
        </p:txBody>
      </p:sp>
    </p:spTree>
    <p:extLst>
      <p:ext uri="{BB962C8B-B14F-4D97-AF65-F5344CB8AC3E}">
        <p14:creationId xmlns:p14="http://schemas.microsoft.com/office/powerpoint/2010/main" val="3665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834605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u="sng" dirty="0" smtClean="0"/>
              <a:t>Required Changes</a:t>
            </a:r>
          </a:p>
          <a:p>
            <a:r>
              <a:rPr lang="en-US" dirty="0" smtClean="0"/>
              <a:t>Curriculum: Add classes</a:t>
            </a:r>
          </a:p>
          <a:p>
            <a:pPr lvl="1"/>
            <a:r>
              <a:rPr lang="en-US" dirty="0" smtClean="0"/>
              <a:t>Practice Experience</a:t>
            </a:r>
          </a:p>
          <a:p>
            <a:pPr lvl="1"/>
            <a:r>
              <a:rPr lang="en-US" dirty="0" smtClean="0"/>
              <a:t>Culminating Experience</a:t>
            </a:r>
          </a:p>
          <a:p>
            <a:r>
              <a:rPr lang="en-US" dirty="0" smtClean="0"/>
              <a:t>Committee structures/charge/P&amp;P</a:t>
            </a:r>
          </a:p>
          <a:p>
            <a:endParaRPr lang="en-US" dirty="0"/>
          </a:p>
          <a:p>
            <a:pPr marL="36900" indent="0">
              <a:buNone/>
            </a:pPr>
            <a:r>
              <a:rPr lang="en-US" u="sng" dirty="0" smtClean="0"/>
              <a:t>Consider Changing</a:t>
            </a:r>
          </a:p>
          <a:p>
            <a:r>
              <a:rPr lang="en-US" dirty="0" smtClean="0"/>
              <a:t>MPH and BSPH to general </a:t>
            </a:r>
            <a:r>
              <a:rPr lang="en-US" dirty="0"/>
              <a:t>degrees</a:t>
            </a:r>
          </a:p>
          <a:p>
            <a:pPr lvl="1"/>
            <a:r>
              <a:rPr lang="en-US" dirty="0"/>
              <a:t>4 primary faculty</a:t>
            </a:r>
          </a:p>
          <a:p>
            <a:pPr lvl="1"/>
            <a:r>
              <a:rPr lang="en-US" dirty="0"/>
              <a:t>Responsive to changing workforce needs through certificates</a:t>
            </a:r>
          </a:p>
          <a:p>
            <a:pPr lvl="1"/>
            <a:r>
              <a:rPr lang="en-US" dirty="0"/>
              <a:t>5 additional competencies to required 20 (MPH)</a:t>
            </a:r>
          </a:p>
          <a:p>
            <a:pPr marL="3690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36900" indent="0">
              <a:buNone/>
            </a:pPr>
            <a:endParaRPr lang="en-US" dirty="0" smtClean="0"/>
          </a:p>
          <a:p>
            <a:pPr marL="3690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599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106</TotalTime>
  <Words>326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Calisto MT</vt:lpstr>
      <vt:lpstr>Trebuchet MS</vt:lpstr>
      <vt:lpstr>Wingdings 2</vt:lpstr>
      <vt:lpstr>Slate</vt:lpstr>
      <vt:lpstr>MPH/BSPH Meeting</vt:lpstr>
      <vt:lpstr>Council on Education for Public Health (CEPH)</vt:lpstr>
      <vt:lpstr>New Criteria: Major Implications to Core</vt:lpstr>
      <vt:lpstr>New Criteria: Major Implications to Core</vt:lpstr>
      <vt:lpstr>Major Implications to Concentrations</vt:lpstr>
      <vt:lpstr>Certificates vs Concentrations</vt:lpstr>
      <vt:lpstr>Changes</vt:lpstr>
    </vt:vector>
  </TitlesOfParts>
  <Company>Western Kentucky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MPH/BSPH Meeting</dc:title>
  <dc:creator>Gardner, Marilyn</dc:creator>
  <cp:lastModifiedBy>Gardner, Marilyn</cp:lastModifiedBy>
  <cp:revision>11</cp:revision>
  <dcterms:created xsi:type="dcterms:W3CDTF">2016-10-12T13:36:02Z</dcterms:created>
  <dcterms:modified xsi:type="dcterms:W3CDTF">2016-10-12T15:22:25Z</dcterms:modified>
</cp:coreProperties>
</file>