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9"/>
  </p:notes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2913" autoAdjust="0"/>
  </p:normalViewPr>
  <p:slideViewPr>
    <p:cSldViewPr snapToGrid="0">
      <p:cViewPr varScale="1">
        <p:scale>
          <a:sx n="31" d="100"/>
          <a:sy n="31" d="100"/>
        </p:scale>
        <p:origin x="176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687DA-28CA-435C-A87F-2540495C7458}" type="datetimeFigureOut">
              <a:rPr lang="en-US" smtClean="0"/>
              <a:t>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7EA18-170B-49C7-B443-59781D6E2F4E}" type="slidenum">
              <a:rPr lang="en-US" smtClean="0"/>
              <a:t>‹#›</a:t>
            </a:fld>
            <a:endParaRPr lang="en-US"/>
          </a:p>
        </p:txBody>
      </p:sp>
    </p:spTree>
    <p:extLst>
      <p:ext uri="{BB962C8B-B14F-4D97-AF65-F5344CB8AC3E}">
        <p14:creationId xmlns:p14="http://schemas.microsoft.com/office/powerpoint/2010/main" val="2467489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of the highlights from</a:t>
            </a:r>
            <a:r>
              <a:rPr lang="en-US" baseline="0" dirty="0" smtClean="0"/>
              <a:t> the grad school forum on 2/7/2017:</a:t>
            </a:r>
            <a:endParaRPr lang="en-US" dirty="0" smtClean="0"/>
          </a:p>
          <a:p>
            <a:endParaRPr lang="en-US" dirty="0" smtClean="0"/>
          </a:p>
          <a:p>
            <a:r>
              <a:rPr lang="en-US" dirty="0" smtClean="0"/>
              <a:t>Students</a:t>
            </a:r>
            <a:r>
              <a:rPr lang="en-US" baseline="0" dirty="0" smtClean="0"/>
              <a:t> must be enrolled in at least 1 cr. hour in the semester they graduate.  This will be strongly enforced beginning in the fall.  So, even if all the student is doing is finishing up a thesis, any remaining internship hours, or even an IP grade, he/she needs to be enrolled.  Speaking of IP grades, a degree audit cannot be done if there’s an IP grade and this can delay graduation and affect the maintaining matriculation policy.</a:t>
            </a:r>
          </a:p>
          <a:p>
            <a:endParaRPr lang="en-US" baseline="0" dirty="0" smtClean="0"/>
          </a:p>
          <a:p>
            <a:r>
              <a:rPr lang="en-US" baseline="0" dirty="0" smtClean="0"/>
              <a:t>While only 12 credit hours can be transferred into a program, an unlimited number of certificate hours can be transferred into a program to support certificate programs that are nested with a program.</a:t>
            </a:r>
          </a:p>
          <a:p>
            <a:endParaRPr lang="en-US" baseline="0" dirty="0" smtClean="0"/>
          </a:p>
          <a:p>
            <a:r>
              <a:rPr lang="en-US" baseline="0" dirty="0" smtClean="0"/>
              <a:t>They are really starting to crack down on appeals to graduate policies, so expect pushback for course substitutions, esp. core courses. Also, need to make sure students are graduating before six year window of time.</a:t>
            </a:r>
          </a:p>
          <a:p>
            <a:endParaRPr lang="en-US" baseline="0" dirty="0" smtClean="0"/>
          </a:p>
          <a:p>
            <a:r>
              <a:rPr lang="en-US" baseline="0" dirty="0" smtClean="0"/>
              <a:t>Currently, every international student – except those who are government sponsored – get a scholarship that brings tuition down to in-state rates for 9 credit hours each for 4 semesters – fall and spring only.   As this is not enough to cover the required credit hours for MPH, Dr. Lyons is looking into it..  </a:t>
            </a:r>
          </a:p>
          <a:p>
            <a:endParaRPr lang="en-US" baseline="0" dirty="0" smtClean="0"/>
          </a:p>
          <a:p>
            <a:r>
              <a:rPr lang="en-US" baseline="0" dirty="0" smtClean="0"/>
              <a:t>Grad School push for recruitment and retention.  We’ll be asked how many we can take…</a:t>
            </a:r>
          </a:p>
          <a:p>
            <a:endParaRPr lang="en-US" baseline="0" dirty="0" smtClean="0"/>
          </a:p>
          <a:p>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2</a:t>
            </a:fld>
            <a:endParaRPr lang="en-US"/>
          </a:p>
        </p:txBody>
      </p:sp>
    </p:spTree>
    <p:extLst>
      <p:ext uri="{BB962C8B-B14F-4D97-AF65-F5344CB8AC3E}">
        <p14:creationId xmlns:p14="http://schemas.microsoft.com/office/powerpoint/2010/main" val="4098303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result of our January workdays, we adopted several changes, all of which have been voted on and approved at the program and departmental level. </a:t>
            </a:r>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3</a:t>
            </a:fld>
            <a:endParaRPr lang="en-US"/>
          </a:p>
        </p:txBody>
      </p:sp>
    </p:spTree>
    <p:extLst>
      <p:ext uri="{BB962C8B-B14F-4D97-AF65-F5344CB8AC3E}">
        <p14:creationId xmlns:p14="http://schemas.microsoft.com/office/powerpoint/2010/main" val="333897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a:t>
            </a:r>
            <a:r>
              <a:rPr lang="en-US" baseline="0" dirty="0" smtClean="0"/>
              <a:t> in the process of developing guidelines for applied practice experiences (APEs) and integrative learning experiences (ILE)</a:t>
            </a:r>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4</a:t>
            </a:fld>
            <a:endParaRPr lang="en-US"/>
          </a:p>
        </p:txBody>
      </p:sp>
    </p:spTree>
    <p:extLst>
      <p:ext uri="{BB962C8B-B14F-4D97-AF65-F5344CB8AC3E}">
        <p14:creationId xmlns:p14="http://schemas.microsoft.com/office/powerpoint/2010/main" val="311505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had our first ever K-PHAST training.   Thanks to Dr. English for providing lunch and to PHUGAS for its sponsorship and assistance.  We hope to make this an annual event.</a:t>
            </a:r>
          </a:p>
        </p:txBody>
      </p:sp>
      <p:sp>
        <p:nvSpPr>
          <p:cNvPr id="4" name="Slide Number Placeholder 3"/>
          <p:cNvSpPr>
            <a:spLocks noGrp="1"/>
          </p:cNvSpPr>
          <p:nvPr>
            <p:ph type="sldNum" sz="quarter" idx="10"/>
          </p:nvPr>
        </p:nvSpPr>
        <p:spPr/>
        <p:txBody>
          <a:bodyPr/>
          <a:lstStyle/>
          <a:p>
            <a:fld id="{28E7EA18-170B-49C7-B443-59781D6E2F4E}" type="slidenum">
              <a:rPr lang="en-US" smtClean="0"/>
              <a:t>5</a:t>
            </a:fld>
            <a:endParaRPr lang="en-US"/>
          </a:p>
        </p:txBody>
      </p:sp>
    </p:spTree>
    <p:extLst>
      <p:ext uri="{BB962C8B-B14F-4D97-AF65-F5344CB8AC3E}">
        <p14:creationId xmlns:p14="http://schemas.microsoft.com/office/powerpoint/2010/main" val="184955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training,</a:t>
            </a:r>
            <a:r>
              <a:rPr lang="en-US" baseline="0" dirty="0" smtClean="0"/>
              <a:t> coupled with some of the comments from a recent Nation’s Health article on the new CEPH criteria, really reinforced how </a:t>
            </a:r>
          </a:p>
          <a:p>
            <a:r>
              <a:rPr lang="en-US" dirty="0" smtClean="0"/>
              <a:t>big the chasm is between public health practice and</a:t>
            </a:r>
            <a:r>
              <a:rPr lang="en-US" baseline="0" dirty="0" smtClean="0"/>
              <a:t> academia.  Also, because of the greying of PH, opportunities for mentorship are dwindling.  Thus, the article itself is a strong call to action:  We MUST graduate students who not only know, but who can do.  As stated in the article, the goal of the new criteria is to graduate PH students who are ready to practice from day one. Therefore we need to ensure that our curricula aligns with workforce needs – NOT with what WE think the students need to know.</a:t>
            </a:r>
          </a:p>
          <a:p>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6</a:t>
            </a:fld>
            <a:endParaRPr lang="en-US"/>
          </a:p>
        </p:txBody>
      </p:sp>
    </p:spTree>
    <p:extLst>
      <p:ext uri="{BB962C8B-B14F-4D97-AF65-F5344CB8AC3E}">
        <p14:creationId xmlns:p14="http://schemas.microsoft.com/office/powerpoint/2010/main" val="1472567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a:t>
            </a:r>
            <a:r>
              <a:rPr lang="en-US" baseline="0" dirty="0" smtClean="0"/>
              <a:t> ensure we are doing our part by remembering that first and foremost, we are preparing practitioners.  We don’t have to teach them everything WE think they need to know, but we do need to make sure they are competent in the things they need to be able to do.</a:t>
            </a:r>
          </a:p>
          <a:p>
            <a:endParaRPr lang="en-US" baseline="0" dirty="0" smtClean="0"/>
          </a:p>
          <a:p>
            <a:r>
              <a:rPr lang="en-US" baseline="0" dirty="0" smtClean="0"/>
              <a:t>I suggest that where feasible, we let PH practitioners take a look at our courses and see if what we’re teaching is meeting their needs or at least have conversations or focused interviews with practitioners.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7</a:t>
            </a:fld>
            <a:endParaRPr lang="en-US"/>
          </a:p>
        </p:txBody>
      </p:sp>
    </p:spTree>
    <p:extLst>
      <p:ext uri="{BB962C8B-B14F-4D97-AF65-F5344CB8AC3E}">
        <p14:creationId xmlns:p14="http://schemas.microsoft.com/office/powerpoint/2010/main" val="1077882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9314" y="596019"/>
            <a:ext cx="7510506" cy="3213982"/>
          </a:xfrm>
        </p:spPr>
        <p:txBody>
          <a:bodyPr anchor="b">
            <a:normAutofit/>
          </a:bodyPr>
          <a:lstStyle>
            <a:lvl1pPr algn="ctr">
              <a:defRPr sz="4000">
                <a:effectLst>
                  <a:glow rad="38100">
                    <a:schemeClr val="bg1">
                      <a:lumMod val="65000"/>
                      <a:lumOff val="35000"/>
                      <a:alpha val="50000"/>
                    </a:schemeClr>
                  </a:glow>
                  <a:outerShdw blurRad="28575" dist="31750" dir="13200000" algn="tl" rotWithShape="0">
                    <a:srgbClr val="000000">
                      <a:alpha val="25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819314" y="3886200"/>
            <a:ext cx="7510506" cy="2219108"/>
          </a:xfrm>
        </p:spPr>
        <p:txBody>
          <a:bodyPr anchor="t">
            <a:normAutofit/>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659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677" y="4377485"/>
            <a:ext cx="7413007" cy="907505"/>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7678" y="996188"/>
            <a:ext cx="7301427" cy="298112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7677" y="5284990"/>
            <a:ext cx="7413007" cy="81707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6" name="Footer Placeholder 5"/>
          <p:cNvSpPr>
            <a:spLocks noGrp="1"/>
          </p:cNvSpPr>
          <p:nvPr>
            <p:ph type="ftr" sz="quarter" idx="11"/>
          </p:nvPr>
        </p:nvSpPr>
        <p:spPr>
          <a:xfrm>
            <a:off x="917678" y="6181344"/>
            <a:ext cx="5337278"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03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596018"/>
            <a:ext cx="7511474" cy="3137782"/>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818347" y="4343400"/>
            <a:ext cx="7511474" cy="175866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900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583818" y="860276"/>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5" name="TextBox 14"/>
          <p:cNvSpPr txBox="1"/>
          <p:nvPr/>
        </p:nvSpPr>
        <p:spPr>
          <a:xfrm>
            <a:off x="7888822" y="29859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3044079"/>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256436" y="3650606"/>
            <a:ext cx="6631128" cy="381000"/>
          </a:xfrm>
        </p:spPr>
        <p:txBody>
          <a:bodyPr anchor="ct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8347" y="4641206"/>
            <a:ext cx="7511473" cy="14478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3143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8347" y="3603566"/>
            <a:ext cx="7512338" cy="14688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821015" y="5072366"/>
            <a:ext cx="7512339" cy="1029694"/>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160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6" name="TextBox 15"/>
          <p:cNvSpPr txBox="1"/>
          <p:nvPr/>
        </p:nvSpPr>
        <p:spPr>
          <a:xfrm>
            <a:off x="7887556" y="2879498"/>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13" name="TextBox 12"/>
          <p:cNvSpPr txBox="1"/>
          <p:nvPr/>
        </p:nvSpPr>
        <p:spPr>
          <a:xfrm>
            <a:off x="583818" y="75385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2" name="Title 1"/>
          <p:cNvSpPr>
            <a:spLocks noGrp="1"/>
          </p:cNvSpPr>
          <p:nvPr>
            <p:ph type="title"/>
          </p:nvPr>
        </p:nvSpPr>
        <p:spPr>
          <a:xfrm>
            <a:off x="1084942" y="596018"/>
            <a:ext cx="6974115" cy="2844369"/>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818347" y="3886200"/>
            <a:ext cx="7512338" cy="1053662"/>
          </a:xfrm>
        </p:spPr>
        <p:txBody>
          <a:bodyPr vert="horz" lIns="91440" tIns="45720" rIns="91440" bIns="45720" rtlCol="0" anchor="b">
            <a:normAutofit/>
          </a:bodyPr>
          <a:lstStyle>
            <a:lvl1pPr>
              <a:buNone/>
              <a:defRPr lang="en-US" sz="2000" b="0" cap="all" dirty="0">
                <a:ln w="3175" cmpd="sng">
                  <a:noFill/>
                </a:ln>
                <a:solidFill>
                  <a:schemeClr val="accent1"/>
                </a:soli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818347" y="4939862"/>
            <a:ext cx="7512338" cy="1162198"/>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9854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18346" y="596018"/>
            <a:ext cx="7511473" cy="2756783"/>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818346" y="3682941"/>
            <a:ext cx="7511473" cy="1049283"/>
          </a:xfrm>
        </p:spPr>
        <p:txBody>
          <a:bodyPr vert="horz" lIns="91440" tIns="45720" rIns="91440" bIns="45720" rtlCol="0" anchor="b">
            <a:normAutofit/>
          </a:bodyPr>
          <a:lstStyle>
            <a:lvl1pPr>
              <a:buNone/>
              <a:defRPr lang="en-US" sz="2400" b="0" cap="all" dirty="0">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818347" y="4732224"/>
            <a:ext cx="7511472" cy="1369836"/>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4837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Title 1"/>
          <p:cNvSpPr>
            <a:spLocks noGrp="1"/>
          </p:cNvSpPr>
          <p:nvPr>
            <p:ph type="title"/>
          </p:nvPr>
        </p:nvSpPr>
        <p:spPr>
          <a:xfrm>
            <a:off x="818347" y="596018"/>
            <a:ext cx="7511473" cy="131248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78186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708" y="596018"/>
            <a:ext cx="1778112" cy="550604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8347" y="596018"/>
            <a:ext cx="5624137" cy="550604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672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75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9314" y="3270698"/>
            <a:ext cx="7510506" cy="1823305"/>
          </a:xfrm>
        </p:spPr>
        <p:txBody>
          <a:bodyPr anchor="b">
            <a:normAutofit/>
          </a:bodyPr>
          <a:lstStyle>
            <a:lvl1pPr algn="r">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819314" y="5103810"/>
            <a:ext cx="7510506" cy="99825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078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347" y="2060898"/>
            <a:ext cx="3685073" cy="4031331"/>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060898"/>
            <a:ext cx="3689239" cy="403133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204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6306" y="2060898"/>
            <a:ext cx="3397113" cy="733596"/>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8347" y="2786027"/>
            <a:ext cx="3685073"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10150" y="2060898"/>
            <a:ext cx="3419670" cy="725129"/>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65" y="2786027"/>
            <a:ext cx="3701520"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005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031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22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754928"/>
            <a:ext cx="2729523" cy="1371600"/>
          </a:xfrm>
        </p:spPr>
        <p:txBody>
          <a:bodyPr anchor="b">
            <a:normAutofit/>
          </a:bodyPr>
          <a:lstStyle>
            <a:lvl1pPr algn="l">
              <a:defRPr sz="2200" b="0"/>
            </a:lvl1pPr>
          </a:lstStyle>
          <a:p>
            <a:r>
              <a:rPr lang="en-US" smtClean="0"/>
              <a:t>Click to edit Master title style</a:t>
            </a:r>
            <a:endParaRPr lang="en-US" dirty="0"/>
          </a:p>
        </p:txBody>
      </p:sp>
      <p:sp>
        <p:nvSpPr>
          <p:cNvPr id="3" name="Content Placeholder 2"/>
          <p:cNvSpPr>
            <a:spLocks noGrp="1"/>
          </p:cNvSpPr>
          <p:nvPr>
            <p:ph idx="1"/>
          </p:nvPr>
        </p:nvSpPr>
        <p:spPr>
          <a:xfrm>
            <a:off x="3828856" y="596018"/>
            <a:ext cx="4500964" cy="5506041"/>
          </a:xfrm>
        </p:spPr>
        <p:txBody>
          <a:bodyPr anchor="ctr">
            <a:normAutofit/>
          </a:bodyPr>
          <a:lstStyle>
            <a:lvl1pPr>
              <a:defRPr sz="1800"/>
            </a:lvl1pPr>
            <a:lvl2pPr>
              <a:defRPr sz="1600"/>
            </a:lvl2pPr>
            <a:lvl3pPr>
              <a:defRPr sz="1400"/>
            </a:lvl3pPr>
            <a:lvl4pPr>
              <a:defRPr sz="12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8347" y="3126528"/>
            <a:ext cx="272952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51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898269"/>
            <a:ext cx="4423803"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515442" y="-18288"/>
            <a:ext cx="2500062"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17318" y="3269869"/>
            <a:ext cx="442380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23649" y="6181344"/>
            <a:ext cx="718502" cy="365125"/>
          </a:xfrm>
        </p:spPr>
        <p:txBody>
          <a:bodyPr/>
          <a:lstStyle/>
          <a:p>
            <a:fld id="{B61BEF0D-F0BB-DE4B-95CE-6DB70DBA9567}" type="datetimeFigureOut">
              <a:rPr lang="en-US" smtClean="0"/>
              <a:pPr/>
              <a:t>2/7/2017</a:t>
            </a:fld>
            <a:endParaRPr lang="en-US" dirty="0"/>
          </a:p>
        </p:txBody>
      </p:sp>
      <p:sp>
        <p:nvSpPr>
          <p:cNvPr id="6" name="Footer Placeholder 5"/>
          <p:cNvSpPr>
            <a:spLocks noGrp="1"/>
          </p:cNvSpPr>
          <p:nvPr>
            <p:ph type="ftr" sz="quarter" idx="11"/>
          </p:nvPr>
        </p:nvSpPr>
        <p:spPr>
          <a:xfrm>
            <a:off x="818348" y="6181344"/>
            <a:ext cx="3705300" cy="365125"/>
          </a:xfrm>
        </p:spPr>
        <p:txBody>
          <a:bodyPr/>
          <a:lstStyle/>
          <a:p>
            <a:endParaRPr lang="en-US" dirty="0"/>
          </a:p>
        </p:txBody>
      </p:sp>
      <p:sp>
        <p:nvSpPr>
          <p:cNvPr id="7" name="Slide Number Placeholder 6"/>
          <p:cNvSpPr>
            <a:spLocks noGrp="1"/>
          </p:cNvSpPr>
          <p:nvPr>
            <p:ph type="sldNum" sz="quarter" idx="12"/>
          </p:nvPr>
        </p:nvSpPr>
        <p:spPr>
          <a:xfrm>
            <a:off x="8024262" y="6181344"/>
            <a:ext cx="305186" cy="32925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47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8347" y="596018"/>
            <a:ext cx="7511473" cy="131248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18348" y="2060898"/>
            <a:ext cx="7511472" cy="4041162"/>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1708" y="6178260"/>
            <a:ext cx="1287464"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B61BEF0D-F0BB-DE4B-95CE-6DB70DBA9567}" type="datetimeFigureOut">
              <a:rPr lang="en-US" smtClean="0"/>
              <a:pPr/>
              <a:t>2/7/2017</a:t>
            </a:fld>
            <a:endParaRPr lang="en-US" dirty="0"/>
          </a:p>
        </p:txBody>
      </p:sp>
      <p:sp>
        <p:nvSpPr>
          <p:cNvPr id="5" name="Footer Placeholder 4"/>
          <p:cNvSpPr>
            <a:spLocks noGrp="1"/>
          </p:cNvSpPr>
          <p:nvPr>
            <p:ph type="ftr" sz="quarter" idx="3"/>
          </p:nvPr>
        </p:nvSpPr>
        <p:spPr>
          <a:xfrm>
            <a:off x="818347" y="6178260"/>
            <a:ext cx="5624137" cy="365125"/>
          </a:xfrm>
          <a:prstGeom prst="rect">
            <a:avLst/>
          </a:prstGeom>
        </p:spPr>
        <p:txBody>
          <a:bodyPr vert="horz" lIns="91440" tIns="45720" rIns="91440" bIns="45720" rtlCol="0" anchor="ctr"/>
          <a:lstStyle>
            <a:lvl1pPr algn="l">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endParaRPr lang="en-US" dirty="0"/>
          </a:p>
        </p:txBody>
      </p:sp>
      <p:sp>
        <p:nvSpPr>
          <p:cNvPr id="6" name="Slide Number Placeholder 5"/>
          <p:cNvSpPr>
            <a:spLocks noGrp="1"/>
          </p:cNvSpPr>
          <p:nvPr>
            <p:ph type="sldNum" sz="quarter" idx="4"/>
          </p:nvPr>
        </p:nvSpPr>
        <p:spPr>
          <a:xfrm>
            <a:off x="7917202" y="6178260"/>
            <a:ext cx="413483"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5080048"/>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2800" kern="1200" cap="all">
          <a:ln w="3175" cmpd="sng">
            <a:noFill/>
          </a:ln>
          <a:solidFill>
            <a:schemeClr val="accent1"/>
          </a:soli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00000"/>
        <a:buFont typeface="Arial"/>
        <a:buChar char="•"/>
        <a:defRPr sz="18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00000"/>
        <a:buFont typeface="Arial"/>
        <a:buChar char="•"/>
        <a:defRPr sz="16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00000"/>
        <a:buFont typeface="Arial"/>
        <a:buChar char="•"/>
        <a:defRPr sz="14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00000"/>
        <a:buFont typeface="Arial"/>
        <a:buChar char="•"/>
        <a:defRPr sz="14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00000"/>
        <a:buFont typeface="Arial"/>
        <a:buChar char="•"/>
        <a:defRPr sz="12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00000"/>
        <a:buFont typeface="Arial"/>
        <a:buChar char="•"/>
        <a:defRPr sz="1100" kern="1200" cap="small">
          <a:solidFill>
            <a:schemeClr val="tx1"/>
          </a:soli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MPH Report</a:t>
            </a:r>
            <a:endParaRPr lang="en-US" dirty="0"/>
          </a:p>
        </p:txBody>
      </p:sp>
      <p:sp>
        <p:nvSpPr>
          <p:cNvPr id="3" name="Subtitle 2"/>
          <p:cNvSpPr>
            <a:spLocks noGrp="1"/>
          </p:cNvSpPr>
          <p:nvPr>
            <p:ph type="subTitle" idx="1"/>
          </p:nvPr>
        </p:nvSpPr>
        <p:spPr/>
        <p:txBody>
          <a:bodyPr/>
          <a:lstStyle/>
          <a:p>
            <a:r>
              <a:rPr lang="en-US" dirty="0" smtClean="0"/>
              <a:t>February 8, 2017</a:t>
            </a:r>
            <a:endParaRPr lang="en-US" dirty="0"/>
          </a:p>
        </p:txBody>
      </p:sp>
    </p:spTree>
    <p:extLst>
      <p:ext uri="{BB962C8B-B14F-4D97-AF65-F5344CB8AC3E}">
        <p14:creationId xmlns:p14="http://schemas.microsoft.com/office/powerpoint/2010/main" val="178880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17" y="596018"/>
            <a:ext cx="7934404" cy="1312480"/>
          </a:xfrm>
        </p:spPr>
        <p:txBody>
          <a:bodyPr>
            <a:noAutofit/>
          </a:bodyPr>
          <a:lstStyle/>
          <a:p>
            <a:r>
              <a:rPr lang="en-US" sz="4400" dirty="0" smtClean="0"/>
              <a:t>Graduate School Forum</a:t>
            </a:r>
            <a:endParaRPr lang="en-US" sz="4400" dirty="0"/>
          </a:p>
        </p:txBody>
      </p:sp>
      <p:sp>
        <p:nvSpPr>
          <p:cNvPr id="3" name="Content Placeholder 2"/>
          <p:cNvSpPr>
            <a:spLocks noGrp="1"/>
          </p:cNvSpPr>
          <p:nvPr>
            <p:ph idx="1"/>
          </p:nvPr>
        </p:nvSpPr>
        <p:spPr>
          <a:xfrm>
            <a:off x="395417" y="2060897"/>
            <a:ext cx="8575587" cy="4611751"/>
          </a:xfrm>
        </p:spPr>
        <p:txBody>
          <a:bodyPr>
            <a:normAutofit fontScale="85000" lnSpcReduction="10000"/>
          </a:bodyPr>
          <a:lstStyle/>
          <a:p>
            <a:r>
              <a:rPr lang="en-US" sz="3200" dirty="0" smtClean="0"/>
              <a:t>Student </a:t>
            </a:r>
            <a:r>
              <a:rPr lang="en-US" sz="3200" u="sng" dirty="0" smtClean="0"/>
              <a:t>MUST</a:t>
            </a:r>
            <a:r>
              <a:rPr lang="en-US" sz="3200" dirty="0" smtClean="0"/>
              <a:t> be enrolled semester of graduation (Fall, Spring, Summer): Maintaining Matriculation</a:t>
            </a:r>
          </a:p>
          <a:p>
            <a:pPr lvl="1"/>
            <a:r>
              <a:rPr lang="en-US" sz="3000" dirty="0" smtClean="0"/>
              <a:t>Cannot do degree audits with IP</a:t>
            </a:r>
          </a:p>
          <a:p>
            <a:pPr lvl="2"/>
            <a:r>
              <a:rPr lang="en-US" sz="2800" dirty="0" smtClean="0"/>
              <a:t>Get grades turned in!</a:t>
            </a:r>
          </a:p>
          <a:p>
            <a:r>
              <a:rPr lang="en-US" sz="3200" dirty="0" smtClean="0"/>
              <a:t>Unlimited transfer of certificate hours</a:t>
            </a:r>
          </a:p>
          <a:p>
            <a:r>
              <a:rPr lang="en-US" sz="3200" dirty="0" smtClean="0"/>
              <a:t>Cracking down on appeals: </a:t>
            </a:r>
          </a:p>
          <a:p>
            <a:pPr lvl="1"/>
            <a:r>
              <a:rPr lang="en-US" sz="3000" dirty="0" smtClean="0"/>
              <a:t>250% increase last four years</a:t>
            </a:r>
          </a:p>
          <a:p>
            <a:r>
              <a:rPr lang="en-US" sz="3200" dirty="0" smtClean="0"/>
              <a:t>International Scholarships:  9 </a:t>
            </a:r>
            <a:r>
              <a:rPr lang="en-US" sz="3200" dirty="0" err="1" smtClean="0"/>
              <a:t>cr</a:t>
            </a:r>
            <a:r>
              <a:rPr lang="en-US" sz="3200" dirty="0" smtClean="0"/>
              <a:t> @ 4 </a:t>
            </a:r>
            <a:r>
              <a:rPr lang="en-US" sz="3200" dirty="0" err="1" smtClean="0"/>
              <a:t>sem</a:t>
            </a:r>
            <a:r>
              <a:rPr lang="en-US" sz="3200" dirty="0"/>
              <a:t> </a:t>
            </a:r>
            <a:r>
              <a:rPr lang="en-US" sz="3200" dirty="0" smtClean="0"/>
              <a:t>(fa/</a:t>
            </a:r>
            <a:r>
              <a:rPr lang="en-US" sz="3200" dirty="0" err="1" smtClean="0"/>
              <a:t>sp</a:t>
            </a:r>
            <a:r>
              <a:rPr lang="en-US" sz="3200" dirty="0" smtClean="0"/>
              <a:t>)</a:t>
            </a:r>
          </a:p>
          <a:p>
            <a:r>
              <a:rPr lang="en-US" sz="3200" dirty="0" smtClean="0"/>
              <a:t>Recruitment &amp; retention</a:t>
            </a:r>
          </a:p>
          <a:p>
            <a:endParaRPr lang="en-US" sz="3200" dirty="0"/>
          </a:p>
        </p:txBody>
      </p:sp>
    </p:spTree>
    <p:extLst>
      <p:ext uri="{BB962C8B-B14F-4D97-AF65-F5344CB8AC3E}">
        <p14:creationId xmlns:p14="http://schemas.microsoft.com/office/powerpoint/2010/main" val="35177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89" y="596018"/>
            <a:ext cx="8575589" cy="1312480"/>
          </a:xfrm>
        </p:spPr>
        <p:txBody>
          <a:bodyPr>
            <a:normAutofit/>
          </a:bodyPr>
          <a:lstStyle/>
          <a:p>
            <a:r>
              <a:rPr lang="en-US" sz="4800" dirty="0" smtClean="0"/>
              <a:t>MPH Program Changes</a:t>
            </a:r>
            <a:endParaRPr lang="en-US" sz="4800" dirty="0"/>
          </a:p>
        </p:txBody>
      </p:sp>
      <p:sp>
        <p:nvSpPr>
          <p:cNvPr id="3" name="Content Placeholder 2"/>
          <p:cNvSpPr>
            <a:spLocks noGrp="1"/>
          </p:cNvSpPr>
          <p:nvPr>
            <p:ph idx="1"/>
          </p:nvPr>
        </p:nvSpPr>
        <p:spPr>
          <a:xfrm>
            <a:off x="878047" y="1932016"/>
            <a:ext cx="7511472" cy="4807974"/>
          </a:xfrm>
        </p:spPr>
        <p:txBody>
          <a:bodyPr>
            <a:normAutofit lnSpcReduction="10000"/>
          </a:bodyPr>
          <a:lstStyle/>
          <a:p>
            <a:r>
              <a:rPr lang="en-US" sz="3600" dirty="0"/>
              <a:t>Program revision</a:t>
            </a:r>
          </a:p>
          <a:p>
            <a:pPr lvl="1"/>
            <a:r>
              <a:rPr lang="en-US" sz="3400" dirty="0" smtClean="0"/>
              <a:t>Admissions</a:t>
            </a:r>
          </a:p>
          <a:p>
            <a:pPr lvl="1"/>
            <a:r>
              <a:rPr lang="en-US" sz="3400" dirty="0" smtClean="0"/>
              <a:t>Description</a:t>
            </a:r>
          </a:p>
          <a:p>
            <a:pPr lvl="1"/>
            <a:r>
              <a:rPr lang="en-US" sz="3400" dirty="0" smtClean="0"/>
              <a:t>Curriculum</a:t>
            </a:r>
            <a:endParaRPr lang="en-US" sz="3400" dirty="0"/>
          </a:p>
          <a:p>
            <a:r>
              <a:rPr lang="en-US" sz="3600" dirty="0" smtClean="0"/>
              <a:t>One new course proposal</a:t>
            </a:r>
          </a:p>
          <a:p>
            <a:r>
              <a:rPr lang="en-US" sz="3600" dirty="0" smtClean="0"/>
              <a:t>12 course revisions</a:t>
            </a:r>
          </a:p>
          <a:p>
            <a:r>
              <a:rPr lang="en-US" sz="3600" dirty="0" smtClean="0"/>
              <a:t>1 course deletion (402G)</a:t>
            </a:r>
          </a:p>
          <a:p>
            <a:pPr lvl="1"/>
            <a:endParaRPr lang="en-US" sz="3400" dirty="0"/>
          </a:p>
        </p:txBody>
      </p:sp>
    </p:spTree>
    <p:extLst>
      <p:ext uri="{BB962C8B-B14F-4D97-AF65-F5344CB8AC3E}">
        <p14:creationId xmlns:p14="http://schemas.microsoft.com/office/powerpoint/2010/main" val="155642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 Progress</a:t>
            </a:r>
            <a:endParaRPr lang="en-US" sz="5400" dirty="0"/>
          </a:p>
        </p:txBody>
      </p:sp>
      <p:sp>
        <p:nvSpPr>
          <p:cNvPr id="3" name="Content Placeholder 2"/>
          <p:cNvSpPr>
            <a:spLocks noGrp="1"/>
          </p:cNvSpPr>
          <p:nvPr>
            <p:ph idx="1"/>
          </p:nvPr>
        </p:nvSpPr>
        <p:spPr>
          <a:xfrm>
            <a:off x="818348" y="2406887"/>
            <a:ext cx="7511472" cy="4041162"/>
          </a:xfrm>
        </p:spPr>
        <p:txBody>
          <a:bodyPr>
            <a:normAutofit/>
          </a:bodyPr>
          <a:lstStyle/>
          <a:p>
            <a:r>
              <a:rPr lang="en-US" sz="3600" dirty="0" smtClean="0">
                <a:effectLst>
                  <a:glow rad="38100">
                    <a:schemeClr val="bg1">
                      <a:lumMod val="50000"/>
                      <a:lumOff val="50000"/>
                      <a:alpha val="20000"/>
                    </a:schemeClr>
                  </a:glow>
                </a:effectLst>
              </a:rPr>
              <a:t>Develop guidelines for APEs</a:t>
            </a:r>
          </a:p>
          <a:p>
            <a:r>
              <a:rPr lang="en-US" sz="3600" dirty="0" smtClean="0">
                <a:effectLst>
                  <a:glow rad="38100">
                    <a:schemeClr val="bg1">
                      <a:lumMod val="50000"/>
                      <a:lumOff val="50000"/>
                      <a:alpha val="20000"/>
                    </a:schemeClr>
                  </a:glow>
                </a:effectLst>
              </a:rPr>
              <a:t>Develop guidelines for ILEs</a:t>
            </a:r>
          </a:p>
          <a:p>
            <a:r>
              <a:rPr lang="en-US" sz="3600" dirty="0" smtClean="0">
                <a:effectLst>
                  <a:glow rad="38100">
                    <a:schemeClr val="bg1">
                      <a:lumMod val="50000"/>
                      <a:lumOff val="50000"/>
                      <a:alpha val="20000"/>
                    </a:schemeClr>
                  </a:glow>
                </a:effectLst>
              </a:rPr>
              <a:t>Develop 5 competencies</a:t>
            </a:r>
          </a:p>
          <a:p>
            <a:pPr lvl="1"/>
            <a:r>
              <a:rPr lang="en-US" sz="3400" dirty="0" smtClean="0">
                <a:effectLst>
                  <a:glow rad="38100">
                    <a:schemeClr val="bg1">
                      <a:lumMod val="50000"/>
                      <a:lumOff val="50000"/>
                      <a:alpha val="20000"/>
                    </a:schemeClr>
                  </a:glow>
                </a:effectLst>
              </a:rPr>
              <a:t>Assessments</a:t>
            </a:r>
          </a:p>
          <a:p>
            <a:pPr lvl="1"/>
            <a:r>
              <a:rPr lang="en-US" sz="3400" dirty="0" smtClean="0">
                <a:effectLst>
                  <a:glow rad="38100">
                    <a:schemeClr val="bg1">
                      <a:lumMod val="50000"/>
                      <a:lumOff val="50000"/>
                      <a:alpha val="20000"/>
                    </a:schemeClr>
                  </a:glow>
                </a:effectLst>
              </a:rPr>
              <a:t>Embed in required courses</a:t>
            </a:r>
            <a:endParaRPr lang="en-US" sz="3600" dirty="0"/>
          </a:p>
          <a:p>
            <a:endParaRPr lang="en-US" sz="3600" dirty="0"/>
          </a:p>
        </p:txBody>
      </p:sp>
    </p:spTree>
    <p:extLst>
      <p:ext uri="{BB962C8B-B14F-4D97-AF65-F5344CB8AC3E}">
        <p14:creationId xmlns:p14="http://schemas.microsoft.com/office/powerpoint/2010/main" val="409675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K-PHAST Training</a:t>
            </a:r>
            <a:endParaRPr lang="en-US" sz="48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8347" y="1908498"/>
            <a:ext cx="7580671" cy="3540278"/>
          </a:xfrm>
        </p:spPr>
      </p:pic>
      <p:sp>
        <p:nvSpPr>
          <p:cNvPr id="5" name="TextBox 4"/>
          <p:cNvSpPr txBox="1"/>
          <p:nvPr/>
        </p:nvSpPr>
        <p:spPr>
          <a:xfrm>
            <a:off x="818347" y="5825613"/>
            <a:ext cx="7278518" cy="830997"/>
          </a:xfrm>
          <a:prstGeom prst="rect">
            <a:avLst/>
          </a:prstGeom>
          <a:noFill/>
        </p:spPr>
        <p:txBody>
          <a:bodyPr wrap="square" rtlCol="0">
            <a:spAutoFit/>
          </a:bodyPr>
          <a:lstStyle/>
          <a:p>
            <a:pPr algn="ctr"/>
            <a:r>
              <a:rPr lang="en-US" sz="2400" dirty="0" smtClean="0"/>
              <a:t>24 Students   2 Faculty  1 HD Employee  </a:t>
            </a:r>
          </a:p>
          <a:p>
            <a:pPr algn="ctr"/>
            <a:r>
              <a:rPr lang="en-US" sz="2400" dirty="0" smtClean="0"/>
              <a:t>4 Trainers </a:t>
            </a:r>
            <a:endParaRPr lang="en-US" sz="2400" dirty="0"/>
          </a:p>
        </p:txBody>
      </p:sp>
    </p:spTree>
    <p:extLst>
      <p:ext uri="{BB962C8B-B14F-4D97-AF65-F5344CB8AC3E}">
        <p14:creationId xmlns:p14="http://schemas.microsoft.com/office/powerpoint/2010/main" val="296721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Call to Action</a:t>
            </a:r>
            <a:endParaRPr lang="en-US" sz="4800" dirty="0"/>
          </a:p>
        </p:txBody>
      </p:sp>
      <p:sp>
        <p:nvSpPr>
          <p:cNvPr id="3" name="Content Placeholder 2"/>
          <p:cNvSpPr>
            <a:spLocks noGrp="1"/>
          </p:cNvSpPr>
          <p:nvPr>
            <p:ph idx="1"/>
          </p:nvPr>
        </p:nvSpPr>
        <p:spPr>
          <a:xfrm>
            <a:off x="589935" y="2233893"/>
            <a:ext cx="7739885" cy="4041162"/>
          </a:xfrm>
        </p:spPr>
        <p:txBody>
          <a:bodyPr>
            <a:normAutofit lnSpcReduction="10000"/>
          </a:bodyPr>
          <a:lstStyle/>
          <a:p>
            <a:pPr marL="0" indent="0">
              <a:buNone/>
            </a:pPr>
            <a:r>
              <a:rPr lang="en-US" sz="2800" dirty="0" smtClean="0">
                <a:effectLst>
                  <a:glow rad="38100">
                    <a:schemeClr val="bg1">
                      <a:lumMod val="50000"/>
                      <a:lumOff val="50000"/>
                      <a:alpha val="20000"/>
                    </a:schemeClr>
                  </a:glow>
                </a:effectLst>
              </a:rPr>
              <a:t>Nation’s Health article: </a:t>
            </a:r>
          </a:p>
          <a:p>
            <a:r>
              <a:rPr lang="en-US" sz="2800" dirty="0" smtClean="0">
                <a:effectLst>
                  <a:glow rad="38100">
                    <a:schemeClr val="bg1">
                      <a:lumMod val="50000"/>
                      <a:lumOff val="50000"/>
                      <a:alpha val="20000"/>
                    </a:schemeClr>
                  </a:glow>
                </a:effectLst>
              </a:rPr>
              <a:t>goal </a:t>
            </a:r>
            <a:r>
              <a:rPr lang="en-US" sz="2800" dirty="0">
                <a:effectLst>
                  <a:glow rad="38100">
                    <a:schemeClr val="bg1">
                      <a:lumMod val="50000"/>
                      <a:lumOff val="50000"/>
                      <a:alpha val="20000"/>
                    </a:schemeClr>
                  </a:glow>
                </a:effectLst>
              </a:rPr>
              <a:t>of graduating public health students ready to practice from day </a:t>
            </a:r>
            <a:r>
              <a:rPr lang="en-US" sz="2800" dirty="0" smtClean="0">
                <a:effectLst>
                  <a:glow rad="38100">
                    <a:schemeClr val="bg1">
                      <a:lumMod val="50000"/>
                      <a:lumOff val="50000"/>
                      <a:alpha val="20000"/>
                    </a:schemeClr>
                  </a:glow>
                </a:effectLst>
              </a:rPr>
              <a:t>one</a:t>
            </a:r>
          </a:p>
          <a:p>
            <a:r>
              <a:rPr lang="en-US" sz="2800" dirty="0" smtClean="0">
                <a:effectLst>
                  <a:glow rad="38100">
                    <a:schemeClr val="bg1">
                      <a:lumMod val="50000"/>
                      <a:lumOff val="50000"/>
                      <a:alpha val="20000"/>
                    </a:schemeClr>
                  </a:glow>
                </a:effectLst>
              </a:rPr>
              <a:t>need </a:t>
            </a:r>
            <a:r>
              <a:rPr lang="en-US" sz="2800" dirty="0">
                <a:effectLst>
                  <a:glow rad="38100">
                    <a:schemeClr val="bg1">
                      <a:lumMod val="50000"/>
                      <a:lumOff val="50000"/>
                      <a:alpha val="20000"/>
                    </a:schemeClr>
                  </a:glow>
                </a:effectLst>
              </a:rPr>
              <a:t>curricula that align with workforce </a:t>
            </a:r>
            <a:r>
              <a:rPr lang="en-US" sz="2800" dirty="0" smtClean="0">
                <a:effectLst>
                  <a:glow rad="38100">
                    <a:schemeClr val="bg1">
                      <a:lumMod val="50000"/>
                      <a:lumOff val="50000"/>
                      <a:alpha val="20000"/>
                    </a:schemeClr>
                  </a:glow>
                </a:effectLst>
              </a:rPr>
              <a:t>needs</a:t>
            </a:r>
          </a:p>
          <a:p>
            <a:r>
              <a:rPr lang="en-US" sz="2800" dirty="0">
                <a:effectLst>
                  <a:glow rad="38100">
                    <a:schemeClr val="bg1">
                      <a:lumMod val="50000"/>
                      <a:lumOff val="50000"/>
                      <a:alpha val="20000"/>
                    </a:schemeClr>
                  </a:glow>
                </a:effectLst>
              </a:rPr>
              <a:t>integrated education that delivers public health knowledge through a lens of real-life public health </a:t>
            </a:r>
            <a:r>
              <a:rPr lang="en-US" sz="2800" dirty="0" smtClean="0">
                <a:effectLst>
                  <a:glow rad="38100">
                    <a:schemeClr val="bg1">
                      <a:lumMod val="50000"/>
                      <a:lumOff val="50000"/>
                      <a:alpha val="20000"/>
                    </a:schemeClr>
                  </a:glow>
                </a:effectLst>
              </a:rPr>
              <a:t>practice</a:t>
            </a:r>
          </a:p>
          <a:p>
            <a:endParaRPr lang="en-US" sz="2800" dirty="0"/>
          </a:p>
        </p:txBody>
      </p:sp>
    </p:spTree>
    <p:extLst>
      <p:ext uri="{BB962C8B-B14F-4D97-AF65-F5344CB8AC3E}">
        <p14:creationId xmlns:p14="http://schemas.microsoft.com/office/powerpoint/2010/main" val="55027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Due Diligence</a:t>
            </a:r>
            <a:endParaRPr lang="en-US" sz="5400" dirty="0"/>
          </a:p>
        </p:txBody>
      </p:sp>
      <p:sp>
        <p:nvSpPr>
          <p:cNvPr id="3" name="Content Placeholder 2"/>
          <p:cNvSpPr>
            <a:spLocks noGrp="1"/>
          </p:cNvSpPr>
          <p:nvPr>
            <p:ph idx="1"/>
          </p:nvPr>
        </p:nvSpPr>
        <p:spPr/>
        <p:txBody>
          <a:bodyPr>
            <a:normAutofit/>
          </a:bodyPr>
          <a:lstStyle/>
          <a:p>
            <a:r>
              <a:rPr lang="en-US" sz="3600" dirty="0" smtClean="0"/>
              <a:t>First and foremost, we are preparing practitioners.</a:t>
            </a:r>
          </a:p>
          <a:p>
            <a:r>
              <a:rPr lang="en-US" sz="3600" dirty="0" smtClean="0"/>
              <a:t>Course reviews by PH professionals?</a:t>
            </a:r>
          </a:p>
          <a:p>
            <a:r>
              <a:rPr lang="en-US" sz="3600" dirty="0" smtClean="0"/>
              <a:t>Focused interviews with PH practitioners? </a:t>
            </a:r>
          </a:p>
        </p:txBody>
      </p:sp>
    </p:spTree>
    <p:extLst>
      <p:ext uri="{BB962C8B-B14F-4D97-AF65-F5344CB8AC3E}">
        <p14:creationId xmlns:p14="http://schemas.microsoft.com/office/powerpoint/2010/main" val="2120225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h">
  <a:themeElements>
    <a:clrScheme name="Mesh">
      <a:dk1>
        <a:sysClr val="windowText" lastClr="000000"/>
      </a:dk1>
      <a:lt1>
        <a:sysClr val="window" lastClr="FFFFFF"/>
      </a:lt1>
      <a:dk2>
        <a:srgbClr val="363D46"/>
      </a:dk2>
      <a:lt2>
        <a:srgbClr val="EBEBEB"/>
      </a:lt2>
      <a:accent1>
        <a:srgbClr val="A9E023"/>
      </a:accent1>
      <a:accent2>
        <a:srgbClr val="1FCDB6"/>
      </a:accent2>
      <a:accent3>
        <a:srgbClr val="5F99C9"/>
      </a:accent3>
      <a:accent4>
        <a:srgbClr val="AE65D1"/>
      </a:accent4>
      <a:accent5>
        <a:srgbClr val="D06423"/>
      </a:accent5>
      <a:accent6>
        <a:srgbClr val="DCAB11"/>
      </a:accent6>
      <a:hlink>
        <a:srgbClr val="ADE133"/>
      </a:hlink>
      <a:folHlink>
        <a:srgbClr val="C2EA66"/>
      </a:folHlink>
    </a:clrScheme>
    <a:fontScheme name="Mesh">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sh">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Mesh" id="{789EC3FE-34FD-429C-9918-760025E6C145}" vid="{1FEE2289-88FB-467C-9C9A-54F3C85768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Mesh</Template>
  <TotalTime>1326</TotalTime>
  <Words>743</Words>
  <Application>Microsoft Office PowerPoint</Application>
  <PresentationFormat>On-screen Show (4:3)</PresentationFormat>
  <Paragraphs>64</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Mesh</vt:lpstr>
      <vt:lpstr>MPH Report</vt:lpstr>
      <vt:lpstr>Graduate School Forum</vt:lpstr>
      <vt:lpstr>MPH Program Changes</vt:lpstr>
      <vt:lpstr>In Progress</vt:lpstr>
      <vt:lpstr>K-PHAST Training</vt:lpstr>
      <vt:lpstr>Call to Action</vt:lpstr>
      <vt:lpstr>Due Diligence</vt:lpstr>
    </vt:vector>
  </TitlesOfParts>
  <Company>Western Kentucky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MPH Report</dc:title>
  <dc:creator>Gardner, Marilyn</dc:creator>
  <cp:lastModifiedBy>Gardner, Marilyn</cp:lastModifiedBy>
  <cp:revision>13</cp:revision>
  <dcterms:created xsi:type="dcterms:W3CDTF">2017-02-05T02:56:21Z</dcterms:created>
  <dcterms:modified xsi:type="dcterms:W3CDTF">2017-02-08T12:57:45Z</dcterms:modified>
</cp:coreProperties>
</file>