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85" r:id="rId4"/>
    <p:sldId id="259" r:id="rId5"/>
    <p:sldId id="260" r:id="rId6"/>
    <p:sldId id="273" r:id="rId7"/>
    <p:sldId id="275" r:id="rId8"/>
    <p:sldId id="274" r:id="rId9"/>
    <p:sldId id="277" r:id="rId10"/>
    <p:sldId id="280" r:id="rId11"/>
    <p:sldId id="272" r:id="rId12"/>
    <p:sldId id="278" r:id="rId13"/>
    <p:sldId id="279" r:id="rId14"/>
    <p:sldId id="281" r:id="rId15"/>
    <p:sldId id="282" r:id="rId16"/>
    <p:sldId id="284" r:id="rId17"/>
    <p:sldId id="270" r:id="rId18"/>
    <p:sldId id="262" r:id="rId19"/>
    <p:sldId id="267" r:id="rId20"/>
    <p:sldId id="297" r:id="rId21"/>
    <p:sldId id="266" r:id="rId22"/>
    <p:sldId id="263" r:id="rId23"/>
    <p:sldId id="264" r:id="rId24"/>
    <p:sldId id="269" r:id="rId25"/>
    <p:sldId id="289" r:id="rId26"/>
    <p:sldId id="271" r:id="rId27"/>
    <p:sldId id="295" r:id="rId28"/>
    <p:sldId id="287" r:id="rId29"/>
    <p:sldId id="292" r:id="rId30"/>
    <p:sldId id="291" r:id="rId31"/>
    <p:sldId id="293" r:id="rId32"/>
    <p:sldId id="298" r:id="rId33"/>
    <p:sldId id="294" r:id="rId34"/>
    <p:sldId id="29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311" autoAdjust="0"/>
  </p:normalViewPr>
  <p:slideViewPr>
    <p:cSldViewPr snapToGrid="0">
      <p:cViewPr varScale="1">
        <p:scale>
          <a:sx n="39" d="100"/>
          <a:sy n="39" d="100"/>
        </p:scale>
        <p:origin x="118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Keep</c:v>
                </c:pt>
              </c:strCache>
            </c:strRef>
          </c:tx>
          <c:spPr>
            <a:solidFill>
              <a:schemeClr val="accent1"/>
            </a:solidFill>
            <a:ln>
              <a:noFill/>
            </a:ln>
            <a:effectLst/>
          </c:spPr>
          <c:invertIfNegative val="0"/>
          <c:cat>
            <c:strRef>
              <c:f>Sheet1!$A$2</c:f>
              <c:strCache>
                <c:ptCount val="1"/>
                <c:pt idx="0">
                  <c:v>Category 1</c:v>
                </c:pt>
              </c:strCache>
            </c:strRef>
          </c:cat>
          <c:val>
            <c:numRef>
              <c:f>Sheet1!$B$2</c:f>
              <c:numCache>
                <c:formatCode>General</c:formatCode>
                <c:ptCount val="1"/>
                <c:pt idx="0">
                  <c:v>0</c:v>
                </c:pt>
              </c:numCache>
            </c:numRef>
          </c:val>
        </c:ser>
        <c:ser>
          <c:idx val="1"/>
          <c:order val="1"/>
          <c:tx>
            <c:strRef>
              <c:f>Sheet1!$C$1</c:f>
              <c:strCache>
                <c:ptCount val="1"/>
                <c:pt idx="0">
                  <c:v>Do Away With</c:v>
                </c:pt>
              </c:strCache>
            </c:strRef>
          </c:tx>
          <c:spPr>
            <a:solidFill>
              <a:srgbClr val="FF0000"/>
            </a:solidFill>
            <a:ln>
              <a:noFill/>
            </a:ln>
            <a:effectLst/>
          </c:spPr>
          <c:invertIfNegative val="0"/>
          <c:dLbls>
            <c:dLbl>
              <c:idx val="0"/>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11</c:v>
                </c:pt>
              </c:numCache>
            </c:numRef>
          </c:val>
        </c:ser>
        <c:ser>
          <c:idx val="2"/>
          <c:order val="2"/>
          <c:tx>
            <c:strRef>
              <c:f>Sheet1!$D$1</c:f>
              <c:strCache>
                <c:ptCount val="1"/>
                <c:pt idx="0">
                  <c:v>Other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1</c:v>
                </c:pt>
              </c:numCache>
            </c:numRef>
          </c:val>
        </c:ser>
        <c:dLbls>
          <c:showLegendKey val="0"/>
          <c:showVal val="0"/>
          <c:showCatName val="0"/>
          <c:showSerName val="0"/>
          <c:showPercent val="0"/>
          <c:showBubbleSize val="0"/>
        </c:dLbls>
        <c:gapWidth val="182"/>
        <c:axId val="282192800"/>
        <c:axId val="210854216"/>
      </c:barChart>
      <c:catAx>
        <c:axId val="282192800"/>
        <c:scaling>
          <c:orientation val="minMax"/>
        </c:scaling>
        <c:delete val="1"/>
        <c:axPos val="l"/>
        <c:numFmt formatCode="General" sourceLinked="1"/>
        <c:majorTickMark val="none"/>
        <c:minorTickMark val="none"/>
        <c:tickLblPos val="nextTo"/>
        <c:crossAx val="210854216"/>
        <c:crosses val="autoZero"/>
        <c:auto val="1"/>
        <c:lblAlgn val="ctr"/>
        <c:lblOffset val="100"/>
        <c:noMultiLvlLbl val="0"/>
      </c:catAx>
      <c:valAx>
        <c:axId val="2108542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21928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9829F1-4C47-48B1-B462-284FD0E90FB8}" type="doc">
      <dgm:prSet loTypeId="urn:microsoft.com/office/officeart/2005/8/layout/venn1" loCatId="relationship" qsTypeId="urn:microsoft.com/office/officeart/2005/8/quickstyle/simple5" qsCatId="simple" csTypeId="urn:microsoft.com/office/officeart/2005/8/colors/colorful3" csCatId="colorful" phldr="1"/>
      <dgm:spPr/>
    </dgm:pt>
    <dgm:pt modelId="{7EE371DF-1861-48C9-BA7D-19C99C0962DF}">
      <dgm:prSet phldrT="[Text]" custT="1"/>
      <dgm:spPr/>
      <dgm:t>
        <a:bodyPr/>
        <a:lstStyle/>
        <a:p>
          <a:r>
            <a:rPr lang="en-US" sz="2800" dirty="0"/>
            <a:t>Foundational Competencies </a:t>
          </a:r>
        </a:p>
      </dgm:t>
    </dgm:pt>
    <dgm:pt modelId="{BE019F5E-62D5-4B70-9579-2148126E1EE8}" type="parTrans" cxnId="{46EA722B-6C35-4E50-9B5F-F7502104ABF4}">
      <dgm:prSet/>
      <dgm:spPr/>
      <dgm:t>
        <a:bodyPr/>
        <a:lstStyle/>
        <a:p>
          <a:endParaRPr lang="en-US"/>
        </a:p>
      </dgm:t>
    </dgm:pt>
    <dgm:pt modelId="{B6397F81-AB0F-4E9B-A295-E51B33FF1F70}" type="sibTrans" cxnId="{46EA722B-6C35-4E50-9B5F-F7502104ABF4}">
      <dgm:prSet/>
      <dgm:spPr/>
      <dgm:t>
        <a:bodyPr/>
        <a:lstStyle/>
        <a:p>
          <a:endParaRPr lang="en-US"/>
        </a:p>
      </dgm:t>
    </dgm:pt>
    <dgm:pt modelId="{624C147B-AEAF-4645-8F83-34B620D3B0E3}">
      <dgm:prSet phldrT="[Text]" custT="1"/>
      <dgm:spPr/>
      <dgm:t>
        <a:bodyPr/>
        <a:lstStyle/>
        <a:p>
          <a:r>
            <a:rPr lang="en-US" sz="2800" dirty="0"/>
            <a:t>Concentration Competencies</a:t>
          </a:r>
        </a:p>
      </dgm:t>
    </dgm:pt>
    <dgm:pt modelId="{2D9C7812-02AD-454B-9EF7-6FAB699E0029}" type="parTrans" cxnId="{E108292A-2E6D-4F36-A6FD-234E1AE44F1E}">
      <dgm:prSet/>
      <dgm:spPr/>
      <dgm:t>
        <a:bodyPr/>
        <a:lstStyle/>
        <a:p>
          <a:endParaRPr lang="en-US"/>
        </a:p>
      </dgm:t>
    </dgm:pt>
    <dgm:pt modelId="{D66A72F2-5386-4B28-B49E-2BE1AFB41CC3}" type="sibTrans" cxnId="{E108292A-2E6D-4F36-A6FD-234E1AE44F1E}">
      <dgm:prSet/>
      <dgm:spPr/>
      <dgm:t>
        <a:bodyPr/>
        <a:lstStyle/>
        <a:p>
          <a:endParaRPr lang="en-US"/>
        </a:p>
      </dgm:t>
    </dgm:pt>
    <dgm:pt modelId="{AD6AC3C0-6E81-45DF-A173-FF7D4A673C75}" type="pres">
      <dgm:prSet presAssocID="{A39829F1-4C47-48B1-B462-284FD0E90FB8}" presName="compositeShape" presStyleCnt="0">
        <dgm:presLayoutVars>
          <dgm:chMax val="7"/>
          <dgm:dir/>
          <dgm:resizeHandles val="exact"/>
        </dgm:presLayoutVars>
      </dgm:prSet>
      <dgm:spPr/>
    </dgm:pt>
    <dgm:pt modelId="{2EAC4188-611E-4A2D-9D10-E10592D36C20}" type="pres">
      <dgm:prSet presAssocID="{7EE371DF-1861-48C9-BA7D-19C99C0962DF}" presName="circ1" presStyleLbl="vennNode1" presStyleIdx="0" presStyleCnt="2" custScaleX="92406" custScaleY="92407"/>
      <dgm:spPr/>
      <dgm:t>
        <a:bodyPr/>
        <a:lstStyle/>
        <a:p>
          <a:endParaRPr lang="en-US"/>
        </a:p>
      </dgm:t>
    </dgm:pt>
    <dgm:pt modelId="{02F748C7-33C4-4DBE-AC3B-FAF307AF2113}" type="pres">
      <dgm:prSet presAssocID="{7EE371DF-1861-48C9-BA7D-19C99C0962DF}" presName="circ1Tx" presStyleLbl="revTx" presStyleIdx="0" presStyleCnt="0">
        <dgm:presLayoutVars>
          <dgm:chMax val="0"/>
          <dgm:chPref val="0"/>
          <dgm:bulletEnabled val="1"/>
        </dgm:presLayoutVars>
      </dgm:prSet>
      <dgm:spPr/>
      <dgm:t>
        <a:bodyPr/>
        <a:lstStyle/>
        <a:p>
          <a:endParaRPr lang="en-US"/>
        </a:p>
      </dgm:t>
    </dgm:pt>
    <dgm:pt modelId="{0661D54A-CE0E-490D-A7F4-DA5F3ED785E7}" type="pres">
      <dgm:prSet presAssocID="{624C147B-AEAF-4645-8F83-34B620D3B0E3}" presName="circ2" presStyleLbl="vennNode1" presStyleIdx="1" presStyleCnt="2" custScaleX="94064" custScaleY="94064"/>
      <dgm:spPr/>
      <dgm:t>
        <a:bodyPr/>
        <a:lstStyle/>
        <a:p>
          <a:endParaRPr lang="en-US"/>
        </a:p>
      </dgm:t>
    </dgm:pt>
    <dgm:pt modelId="{D3366ABE-285A-4B61-BF45-CD0E9D755073}" type="pres">
      <dgm:prSet presAssocID="{624C147B-AEAF-4645-8F83-34B620D3B0E3}" presName="circ2Tx" presStyleLbl="revTx" presStyleIdx="0" presStyleCnt="0">
        <dgm:presLayoutVars>
          <dgm:chMax val="0"/>
          <dgm:chPref val="0"/>
          <dgm:bulletEnabled val="1"/>
        </dgm:presLayoutVars>
      </dgm:prSet>
      <dgm:spPr/>
      <dgm:t>
        <a:bodyPr/>
        <a:lstStyle/>
        <a:p>
          <a:endParaRPr lang="en-US"/>
        </a:p>
      </dgm:t>
    </dgm:pt>
  </dgm:ptLst>
  <dgm:cxnLst>
    <dgm:cxn modelId="{FAEC75F5-A5B1-4FCC-94A5-DA20B656511A}" type="presOf" srcId="{7EE371DF-1861-48C9-BA7D-19C99C0962DF}" destId="{2EAC4188-611E-4A2D-9D10-E10592D36C20}" srcOrd="0" destOrd="0" presId="urn:microsoft.com/office/officeart/2005/8/layout/venn1"/>
    <dgm:cxn modelId="{009CA4EB-DAE3-43C9-A89E-DD1F7F5E22F3}" type="presOf" srcId="{A39829F1-4C47-48B1-B462-284FD0E90FB8}" destId="{AD6AC3C0-6E81-45DF-A173-FF7D4A673C75}" srcOrd="0" destOrd="0" presId="urn:microsoft.com/office/officeart/2005/8/layout/venn1"/>
    <dgm:cxn modelId="{E108292A-2E6D-4F36-A6FD-234E1AE44F1E}" srcId="{A39829F1-4C47-48B1-B462-284FD0E90FB8}" destId="{624C147B-AEAF-4645-8F83-34B620D3B0E3}" srcOrd="1" destOrd="0" parTransId="{2D9C7812-02AD-454B-9EF7-6FAB699E0029}" sibTransId="{D66A72F2-5386-4B28-B49E-2BE1AFB41CC3}"/>
    <dgm:cxn modelId="{908B2A32-FC0F-4B11-A911-1A6F37EAE1DF}" type="presOf" srcId="{624C147B-AEAF-4645-8F83-34B620D3B0E3}" destId="{0661D54A-CE0E-490D-A7F4-DA5F3ED785E7}" srcOrd="0" destOrd="0" presId="urn:microsoft.com/office/officeart/2005/8/layout/venn1"/>
    <dgm:cxn modelId="{CF35AD58-D410-4F8F-9EC5-98741A6557B8}" type="presOf" srcId="{624C147B-AEAF-4645-8F83-34B620D3B0E3}" destId="{D3366ABE-285A-4B61-BF45-CD0E9D755073}" srcOrd="1" destOrd="0" presId="urn:microsoft.com/office/officeart/2005/8/layout/venn1"/>
    <dgm:cxn modelId="{96CAC98C-0C97-40EA-A4D5-9B51E5D38521}" type="presOf" srcId="{7EE371DF-1861-48C9-BA7D-19C99C0962DF}" destId="{02F748C7-33C4-4DBE-AC3B-FAF307AF2113}" srcOrd="1" destOrd="0" presId="urn:microsoft.com/office/officeart/2005/8/layout/venn1"/>
    <dgm:cxn modelId="{46EA722B-6C35-4E50-9B5F-F7502104ABF4}" srcId="{A39829F1-4C47-48B1-B462-284FD0E90FB8}" destId="{7EE371DF-1861-48C9-BA7D-19C99C0962DF}" srcOrd="0" destOrd="0" parTransId="{BE019F5E-62D5-4B70-9579-2148126E1EE8}" sibTransId="{B6397F81-AB0F-4E9B-A295-E51B33FF1F70}"/>
    <dgm:cxn modelId="{E856B176-13C7-45BB-BACB-FC19B9811F02}" type="presParOf" srcId="{AD6AC3C0-6E81-45DF-A173-FF7D4A673C75}" destId="{2EAC4188-611E-4A2D-9D10-E10592D36C20}" srcOrd="0" destOrd="0" presId="urn:microsoft.com/office/officeart/2005/8/layout/venn1"/>
    <dgm:cxn modelId="{E2E57670-368D-4D92-BEE3-FC7835E5674C}" type="presParOf" srcId="{AD6AC3C0-6E81-45DF-A173-FF7D4A673C75}" destId="{02F748C7-33C4-4DBE-AC3B-FAF307AF2113}" srcOrd="1" destOrd="0" presId="urn:microsoft.com/office/officeart/2005/8/layout/venn1"/>
    <dgm:cxn modelId="{191281F8-A49E-4882-9907-5C7A827D7249}" type="presParOf" srcId="{AD6AC3C0-6E81-45DF-A173-FF7D4A673C75}" destId="{0661D54A-CE0E-490D-A7F4-DA5F3ED785E7}" srcOrd="2" destOrd="0" presId="urn:microsoft.com/office/officeart/2005/8/layout/venn1"/>
    <dgm:cxn modelId="{8E10B279-02E1-422B-8F56-F37582AA3F09}" type="presParOf" srcId="{AD6AC3C0-6E81-45DF-A173-FF7D4A673C75}" destId="{D3366ABE-285A-4B61-BF45-CD0E9D755073}"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AD0575-D766-4442-8996-FEF8141904E1}"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en-US"/>
        </a:p>
      </dgm:t>
    </dgm:pt>
    <dgm:pt modelId="{5A46D8F9-E559-472D-BE94-7D4D5BE1E271}">
      <dgm:prSet phldrT="[Text]" custT="1"/>
      <dgm:spPr/>
      <dgm:t>
        <a:bodyPr/>
        <a:lstStyle/>
        <a:p>
          <a:pPr algn="ctr"/>
          <a:r>
            <a:rPr lang="en-US" sz="3200" dirty="0"/>
            <a:t>Synthesis of Competencies</a:t>
          </a:r>
        </a:p>
      </dgm:t>
    </dgm:pt>
    <dgm:pt modelId="{B8DD149A-98AF-4723-A43E-7316ABE79F39}" type="parTrans" cxnId="{140B7B3C-28AC-4FB6-8040-170D53501753}">
      <dgm:prSet/>
      <dgm:spPr/>
      <dgm:t>
        <a:bodyPr/>
        <a:lstStyle/>
        <a:p>
          <a:endParaRPr lang="en-US"/>
        </a:p>
      </dgm:t>
    </dgm:pt>
    <dgm:pt modelId="{504C17CC-CBB5-4F4B-A613-E372303255B2}" type="sibTrans" cxnId="{140B7B3C-28AC-4FB6-8040-170D53501753}">
      <dgm:prSet/>
      <dgm:spPr/>
      <dgm:t>
        <a:bodyPr/>
        <a:lstStyle/>
        <a:p>
          <a:endParaRPr lang="en-US"/>
        </a:p>
      </dgm:t>
    </dgm:pt>
    <dgm:pt modelId="{17714685-E0B0-4A9B-9B2B-833C5871C6F3}">
      <dgm:prSet phldrT="[Text]" custT="1"/>
      <dgm:spPr/>
      <dgm:t>
        <a:bodyPr/>
        <a:lstStyle/>
        <a:p>
          <a:endParaRPr lang="en-US" sz="1200" dirty="0"/>
        </a:p>
      </dgm:t>
    </dgm:pt>
    <dgm:pt modelId="{78573C5E-4C99-447C-9C04-992F9554F0BE}" type="parTrans" cxnId="{7C7882BF-0176-4256-B5B1-24500E679CDB}">
      <dgm:prSet/>
      <dgm:spPr/>
      <dgm:t>
        <a:bodyPr/>
        <a:lstStyle/>
        <a:p>
          <a:endParaRPr lang="en-US"/>
        </a:p>
      </dgm:t>
    </dgm:pt>
    <dgm:pt modelId="{7F33591F-B13C-40B6-B8EA-98D9485B9661}" type="sibTrans" cxnId="{7C7882BF-0176-4256-B5B1-24500E679CDB}">
      <dgm:prSet/>
      <dgm:spPr/>
      <dgm:t>
        <a:bodyPr/>
        <a:lstStyle/>
        <a:p>
          <a:endParaRPr lang="en-US"/>
        </a:p>
      </dgm:t>
    </dgm:pt>
    <dgm:pt modelId="{63ABACC8-2FCE-4B3B-AFB4-F626092BDA9D}">
      <dgm:prSet phldrT="[Text]" custT="1"/>
      <dgm:spPr/>
      <dgm:t>
        <a:bodyPr/>
        <a:lstStyle/>
        <a:p>
          <a:pPr algn="ctr"/>
          <a:r>
            <a:rPr lang="en-US" sz="3200" dirty="0"/>
            <a:t>High-quality Written Product</a:t>
          </a:r>
        </a:p>
      </dgm:t>
    </dgm:pt>
    <dgm:pt modelId="{7F44658C-8358-40B8-8C29-7B6A34401A6A}" type="parTrans" cxnId="{A9F47672-3A69-4C9A-A107-0F4ADA995E7A}">
      <dgm:prSet/>
      <dgm:spPr/>
      <dgm:t>
        <a:bodyPr/>
        <a:lstStyle/>
        <a:p>
          <a:endParaRPr lang="en-US"/>
        </a:p>
      </dgm:t>
    </dgm:pt>
    <dgm:pt modelId="{342550D1-21B6-4D7B-9EB1-435FE8D72448}" type="sibTrans" cxnId="{A9F47672-3A69-4C9A-A107-0F4ADA995E7A}">
      <dgm:prSet/>
      <dgm:spPr/>
      <dgm:t>
        <a:bodyPr/>
        <a:lstStyle/>
        <a:p>
          <a:endParaRPr lang="en-US"/>
        </a:p>
      </dgm:t>
    </dgm:pt>
    <dgm:pt modelId="{6CB92990-C968-46F8-9F75-A73C960720A3}">
      <dgm:prSet phldrT="[Text]" custT="1"/>
      <dgm:spPr/>
      <dgm:t>
        <a:bodyPr/>
        <a:lstStyle/>
        <a:p>
          <a:endParaRPr lang="en-US" sz="1200" dirty="0"/>
        </a:p>
      </dgm:t>
    </dgm:pt>
    <dgm:pt modelId="{75420BB0-220F-48D1-A75A-D5D7D290E1B2}" type="parTrans" cxnId="{4EF22535-ACAB-435F-9A6C-D7BF561EE9CC}">
      <dgm:prSet/>
      <dgm:spPr/>
      <dgm:t>
        <a:bodyPr/>
        <a:lstStyle/>
        <a:p>
          <a:endParaRPr lang="en-US"/>
        </a:p>
      </dgm:t>
    </dgm:pt>
    <dgm:pt modelId="{404AC90B-B1E9-4D1D-9B31-49BFC9CE28AF}" type="sibTrans" cxnId="{4EF22535-ACAB-435F-9A6C-D7BF561EE9CC}">
      <dgm:prSet/>
      <dgm:spPr/>
      <dgm:t>
        <a:bodyPr/>
        <a:lstStyle/>
        <a:p>
          <a:endParaRPr lang="en-US"/>
        </a:p>
      </dgm:t>
    </dgm:pt>
    <dgm:pt modelId="{730CD798-3FFD-4D95-A87B-B220E5755FDF}">
      <dgm:prSet custT="1"/>
      <dgm:spPr/>
      <dgm:t>
        <a:bodyPr/>
        <a:lstStyle/>
        <a:p>
          <a:pPr algn="ctr"/>
          <a:r>
            <a:rPr lang="en-US" sz="3200" dirty="0"/>
            <a:t>Faculty Assessment </a:t>
          </a:r>
        </a:p>
      </dgm:t>
    </dgm:pt>
    <dgm:pt modelId="{02EF9C29-B32A-422C-9DB4-8E213784936F}" type="parTrans" cxnId="{6A4E10AB-AF5F-4BF9-ABA0-561318A40196}">
      <dgm:prSet/>
      <dgm:spPr/>
      <dgm:t>
        <a:bodyPr/>
        <a:lstStyle/>
        <a:p>
          <a:endParaRPr lang="en-US"/>
        </a:p>
      </dgm:t>
    </dgm:pt>
    <dgm:pt modelId="{F165FC8A-091E-4D8A-8246-B4319C238B70}" type="sibTrans" cxnId="{6A4E10AB-AF5F-4BF9-ABA0-561318A40196}">
      <dgm:prSet/>
      <dgm:spPr/>
      <dgm:t>
        <a:bodyPr/>
        <a:lstStyle/>
        <a:p>
          <a:endParaRPr lang="en-US"/>
        </a:p>
      </dgm:t>
    </dgm:pt>
    <dgm:pt modelId="{29FB588F-71AC-474C-BE5F-C5D60BE9F5E0}" type="pres">
      <dgm:prSet presAssocID="{D4AD0575-D766-4442-8996-FEF8141904E1}" presName="linear" presStyleCnt="0">
        <dgm:presLayoutVars>
          <dgm:animLvl val="lvl"/>
          <dgm:resizeHandles val="exact"/>
        </dgm:presLayoutVars>
      </dgm:prSet>
      <dgm:spPr/>
      <dgm:t>
        <a:bodyPr/>
        <a:lstStyle/>
        <a:p>
          <a:endParaRPr lang="en-US"/>
        </a:p>
      </dgm:t>
    </dgm:pt>
    <dgm:pt modelId="{0365744B-8EA8-4583-90E9-E34959538955}" type="pres">
      <dgm:prSet presAssocID="{5A46D8F9-E559-472D-BE94-7D4D5BE1E271}" presName="parentText" presStyleLbl="node1" presStyleIdx="0" presStyleCnt="3" custScaleY="126243">
        <dgm:presLayoutVars>
          <dgm:chMax val="0"/>
          <dgm:bulletEnabled val="1"/>
        </dgm:presLayoutVars>
      </dgm:prSet>
      <dgm:spPr/>
      <dgm:t>
        <a:bodyPr/>
        <a:lstStyle/>
        <a:p>
          <a:endParaRPr lang="en-US"/>
        </a:p>
      </dgm:t>
    </dgm:pt>
    <dgm:pt modelId="{F80C306D-7846-4288-90D6-3A5307D93299}" type="pres">
      <dgm:prSet presAssocID="{5A46D8F9-E559-472D-BE94-7D4D5BE1E271}" presName="childText" presStyleLbl="revTx" presStyleIdx="0" presStyleCnt="2">
        <dgm:presLayoutVars>
          <dgm:bulletEnabled val="1"/>
        </dgm:presLayoutVars>
      </dgm:prSet>
      <dgm:spPr/>
      <dgm:t>
        <a:bodyPr/>
        <a:lstStyle/>
        <a:p>
          <a:endParaRPr lang="en-US"/>
        </a:p>
      </dgm:t>
    </dgm:pt>
    <dgm:pt modelId="{CEB40985-6012-4B94-9973-829C6D9AAA28}" type="pres">
      <dgm:prSet presAssocID="{63ABACC8-2FCE-4B3B-AFB4-F626092BDA9D}" presName="parentText" presStyleLbl="node1" presStyleIdx="1" presStyleCnt="3" custScaleY="125708">
        <dgm:presLayoutVars>
          <dgm:chMax val="0"/>
          <dgm:bulletEnabled val="1"/>
        </dgm:presLayoutVars>
      </dgm:prSet>
      <dgm:spPr/>
      <dgm:t>
        <a:bodyPr/>
        <a:lstStyle/>
        <a:p>
          <a:endParaRPr lang="en-US"/>
        </a:p>
      </dgm:t>
    </dgm:pt>
    <dgm:pt modelId="{1A21C910-605A-41C9-9CA3-0F72401E15A0}" type="pres">
      <dgm:prSet presAssocID="{63ABACC8-2FCE-4B3B-AFB4-F626092BDA9D}" presName="childText" presStyleLbl="revTx" presStyleIdx="1" presStyleCnt="2">
        <dgm:presLayoutVars>
          <dgm:bulletEnabled val="1"/>
        </dgm:presLayoutVars>
      </dgm:prSet>
      <dgm:spPr/>
      <dgm:t>
        <a:bodyPr/>
        <a:lstStyle/>
        <a:p>
          <a:endParaRPr lang="en-US"/>
        </a:p>
      </dgm:t>
    </dgm:pt>
    <dgm:pt modelId="{02197FFE-A212-4CDF-BA2D-D5ECA0ED258C}" type="pres">
      <dgm:prSet presAssocID="{730CD798-3FFD-4D95-A87B-B220E5755FDF}" presName="parentText" presStyleLbl="node1" presStyleIdx="2" presStyleCnt="3" custScaleY="125708" custLinFactNeighborX="-625">
        <dgm:presLayoutVars>
          <dgm:chMax val="0"/>
          <dgm:bulletEnabled val="1"/>
        </dgm:presLayoutVars>
      </dgm:prSet>
      <dgm:spPr/>
      <dgm:t>
        <a:bodyPr/>
        <a:lstStyle/>
        <a:p>
          <a:endParaRPr lang="en-US"/>
        </a:p>
      </dgm:t>
    </dgm:pt>
  </dgm:ptLst>
  <dgm:cxnLst>
    <dgm:cxn modelId="{7DAC4F23-9B76-44B3-B79E-23639B374835}" type="presOf" srcId="{730CD798-3FFD-4D95-A87B-B220E5755FDF}" destId="{02197FFE-A212-4CDF-BA2D-D5ECA0ED258C}" srcOrd="0" destOrd="0" presId="urn:microsoft.com/office/officeart/2005/8/layout/vList2"/>
    <dgm:cxn modelId="{7C7882BF-0176-4256-B5B1-24500E679CDB}" srcId="{5A46D8F9-E559-472D-BE94-7D4D5BE1E271}" destId="{17714685-E0B0-4A9B-9B2B-833C5871C6F3}" srcOrd="0" destOrd="0" parTransId="{78573C5E-4C99-447C-9C04-992F9554F0BE}" sibTransId="{7F33591F-B13C-40B6-B8EA-98D9485B9661}"/>
    <dgm:cxn modelId="{140B7B3C-28AC-4FB6-8040-170D53501753}" srcId="{D4AD0575-D766-4442-8996-FEF8141904E1}" destId="{5A46D8F9-E559-472D-BE94-7D4D5BE1E271}" srcOrd="0" destOrd="0" parTransId="{B8DD149A-98AF-4723-A43E-7316ABE79F39}" sibTransId="{504C17CC-CBB5-4F4B-A613-E372303255B2}"/>
    <dgm:cxn modelId="{9A7A4705-E63E-400E-996D-F11BEAB75845}" type="presOf" srcId="{5A46D8F9-E559-472D-BE94-7D4D5BE1E271}" destId="{0365744B-8EA8-4583-90E9-E34959538955}" srcOrd="0" destOrd="0" presId="urn:microsoft.com/office/officeart/2005/8/layout/vList2"/>
    <dgm:cxn modelId="{19807093-2E8E-4C8F-99D7-2550AF1BCBD0}" type="presOf" srcId="{D4AD0575-D766-4442-8996-FEF8141904E1}" destId="{29FB588F-71AC-474C-BE5F-C5D60BE9F5E0}" srcOrd="0" destOrd="0" presId="urn:microsoft.com/office/officeart/2005/8/layout/vList2"/>
    <dgm:cxn modelId="{6A4E10AB-AF5F-4BF9-ABA0-561318A40196}" srcId="{D4AD0575-D766-4442-8996-FEF8141904E1}" destId="{730CD798-3FFD-4D95-A87B-B220E5755FDF}" srcOrd="2" destOrd="0" parTransId="{02EF9C29-B32A-422C-9DB4-8E213784936F}" sibTransId="{F165FC8A-091E-4D8A-8246-B4319C238B70}"/>
    <dgm:cxn modelId="{A9F47672-3A69-4C9A-A107-0F4ADA995E7A}" srcId="{D4AD0575-D766-4442-8996-FEF8141904E1}" destId="{63ABACC8-2FCE-4B3B-AFB4-F626092BDA9D}" srcOrd="1" destOrd="0" parTransId="{7F44658C-8358-40B8-8C29-7B6A34401A6A}" sibTransId="{342550D1-21B6-4D7B-9EB1-435FE8D72448}"/>
    <dgm:cxn modelId="{501EE7D3-6558-4DCA-8DE8-A478933E855B}" type="presOf" srcId="{17714685-E0B0-4A9B-9B2B-833C5871C6F3}" destId="{F80C306D-7846-4288-90D6-3A5307D93299}" srcOrd="0" destOrd="0" presId="urn:microsoft.com/office/officeart/2005/8/layout/vList2"/>
    <dgm:cxn modelId="{A212A929-4679-4D52-87E0-51F1582E3E86}" type="presOf" srcId="{63ABACC8-2FCE-4B3B-AFB4-F626092BDA9D}" destId="{CEB40985-6012-4B94-9973-829C6D9AAA28}" srcOrd="0" destOrd="0" presId="urn:microsoft.com/office/officeart/2005/8/layout/vList2"/>
    <dgm:cxn modelId="{6696257F-AB57-452A-9FDD-097CEB823B14}" type="presOf" srcId="{6CB92990-C968-46F8-9F75-A73C960720A3}" destId="{1A21C910-605A-41C9-9CA3-0F72401E15A0}" srcOrd="0" destOrd="0" presId="urn:microsoft.com/office/officeart/2005/8/layout/vList2"/>
    <dgm:cxn modelId="{4EF22535-ACAB-435F-9A6C-D7BF561EE9CC}" srcId="{63ABACC8-2FCE-4B3B-AFB4-F626092BDA9D}" destId="{6CB92990-C968-46F8-9F75-A73C960720A3}" srcOrd="0" destOrd="0" parTransId="{75420BB0-220F-48D1-A75A-D5D7D290E1B2}" sibTransId="{404AC90B-B1E9-4D1D-9B31-49BFC9CE28AF}"/>
    <dgm:cxn modelId="{F6DD0CDE-FAB2-4E25-A9D7-5183654AE0A7}" type="presParOf" srcId="{29FB588F-71AC-474C-BE5F-C5D60BE9F5E0}" destId="{0365744B-8EA8-4583-90E9-E34959538955}" srcOrd="0" destOrd="0" presId="urn:microsoft.com/office/officeart/2005/8/layout/vList2"/>
    <dgm:cxn modelId="{B6AC883E-0E6F-47DE-ABAD-4EB60EE1EA12}" type="presParOf" srcId="{29FB588F-71AC-474C-BE5F-C5D60BE9F5E0}" destId="{F80C306D-7846-4288-90D6-3A5307D93299}" srcOrd="1" destOrd="0" presId="urn:microsoft.com/office/officeart/2005/8/layout/vList2"/>
    <dgm:cxn modelId="{65FFC041-B98F-43DB-A415-B2CAC093DE09}" type="presParOf" srcId="{29FB588F-71AC-474C-BE5F-C5D60BE9F5E0}" destId="{CEB40985-6012-4B94-9973-829C6D9AAA28}" srcOrd="2" destOrd="0" presId="urn:microsoft.com/office/officeart/2005/8/layout/vList2"/>
    <dgm:cxn modelId="{F635D083-98D2-4918-8141-CB248025B003}" type="presParOf" srcId="{29FB588F-71AC-474C-BE5F-C5D60BE9F5E0}" destId="{1A21C910-605A-41C9-9CA3-0F72401E15A0}" srcOrd="3" destOrd="0" presId="urn:microsoft.com/office/officeart/2005/8/layout/vList2"/>
    <dgm:cxn modelId="{2183A769-C9A1-4AC8-A3CE-848A75859592}" type="presParOf" srcId="{29FB588F-71AC-474C-BE5F-C5D60BE9F5E0}" destId="{02197FFE-A212-4CDF-BA2D-D5ECA0ED258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C4188-611E-4A2D-9D10-E10592D36C20}">
      <dsp:nvSpPr>
        <dsp:cNvPr id="0" name=""/>
        <dsp:cNvSpPr/>
      </dsp:nvSpPr>
      <dsp:spPr>
        <a:xfrm>
          <a:off x="1033683" y="233941"/>
          <a:ext cx="5311458" cy="5311515"/>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a:t>Foundational Competencies </a:t>
          </a:r>
        </a:p>
      </dsp:txBody>
      <dsp:txXfrm>
        <a:off x="1775373" y="860283"/>
        <a:ext cx="3062462" cy="4058831"/>
      </dsp:txXfrm>
    </dsp:sp>
    <dsp:sp modelId="{0661D54A-CE0E-490D-A7F4-DA5F3ED785E7}">
      <dsp:nvSpPr>
        <dsp:cNvPr id="0" name=""/>
        <dsp:cNvSpPr/>
      </dsp:nvSpPr>
      <dsp:spPr>
        <a:xfrm>
          <a:off x="5128705" y="186319"/>
          <a:ext cx="5406759" cy="5406759"/>
        </a:xfrm>
        <a:prstGeom prst="ellipse">
          <a:avLst/>
        </a:prstGeom>
        <a:gradFill rotWithShape="0">
          <a:gsLst>
            <a:gs pos="0">
              <a:schemeClr val="accent3">
                <a:alpha val="50000"/>
                <a:hueOff val="2710599"/>
                <a:satOff val="100000"/>
                <a:lumOff val="-14706"/>
                <a:alphaOff val="0"/>
                <a:satMod val="103000"/>
                <a:lumMod val="102000"/>
                <a:tint val="94000"/>
              </a:schemeClr>
            </a:gs>
            <a:gs pos="50000">
              <a:schemeClr val="accent3">
                <a:alpha val="50000"/>
                <a:hueOff val="2710599"/>
                <a:satOff val="100000"/>
                <a:lumOff val="-14706"/>
                <a:alphaOff val="0"/>
                <a:satMod val="110000"/>
                <a:lumMod val="100000"/>
                <a:shade val="100000"/>
              </a:schemeClr>
            </a:gs>
            <a:gs pos="100000">
              <a:schemeClr val="accent3">
                <a:alpha val="50000"/>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a:t>Concentration Competencies</a:t>
          </a:r>
        </a:p>
      </dsp:txBody>
      <dsp:txXfrm>
        <a:off x="6663055" y="823892"/>
        <a:ext cx="3117410" cy="41316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65744B-8EA8-4583-90E9-E34959538955}">
      <dsp:nvSpPr>
        <dsp:cNvPr id="0" name=""/>
        <dsp:cNvSpPr/>
      </dsp:nvSpPr>
      <dsp:spPr>
        <a:xfrm>
          <a:off x="0" y="6394"/>
          <a:ext cx="5208104" cy="1205267"/>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t>Synthesis of Competencies</a:t>
          </a:r>
        </a:p>
      </dsp:txBody>
      <dsp:txXfrm>
        <a:off x="58836" y="65230"/>
        <a:ext cx="5090432" cy="1087595"/>
      </dsp:txXfrm>
    </dsp:sp>
    <dsp:sp modelId="{F80C306D-7846-4288-90D6-3A5307D93299}">
      <dsp:nvSpPr>
        <dsp:cNvPr id="0" name=""/>
        <dsp:cNvSpPr/>
      </dsp:nvSpPr>
      <dsp:spPr>
        <a:xfrm>
          <a:off x="0" y="1211662"/>
          <a:ext cx="5208104"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57" tIns="15240" rIns="85344" bIns="1524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a:p>
      </dsp:txBody>
      <dsp:txXfrm>
        <a:off x="0" y="1211662"/>
        <a:ext cx="5208104" cy="844560"/>
      </dsp:txXfrm>
    </dsp:sp>
    <dsp:sp modelId="{CEB40985-6012-4B94-9973-829C6D9AAA28}">
      <dsp:nvSpPr>
        <dsp:cNvPr id="0" name=""/>
        <dsp:cNvSpPr/>
      </dsp:nvSpPr>
      <dsp:spPr>
        <a:xfrm>
          <a:off x="0" y="2056222"/>
          <a:ext cx="5208104" cy="1200159"/>
        </a:xfrm>
        <a:prstGeom prst="roundRect">
          <a:avLst/>
        </a:prstGeom>
        <a:gradFill rotWithShape="0">
          <a:gsLst>
            <a:gs pos="0">
              <a:schemeClr val="accent3">
                <a:hueOff val="1355300"/>
                <a:satOff val="50000"/>
                <a:lumOff val="-7353"/>
                <a:alphaOff val="0"/>
                <a:lumMod val="110000"/>
                <a:satMod val="105000"/>
                <a:tint val="67000"/>
              </a:schemeClr>
            </a:gs>
            <a:gs pos="50000">
              <a:schemeClr val="accent3">
                <a:hueOff val="1355300"/>
                <a:satOff val="50000"/>
                <a:lumOff val="-7353"/>
                <a:alphaOff val="0"/>
                <a:lumMod val="105000"/>
                <a:satMod val="103000"/>
                <a:tint val="73000"/>
              </a:schemeClr>
            </a:gs>
            <a:gs pos="100000">
              <a:schemeClr val="accent3">
                <a:hueOff val="1355300"/>
                <a:satOff val="50000"/>
                <a:lumOff val="-7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t>High-quality Written Product</a:t>
          </a:r>
        </a:p>
      </dsp:txBody>
      <dsp:txXfrm>
        <a:off x="58587" y="2114809"/>
        <a:ext cx="5090930" cy="1082985"/>
      </dsp:txXfrm>
    </dsp:sp>
    <dsp:sp modelId="{1A21C910-605A-41C9-9CA3-0F72401E15A0}">
      <dsp:nvSpPr>
        <dsp:cNvPr id="0" name=""/>
        <dsp:cNvSpPr/>
      </dsp:nvSpPr>
      <dsp:spPr>
        <a:xfrm>
          <a:off x="0" y="3256381"/>
          <a:ext cx="5208104" cy="84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357" tIns="15240" rIns="85344" bIns="15240" numCol="1" spcCol="1270" anchor="t" anchorCtr="0">
          <a:noAutofit/>
        </a:bodyPr>
        <a:lstStyle/>
        <a:p>
          <a:pPr marL="114300" lvl="1" indent="-114300" algn="l" defTabSz="533400">
            <a:lnSpc>
              <a:spcPct val="90000"/>
            </a:lnSpc>
            <a:spcBef>
              <a:spcPct val="0"/>
            </a:spcBef>
            <a:spcAft>
              <a:spcPct val="20000"/>
            </a:spcAft>
            <a:buChar char="••"/>
          </a:pPr>
          <a:endParaRPr lang="en-US" sz="1200" kern="1200" dirty="0"/>
        </a:p>
      </dsp:txBody>
      <dsp:txXfrm>
        <a:off x="0" y="3256381"/>
        <a:ext cx="5208104" cy="844560"/>
      </dsp:txXfrm>
    </dsp:sp>
    <dsp:sp modelId="{02197FFE-A212-4CDF-BA2D-D5ECA0ED258C}">
      <dsp:nvSpPr>
        <dsp:cNvPr id="0" name=""/>
        <dsp:cNvSpPr/>
      </dsp:nvSpPr>
      <dsp:spPr>
        <a:xfrm>
          <a:off x="0" y="4100941"/>
          <a:ext cx="5208104" cy="1200159"/>
        </a:xfrm>
        <a:prstGeom prst="roundRect">
          <a:avLst/>
        </a:prstGeom>
        <a:gradFill rotWithShape="0">
          <a:gsLst>
            <a:gs pos="0">
              <a:schemeClr val="accent3">
                <a:hueOff val="2710599"/>
                <a:satOff val="100000"/>
                <a:lumOff val="-14706"/>
                <a:alphaOff val="0"/>
                <a:lumMod val="110000"/>
                <a:satMod val="105000"/>
                <a:tint val="67000"/>
              </a:schemeClr>
            </a:gs>
            <a:gs pos="50000">
              <a:schemeClr val="accent3">
                <a:hueOff val="2710599"/>
                <a:satOff val="100000"/>
                <a:lumOff val="-14706"/>
                <a:alphaOff val="0"/>
                <a:lumMod val="105000"/>
                <a:satMod val="103000"/>
                <a:tint val="73000"/>
              </a:schemeClr>
            </a:gs>
            <a:gs pos="100000">
              <a:schemeClr val="accent3">
                <a:hueOff val="2710599"/>
                <a:satOff val="100000"/>
                <a:lumOff val="-147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t>Faculty Assessment </a:t>
          </a:r>
        </a:p>
      </dsp:txBody>
      <dsp:txXfrm>
        <a:off x="58587" y="4159528"/>
        <a:ext cx="5090930" cy="108298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F7CBE4-ED19-4B31-A0A4-C239143B93F0}" type="datetimeFigureOut">
              <a:rPr lang="en-US" smtClean="0"/>
              <a:t>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BF499A-C47D-44F0-8FA9-47E857B7C236}" type="slidenum">
              <a:rPr lang="en-US" smtClean="0"/>
              <a:t>‹#›</a:t>
            </a:fld>
            <a:endParaRPr lang="en-US"/>
          </a:p>
        </p:txBody>
      </p:sp>
    </p:spTree>
    <p:extLst>
      <p:ext uri="{BB962C8B-B14F-4D97-AF65-F5344CB8AC3E}">
        <p14:creationId xmlns:p14="http://schemas.microsoft.com/office/powerpoint/2010/main" val="3945635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2</a:t>
            </a:fld>
            <a:endParaRPr lang="en-US"/>
          </a:p>
        </p:txBody>
      </p:sp>
    </p:spTree>
    <p:extLst>
      <p:ext uri="{BB962C8B-B14F-4D97-AF65-F5344CB8AC3E}">
        <p14:creationId xmlns:p14="http://schemas.microsoft.com/office/powerpoint/2010/main" val="2926028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program would be streamlined insomuch as there would be one set of documentation needs, no switching concentrations, etc.  It would also allow students the most flexibility in designing a program of study that meets their areas of interests, including and beyond certificates. For example, we could have a suggested set of electives for students who want to go to doctoral programs (advanced stats, advanced epi, methods, etc.).</a:t>
            </a:r>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11</a:t>
            </a:fld>
            <a:endParaRPr lang="en-US"/>
          </a:p>
        </p:txBody>
      </p:sp>
    </p:spTree>
    <p:extLst>
      <p:ext uri="{BB962C8B-B14F-4D97-AF65-F5344CB8AC3E}">
        <p14:creationId xmlns:p14="http://schemas.microsoft.com/office/powerpoint/2010/main" val="3602126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a:t>
            </a:r>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13</a:t>
            </a:fld>
            <a:endParaRPr lang="en-US"/>
          </a:p>
        </p:txBody>
      </p:sp>
    </p:spTree>
    <p:extLst>
      <p:ext uri="{BB962C8B-B14F-4D97-AF65-F5344CB8AC3E}">
        <p14:creationId xmlns:p14="http://schemas.microsoft.com/office/powerpoint/2010/main" val="2777608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14</a:t>
            </a:fld>
            <a:endParaRPr lang="en-US"/>
          </a:p>
        </p:txBody>
      </p:sp>
    </p:spTree>
    <p:extLst>
      <p:ext uri="{BB962C8B-B14F-4D97-AF65-F5344CB8AC3E}">
        <p14:creationId xmlns:p14="http://schemas.microsoft.com/office/powerpoint/2010/main" val="1507277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15</a:t>
            </a:fld>
            <a:endParaRPr lang="en-US"/>
          </a:p>
        </p:txBody>
      </p:sp>
    </p:spTree>
    <p:extLst>
      <p:ext uri="{BB962C8B-B14F-4D97-AF65-F5344CB8AC3E}">
        <p14:creationId xmlns:p14="http://schemas.microsoft.com/office/powerpoint/2010/main" val="1451549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16</a:t>
            </a:fld>
            <a:endParaRPr lang="en-US"/>
          </a:p>
        </p:txBody>
      </p:sp>
    </p:spTree>
    <p:extLst>
      <p:ext uri="{BB962C8B-B14F-4D97-AF65-F5344CB8AC3E}">
        <p14:creationId xmlns:p14="http://schemas.microsoft.com/office/powerpoint/2010/main" val="2878426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The competencies need not be identical from student to student, but the applied experiences must be structured to ensure that all students complete experiences addressing at least five competencies The competencies need not be identical from student to student, but the applied experiences must be structured to ensure that all students complete experiences addressing at least five competencies </a:t>
            </a:r>
            <a:endParaRPr lang="en-US" dirty="0" smtClean="0"/>
          </a:p>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18</a:t>
            </a:fld>
            <a:endParaRPr lang="en-US"/>
          </a:p>
        </p:txBody>
      </p:sp>
    </p:spTree>
    <p:extLst>
      <p:ext uri="{BB962C8B-B14F-4D97-AF65-F5344CB8AC3E}">
        <p14:creationId xmlns:p14="http://schemas.microsoft.com/office/powerpoint/2010/main" val="1138569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may involve governmental, non-governmental, non-profit, industrial and for-profit settings or appropriate university-affiliated settings. </a:t>
            </a:r>
          </a:p>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19</a:t>
            </a:fld>
            <a:endParaRPr lang="en-US"/>
          </a:p>
        </p:txBody>
      </p:sp>
    </p:spTree>
    <p:extLst>
      <p:ext uri="{BB962C8B-B14F-4D97-AF65-F5344CB8AC3E}">
        <p14:creationId xmlns:p14="http://schemas.microsoft.com/office/powerpoint/2010/main" val="1637506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20</a:t>
            </a:fld>
            <a:endParaRPr lang="en-US"/>
          </a:p>
        </p:txBody>
      </p:sp>
    </p:spTree>
    <p:extLst>
      <p:ext uri="{BB962C8B-B14F-4D97-AF65-F5344CB8AC3E}">
        <p14:creationId xmlns:p14="http://schemas.microsoft.com/office/powerpoint/2010/main" val="3647678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21</a:t>
            </a:fld>
            <a:endParaRPr lang="en-US"/>
          </a:p>
        </p:txBody>
      </p:sp>
    </p:spTree>
    <p:extLst>
      <p:ext uri="{BB962C8B-B14F-4D97-AF65-F5344CB8AC3E}">
        <p14:creationId xmlns:p14="http://schemas.microsoft.com/office/powerpoint/2010/main" val="13080532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Each student must complete an integrative learning experience (ILE) that demonstrates synthesis of foundational and concentration competencies. </a:t>
            </a:r>
            <a:endParaRPr lang="en-US" b="0" dirty="0"/>
          </a:p>
        </p:txBody>
      </p:sp>
      <p:sp>
        <p:nvSpPr>
          <p:cNvPr id="4" name="Slide Number Placeholder 3"/>
          <p:cNvSpPr>
            <a:spLocks noGrp="1"/>
          </p:cNvSpPr>
          <p:nvPr>
            <p:ph type="sldNum" sz="quarter" idx="10"/>
          </p:nvPr>
        </p:nvSpPr>
        <p:spPr/>
        <p:txBody>
          <a:bodyPr/>
          <a:lstStyle/>
          <a:p>
            <a:fld id="{B8BF499A-C47D-44F0-8FA9-47E857B7C236}" type="slidenum">
              <a:rPr lang="en-US" smtClean="0"/>
              <a:t>22</a:t>
            </a:fld>
            <a:endParaRPr lang="en-US"/>
          </a:p>
        </p:txBody>
      </p:sp>
    </p:spTree>
    <p:extLst>
      <p:ext uri="{BB962C8B-B14F-4D97-AF65-F5344CB8AC3E}">
        <p14:creationId xmlns:p14="http://schemas.microsoft.com/office/powerpoint/2010/main" val="4197462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a:t>
            </a:r>
            <a:r>
              <a:rPr lang="en-US" baseline="0" dirty="0" smtClean="0"/>
              <a:t> individually</a:t>
            </a:r>
          </a:p>
          <a:p>
            <a:r>
              <a:rPr lang="en-US" baseline="0" dirty="0" smtClean="0"/>
              <a:t>Then three up </a:t>
            </a:r>
            <a:r>
              <a:rPr lang="en-US" baseline="0" dirty="0" smtClean="0">
                <a:sym typeface="Wingdings" panose="05000000000000000000" pitchFamily="2" charset="2"/>
              </a:rPr>
              <a:t> group list  post; come back to later w/ program</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8BF499A-C47D-44F0-8FA9-47E857B7C236}" type="slidenum">
              <a:rPr lang="en-US" smtClean="0"/>
              <a:t>3</a:t>
            </a:fld>
            <a:endParaRPr lang="en-US"/>
          </a:p>
        </p:txBody>
      </p:sp>
    </p:spTree>
    <p:extLst>
      <p:ext uri="{BB962C8B-B14F-4D97-AF65-F5344CB8AC3E}">
        <p14:creationId xmlns:p14="http://schemas.microsoft.com/office/powerpoint/2010/main" val="3499958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group-based experiences, must document that the experience provides opportunities for individualized assessment of outcomes. </a:t>
            </a:r>
          </a:p>
          <a:p>
            <a:endParaRPr lang="en-US" sz="1200" b="0" i="0" u="none" strike="noStrike" kern="1200" baseline="0" dirty="0" smtClean="0">
              <a:solidFill>
                <a:schemeClr val="tx1"/>
              </a:solidFill>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B8BF499A-C47D-44F0-8FA9-47E857B7C236}" type="slidenum">
              <a:rPr lang="en-US" smtClean="0"/>
              <a:t>23</a:t>
            </a:fld>
            <a:endParaRPr lang="en-US"/>
          </a:p>
        </p:txBody>
      </p:sp>
    </p:spTree>
    <p:extLst>
      <p:ext uri="{BB962C8B-B14F-4D97-AF65-F5344CB8AC3E}">
        <p14:creationId xmlns:p14="http://schemas.microsoft.com/office/powerpoint/2010/main" val="7867782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lifted</a:t>
            </a:r>
            <a:r>
              <a:rPr lang="en-US" baseline="0" dirty="0" smtClean="0"/>
              <a:t> from CEPH 2016 criteria</a:t>
            </a:r>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24</a:t>
            </a:fld>
            <a:endParaRPr lang="en-US"/>
          </a:p>
        </p:txBody>
      </p:sp>
    </p:spTree>
    <p:extLst>
      <p:ext uri="{BB962C8B-B14F-4D97-AF65-F5344CB8AC3E}">
        <p14:creationId xmlns:p14="http://schemas.microsoft.com/office/powerpoint/2010/main" val="3180472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25</a:t>
            </a:fld>
            <a:endParaRPr lang="en-US"/>
          </a:p>
        </p:txBody>
      </p:sp>
    </p:spTree>
    <p:extLst>
      <p:ext uri="{BB962C8B-B14F-4D97-AF65-F5344CB8AC3E}">
        <p14:creationId xmlns:p14="http://schemas.microsoft.com/office/powerpoint/2010/main" val="1710220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27</a:t>
            </a:fld>
            <a:endParaRPr lang="en-US"/>
          </a:p>
        </p:txBody>
      </p:sp>
    </p:spTree>
    <p:extLst>
      <p:ext uri="{BB962C8B-B14F-4D97-AF65-F5344CB8AC3E}">
        <p14:creationId xmlns:p14="http://schemas.microsoft.com/office/powerpoint/2010/main" val="3913242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motions</a:t>
            </a:r>
            <a:r>
              <a:rPr lang="en-US" baseline="0" dirty="0" smtClean="0"/>
              <a:t> that need to be made/passed to move forward with program revisions.  We will work out the details (including p/p) in subsequent meetings</a:t>
            </a:r>
          </a:p>
          <a:p>
            <a:endParaRPr lang="en-US" baseline="0" dirty="0" smtClean="0"/>
          </a:p>
          <a:p>
            <a:r>
              <a:rPr lang="en-US" baseline="0" dirty="0" smtClean="0"/>
              <a:t>Removing 588 as required increases flexibility for online students…</a:t>
            </a:r>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28</a:t>
            </a:fld>
            <a:endParaRPr lang="en-US"/>
          </a:p>
        </p:txBody>
      </p:sp>
    </p:spTree>
    <p:extLst>
      <p:ext uri="{BB962C8B-B14F-4D97-AF65-F5344CB8AC3E}">
        <p14:creationId xmlns:p14="http://schemas.microsoft.com/office/powerpoint/2010/main" val="40665890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was updated during the meeting to reflect foundational knowledge items that were not rated “Clearly Met” by more than 50% of raters.</a:t>
            </a:r>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29</a:t>
            </a:fld>
            <a:endParaRPr lang="en-US"/>
          </a:p>
        </p:txBody>
      </p:sp>
    </p:spTree>
    <p:extLst>
      <p:ext uri="{BB962C8B-B14F-4D97-AF65-F5344CB8AC3E}">
        <p14:creationId xmlns:p14="http://schemas.microsoft.com/office/powerpoint/2010/main" val="15549962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a:t>
            </a:r>
            <a:r>
              <a:rPr lang="en-US" baseline="0" dirty="0" smtClean="0"/>
              <a:t> next slides were updated during the meeting to reflect foundational competencies that were not rated “Clearly Met” by more than 50% of raters.</a:t>
            </a:r>
            <a:endParaRPr lang="en-US" dirty="0" smtClean="0"/>
          </a:p>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30</a:t>
            </a:fld>
            <a:endParaRPr lang="en-US"/>
          </a:p>
        </p:txBody>
      </p:sp>
    </p:spTree>
    <p:extLst>
      <p:ext uri="{BB962C8B-B14F-4D97-AF65-F5344CB8AC3E}">
        <p14:creationId xmlns:p14="http://schemas.microsoft.com/office/powerpoint/2010/main" val="7148151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31</a:t>
            </a:fld>
            <a:endParaRPr lang="en-US"/>
          </a:p>
        </p:txBody>
      </p:sp>
    </p:spTree>
    <p:extLst>
      <p:ext uri="{BB962C8B-B14F-4D97-AF65-F5344CB8AC3E}">
        <p14:creationId xmlns:p14="http://schemas.microsoft.com/office/powerpoint/2010/main" val="25865710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worksheet</a:t>
            </a:r>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34</a:t>
            </a:fld>
            <a:endParaRPr lang="en-US"/>
          </a:p>
        </p:txBody>
      </p:sp>
    </p:spTree>
    <p:extLst>
      <p:ext uri="{BB962C8B-B14F-4D97-AF65-F5344CB8AC3E}">
        <p14:creationId xmlns:p14="http://schemas.microsoft.com/office/powerpoint/2010/main" val="143958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91.7%</a:t>
            </a:r>
            <a:endParaRPr lang="en-US" baseline="0" dirty="0" smtClean="0"/>
          </a:p>
          <a:p>
            <a:r>
              <a:rPr lang="en-US" baseline="0" dirty="0" smtClean="0"/>
              <a:t>The other vote was all or none: Yes, if doing away with all concentrations and no, if not.</a:t>
            </a:r>
          </a:p>
          <a:p>
            <a:r>
              <a:rPr lang="en-US" baseline="0" dirty="0" smtClean="0"/>
              <a:t>So, while this may be a good place to make a motion, Colin’s concerns over a generic MPH prompted me to look for other options.  </a:t>
            </a:r>
          </a:p>
        </p:txBody>
      </p:sp>
      <p:sp>
        <p:nvSpPr>
          <p:cNvPr id="4" name="Slide Number Placeholder 3"/>
          <p:cNvSpPr>
            <a:spLocks noGrp="1"/>
          </p:cNvSpPr>
          <p:nvPr>
            <p:ph type="sldNum" sz="quarter" idx="10"/>
          </p:nvPr>
        </p:nvSpPr>
        <p:spPr/>
        <p:txBody>
          <a:bodyPr/>
          <a:lstStyle/>
          <a:p>
            <a:fld id="{B8BF499A-C47D-44F0-8FA9-47E857B7C236}" type="slidenum">
              <a:rPr lang="en-US" smtClean="0"/>
              <a:t>4</a:t>
            </a:fld>
            <a:endParaRPr lang="en-US"/>
          </a:p>
        </p:txBody>
      </p:sp>
    </p:spTree>
    <p:extLst>
      <p:ext uri="{BB962C8B-B14F-4D97-AF65-F5344CB8AC3E}">
        <p14:creationId xmlns:p14="http://schemas.microsoft.com/office/powerpoint/2010/main" val="884345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CEPH used to require </a:t>
            </a:r>
            <a:r>
              <a:rPr lang="en-US" baseline="0" dirty="0" smtClean="0"/>
              <a:t>that concentrations be based in the five core disciplines, but then began allowing a general MPH and MPH in areas outside of the core disciplines.  I had Mollie do a search on neighboring CEPH accredited programs and schools. This slide shows our sister institutions, but the handout goes more broadly.  The bolded concentrations are online. If bolded and in a shaded box, it means it is offered in both online and f2f formats.</a:t>
            </a:r>
            <a:endParaRPr lang="en-US" dirty="0" smtClean="0"/>
          </a:p>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5</a:t>
            </a:fld>
            <a:endParaRPr lang="en-US"/>
          </a:p>
        </p:txBody>
      </p:sp>
    </p:spTree>
    <p:extLst>
      <p:ext uri="{BB962C8B-B14F-4D97-AF65-F5344CB8AC3E}">
        <p14:creationId xmlns:p14="http://schemas.microsoft.com/office/powerpoint/2010/main" val="197745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6</a:t>
            </a:fld>
            <a:endParaRPr lang="en-US"/>
          </a:p>
        </p:txBody>
      </p:sp>
    </p:spTree>
    <p:extLst>
      <p:ext uri="{BB962C8B-B14F-4D97-AF65-F5344CB8AC3E}">
        <p14:creationId xmlns:p14="http://schemas.microsoft.com/office/powerpoint/2010/main" val="1445357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7</a:t>
            </a:fld>
            <a:endParaRPr lang="en-US"/>
          </a:p>
        </p:txBody>
      </p:sp>
    </p:spTree>
    <p:extLst>
      <p:ext uri="{BB962C8B-B14F-4D97-AF65-F5344CB8AC3E}">
        <p14:creationId xmlns:p14="http://schemas.microsoft.com/office/powerpoint/2010/main" val="4222761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sz="1200" b="0" i="0" u="none" strike="noStrike" kern="1200" baseline="0" dirty="0" smtClean="0">
              <a:solidFill>
                <a:schemeClr val="tx1"/>
              </a:solidFill>
              <a:latin typeface="+mn-lt"/>
              <a:ea typeface="+mn-ea"/>
              <a:cs typeface="+mn-cs"/>
            </a:endParaRPr>
          </a:p>
          <a:p>
            <a:pPr marL="228600" indent="-228600">
              <a:buAutoNum type="arabicParenR"/>
            </a:pPr>
            <a:endParaRPr lang="en-US" baseline="0" dirty="0" smtClean="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8</a:t>
            </a:fld>
            <a:endParaRPr lang="en-US"/>
          </a:p>
        </p:txBody>
      </p:sp>
    </p:spTree>
    <p:extLst>
      <p:ext uri="{BB962C8B-B14F-4D97-AF65-F5344CB8AC3E}">
        <p14:creationId xmlns:p14="http://schemas.microsoft.com/office/powerpoint/2010/main" val="2289285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i="0" u="none" strike="noStrike" kern="1200" baseline="0" dirty="0" smtClean="0">
                <a:solidFill>
                  <a:schemeClr val="tx1"/>
                </a:solidFill>
                <a:latin typeface="+mn-lt"/>
                <a:ea typeface="+mn-ea"/>
                <a:cs typeface="+mn-cs"/>
              </a:rPr>
              <a:t>Teaching FTE depends on how the concentration is structured in terms of courses required for the concentration. </a:t>
            </a:r>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9</a:t>
            </a:fld>
            <a:endParaRPr lang="en-US"/>
          </a:p>
        </p:txBody>
      </p:sp>
    </p:spTree>
    <p:extLst>
      <p:ext uri="{BB962C8B-B14F-4D97-AF65-F5344CB8AC3E}">
        <p14:creationId xmlns:p14="http://schemas.microsoft.com/office/powerpoint/2010/main" val="2882488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F499A-C47D-44F0-8FA9-47E857B7C236}" type="slidenum">
              <a:rPr lang="en-US" smtClean="0"/>
              <a:t>10</a:t>
            </a:fld>
            <a:endParaRPr lang="en-US"/>
          </a:p>
        </p:txBody>
      </p:sp>
    </p:spTree>
    <p:extLst>
      <p:ext uri="{BB962C8B-B14F-4D97-AF65-F5344CB8AC3E}">
        <p14:creationId xmlns:p14="http://schemas.microsoft.com/office/powerpoint/2010/main" val="1017527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806CFE-DAF5-4BE5-AD7C-D88247FF0A08}"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348178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806CFE-DAF5-4BE5-AD7C-D88247FF0A08}"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42283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806CFE-DAF5-4BE5-AD7C-D88247FF0A08}"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16803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806CFE-DAF5-4BE5-AD7C-D88247FF0A08}"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81833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06CFE-DAF5-4BE5-AD7C-D88247FF0A08}"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373383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806CFE-DAF5-4BE5-AD7C-D88247FF0A08}"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141766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806CFE-DAF5-4BE5-AD7C-D88247FF0A08}"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3151435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806CFE-DAF5-4BE5-AD7C-D88247FF0A08}"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290178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06CFE-DAF5-4BE5-AD7C-D88247FF0A08}"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108876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06CFE-DAF5-4BE5-AD7C-D88247FF0A08}"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23650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06CFE-DAF5-4BE5-AD7C-D88247FF0A08}"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68F65-A5F8-4726-A750-88688FA29918}" type="slidenum">
              <a:rPr lang="en-US" smtClean="0"/>
              <a:t>‹#›</a:t>
            </a:fld>
            <a:endParaRPr lang="en-US"/>
          </a:p>
        </p:txBody>
      </p:sp>
    </p:spTree>
    <p:extLst>
      <p:ext uri="{BB962C8B-B14F-4D97-AF65-F5344CB8AC3E}">
        <p14:creationId xmlns:p14="http://schemas.microsoft.com/office/powerpoint/2010/main" val="4012508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06CFE-DAF5-4BE5-AD7C-D88247FF0A08}" type="datetimeFigureOut">
              <a:rPr lang="en-US" smtClean="0"/>
              <a:t>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68F65-A5F8-4726-A750-88688FA29918}" type="slidenum">
              <a:rPr lang="en-US" smtClean="0"/>
              <a:t>‹#›</a:t>
            </a:fld>
            <a:endParaRPr lang="en-US"/>
          </a:p>
        </p:txBody>
      </p:sp>
    </p:spTree>
    <p:extLst>
      <p:ext uri="{BB962C8B-B14F-4D97-AF65-F5344CB8AC3E}">
        <p14:creationId xmlns:p14="http://schemas.microsoft.com/office/powerpoint/2010/main" val="36836929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MPH Workday</a:t>
            </a:r>
            <a:endParaRPr lang="en-US" dirty="0"/>
          </a:p>
        </p:txBody>
      </p:sp>
      <p:sp>
        <p:nvSpPr>
          <p:cNvPr id="3" name="Subtitle 2"/>
          <p:cNvSpPr>
            <a:spLocks noGrp="1"/>
          </p:cNvSpPr>
          <p:nvPr>
            <p:ph type="subTitle" idx="1"/>
          </p:nvPr>
        </p:nvSpPr>
        <p:spPr/>
        <p:txBody>
          <a:bodyPr/>
          <a:lstStyle/>
          <a:p>
            <a:r>
              <a:rPr lang="en-US" dirty="0" smtClean="0"/>
              <a:t>January 9, 2017</a:t>
            </a:r>
          </a:p>
          <a:p>
            <a:r>
              <a:rPr lang="en-US" dirty="0" smtClean="0"/>
              <a:t>Fun times!</a:t>
            </a:r>
            <a:endParaRPr lang="en-US" dirty="0"/>
          </a:p>
        </p:txBody>
      </p:sp>
    </p:spTree>
    <p:extLst>
      <p:ext uri="{BB962C8B-B14F-4D97-AF65-F5344CB8AC3E}">
        <p14:creationId xmlns:p14="http://schemas.microsoft.com/office/powerpoint/2010/main" val="1788605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2014054492"/>
              </p:ext>
            </p:extLst>
          </p:nvPr>
        </p:nvGraphicFramePr>
        <p:xfrm>
          <a:off x="993913" y="1053546"/>
          <a:ext cx="10774016" cy="4810540"/>
        </p:xfrm>
        <a:graphic>
          <a:graphicData uri="http://schemas.openxmlformats.org/drawingml/2006/table">
            <a:tbl>
              <a:tblPr firstRow="1" firstCol="1" bandRow="1">
                <a:tableStyleId>{5C22544A-7EE6-4342-B048-85BDC9FD1C3A}</a:tableStyleId>
              </a:tblPr>
              <a:tblGrid>
                <a:gridCol w="2325403"/>
                <a:gridCol w="1265167"/>
                <a:gridCol w="1795286"/>
                <a:gridCol w="1795286"/>
                <a:gridCol w="1796437"/>
                <a:gridCol w="1796437"/>
              </a:tblGrid>
              <a:tr h="1202635">
                <a:tc>
                  <a:txBody>
                    <a:bodyPr/>
                    <a:lstStyle/>
                    <a:p>
                      <a:pPr marL="0" marR="0">
                        <a:lnSpc>
                          <a:spcPct val="107000"/>
                        </a:lnSpc>
                        <a:spcBef>
                          <a:spcPts val="0"/>
                        </a:spcBef>
                        <a:spcAft>
                          <a:spcPts val="0"/>
                        </a:spcAft>
                      </a:pPr>
                      <a:r>
                        <a:rPr lang="en-US" sz="3600" dirty="0">
                          <a:solidFill>
                            <a:srgbClr val="FF0000"/>
                          </a:solidFill>
                          <a:effectLst/>
                        </a:rPr>
                        <a:t>Fall Enrollment</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a:solidFill>
                            <a:schemeClr val="tx1"/>
                          </a:solidFill>
                          <a:effectLst/>
                        </a:rPr>
                        <a:t>HE</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a:solidFill>
                            <a:schemeClr val="tx1"/>
                          </a:solidFill>
                          <a:effectLst/>
                        </a:rPr>
                        <a:t>ENV</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smtClean="0">
                          <a:solidFill>
                            <a:schemeClr val="tx1"/>
                          </a:solidFill>
                          <a:effectLst/>
                        </a:rPr>
                        <a:t>GEN</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a:solidFill>
                            <a:schemeClr val="tx1"/>
                          </a:solidFill>
                          <a:effectLst/>
                        </a:rPr>
                        <a:t>EOHS</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1202635">
                <a:tc>
                  <a:txBody>
                    <a:bodyPr/>
                    <a:lstStyle/>
                    <a:p>
                      <a:pPr marL="0" marR="0">
                        <a:lnSpc>
                          <a:spcPct val="107000"/>
                        </a:lnSpc>
                        <a:spcBef>
                          <a:spcPts val="0"/>
                        </a:spcBef>
                        <a:spcAft>
                          <a:spcPts val="0"/>
                        </a:spcAft>
                      </a:pPr>
                      <a:r>
                        <a:rPr lang="en-US" sz="3600" dirty="0">
                          <a:solidFill>
                            <a:srgbClr val="FF0000"/>
                          </a:solidFill>
                          <a:effectLst/>
                        </a:rPr>
                        <a:t>2016</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a:solidFill>
                            <a:schemeClr val="tx1"/>
                          </a:solidFill>
                          <a:effectLst/>
                        </a:rPr>
                        <a:t>21</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a:solidFill>
                            <a:schemeClr val="tx1"/>
                          </a:solidFill>
                          <a:effectLst/>
                        </a:rPr>
                        <a:t>12</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a:solidFill>
                            <a:schemeClr val="tx1"/>
                          </a:solidFill>
                          <a:effectLst/>
                        </a:rPr>
                        <a:t>16</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a:solidFill>
                            <a:schemeClr val="tx1"/>
                          </a:solidFill>
                          <a:effectLst/>
                        </a:rPr>
                        <a:t>19</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68</a:t>
                      </a:r>
                    </a:p>
                    <a:p>
                      <a:pPr marL="0" marR="0">
                        <a:lnSpc>
                          <a:spcPct val="107000"/>
                        </a:lnSpc>
                        <a:spcBef>
                          <a:spcPts val="0"/>
                        </a:spcBef>
                        <a:spcAft>
                          <a:spcPts val="0"/>
                        </a:spcAft>
                      </a:pPr>
                      <a:r>
                        <a:rPr lang="en-US" sz="3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(49)</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1202635">
                <a:tc>
                  <a:txBody>
                    <a:bodyPr/>
                    <a:lstStyle/>
                    <a:p>
                      <a:pPr marL="0" marR="0">
                        <a:lnSpc>
                          <a:spcPct val="107000"/>
                        </a:lnSpc>
                        <a:spcBef>
                          <a:spcPts val="0"/>
                        </a:spcBef>
                        <a:spcAft>
                          <a:spcPts val="0"/>
                        </a:spcAft>
                      </a:pPr>
                      <a:r>
                        <a:rPr lang="en-US" sz="3600" dirty="0">
                          <a:solidFill>
                            <a:srgbClr val="FF0000"/>
                          </a:solidFill>
                          <a:effectLst/>
                        </a:rPr>
                        <a:t>2015</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a:solidFill>
                            <a:schemeClr val="tx1"/>
                          </a:solidFill>
                          <a:effectLst/>
                        </a:rPr>
                        <a:t>34</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a:solidFill>
                            <a:schemeClr val="tx1"/>
                          </a:solidFill>
                          <a:effectLst/>
                        </a:rPr>
                        <a:t>15</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a:solidFill>
                            <a:schemeClr val="tx1"/>
                          </a:solidFill>
                          <a:effectLst/>
                        </a:rPr>
                        <a:t>2</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a:solidFill>
                            <a:schemeClr val="tx1"/>
                          </a:solidFill>
                          <a:effectLst/>
                        </a:rPr>
                        <a:t>17</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68</a:t>
                      </a:r>
                    </a:p>
                    <a:p>
                      <a:pPr marL="0" marR="0">
                        <a:lnSpc>
                          <a:spcPct val="107000"/>
                        </a:lnSpc>
                        <a:spcBef>
                          <a:spcPts val="0"/>
                        </a:spcBef>
                        <a:spcAft>
                          <a:spcPts val="0"/>
                        </a:spcAft>
                      </a:pPr>
                      <a:r>
                        <a:rPr lang="en-US" sz="3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(51)</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r h="1202635">
                <a:tc>
                  <a:txBody>
                    <a:bodyPr/>
                    <a:lstStyle/>
                    <a:p>
                      <a:pPr marL="0" marR="0">
                        <a:lnSpc>
                          <a:spcPct val="107000"/>
                        </a:lnSpc>
                        <a:spcBef>
                          <a:spcPts val="0"/>
                        </a:spcBef>
                        <a:spcAft>
                          <a:spcPts val="0"/>
                        </a:spcAft>
                      </a:pPr>
                      <a:r>
                        <a:rPr lang="en-US" sz="3600" dirty="0">
                          <a:solidFill>
                            <a:srgbClr val="FF0000"/>
                          </a:solidFill>
                          <a:effectLst/>
                        </a:rPr>
                        <a:t>2014</a:t>
                      </a:r>
                      <a:endParaRPr lang="en-US"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a:solidFill>
                            <a:schemeClr val="tx1"/>
                          </a:solidFill>
                          <a:effectLst/>
                        </a:rPr>
                        <a:t>44</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a:solidFill>
                            <a:schemeClr val="tx1"/>
                          </a:solidFill>
                          <a:effectLst/>
                        </a:rPr>
                        <a:t>26</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a:solidFill>
                            <a:schemeClr val="tx1"/>
                          </a:solidFill>
                          <a:effectLst/>
                        </a:rPr>
                        <a:t>n/a</a:t>
                      </a:r>
                      <a:endParaRPr lang="en-US" sz="3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a:solidFill>
                            <a:schemeClr val="tx1"/>
                          </a:solidFill>
                          <a:effectLst/>
                        </a:rPr>
                        <a:t>n/a</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3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70</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p:spTree>
    <p:extLst>
      <p:ext uri="{BB962C8B-B14F-4D97-AF65-F5344CB8AC3E}">
        <p14:creationId xmlns:p14="http://schemas.microsoft.com/office/powerpoint/2010/main" val="1046309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576470" y="667372"/>
            <a:ext cx="5157787" cy="823912"/>
          </a:xfrm>
        </p:spPr>
        <p:txBody>
          <a:bodyPr>
            <a:normAutofit/>
          </a:bodyPr>
          <a:lstStyle/>
          <a:p>
            <a:r>
              <a:rPr lang="en-US" sz="3600" dirty="0" smtClean="0">
                <a:solidFill>
                  <a:srgbClr val="FF0000"/>
                </a:solidFill>
              </a:rPr>
              <a:t>One Concentration</a:t>
            </a:r>
            <a:endParaRPr lang="en-US" sz="3600" dirty="0">
              <a:solidFill>
                <a:srgbClr val="FF0000"/>
              </a:solidFill>
            </a:endParaRPr>
          </a:p>
        </p:txBody>
      </p:sp>
      <p:sp>
        <p:nvSpPr>
          <p:cNvPr id="5" name="Content Placeholder 4"/>
          <p:cNvSpPr>
            <a:spLocks noGrp="1"/>
          </p:cNvSpPr>
          <p:nvPr>
            <p:ph sz="half" idx="2"/>
          </p:nvPr>
        </p:nvSpPr>
        <p:spPr>
          <a:xfrm>
            <a:off x="576470" y="1491284"/>
            <a:ext cx="5421105" cy="5008907"/>
          </a:xfrm>
        </p:spPr>
        <p:txBody>
          <a:bodyPr>
            <a:normAutofit fontScale="85000" lnSpcReduction="20000"/>
          </a:bodyPr>
          <a:lstStyle/>
          <a:p>
            <a:pPr marL="0" indent="0">
              <a:buNone/>
            </a:pPr>
            <a:r>
              <a:rPr lang="en-US" sz="3500" u="sng" dirty="0" smtClean="0"/>
              <a:t>Pros</a:t>
            </a:r>
          </a:p>
          <a:p>
            <a:r>
              <a:rPr lang="en-US" sz="3500" dirty="0" smtClean="0"/>
              <a:t>Streamlined program</a:t>
            </a:r>
          </a:p>
          <a:p>
            <a:r>
              <a:rPr lang="en-US" sz="3500" dirty="0" smtClean="0"/>
              <a:t>Flexibility for students to design relevant POS</a:t>
            </a:r>
          </a:p>
          <a:p>
            <a:pPr lvl="1"/>
            <a:r>
              <a:rPr lang="en-US" sz="3100" dirty="0" smtClean="0"/>
              <a:t>Academic track, practice track..</a:t>
            </a:r>
          </a:p>
          <a:p>
            <a:r>
              <a:rPr lang="en-US" sz="3500" dirty="0" smtClean="0"/>
              <a:t>Increased certificate enrollment (potentially)</a:t>
            </a:r>
          </a:p>
          <a:p>
            <a:r>
              <a:rPr lang="en-US" sz="3500" dirty="0" smtClean="0"/>
              <a:t>Reduce small class size?</a:t>
            </a:r>
          </a:p>
          <a:p>
            <a:pPr marL="0" indent="0">
              <a:buNone/>
            </a:pPr>
            <a:r>
              <a:rPr lang="en-US" sz="3500" u="sng" dirty="0" smtClean="0"/>
              <a:t>Cons</a:t>
            </a:r>
          </a:p>
          <a:p>
            <a:r>
              <a:rPr lang="en-US" sz="3500" dirty="0" smtClean="0"/>
              <a:t>Increased advising needs for POS</a:t>
            </a:r>
          </a:p>
          <a:p>
            <a:r>
              <a:rPr lang="en-US" sz="3500" dirty="0" smtClean="0"/>
              <a:t>Faculty needs</a:t>
            </a:r>
          </a:p>
          <a:p>
            <a:pPr marL="0" indent="0">
              <a:buNone/>
            </a:pPr>
            <a:endParaRPr lang="en-US" sz="3500" dirty="0" smtClean="0"/>
          </a:p>
          <a:p>
            <a:endParaRPr lang="en-US" sz="3200" dirty="0" smtClean="0"/>
          </a:p>
          <a:p>
            <a:endParaRPr lang="en-US" sz="3200" dirty="0"/>
          </a:p>
          <a:p>
            <a:endParaRPr lang="en-US" sz="3200" dirty="0" smtClean="0"/>
          </a:p>
        </p:txBody>
      </p:sp>
      <p:sp>
        <p:nvSpPr>
          <p:cNvPr id="6" name="Text Placeholder 5"/>
          <p:cNvSpPr>
            <a:spLocks noGrp="1"/>
          </p:cNvSpPr>
          <p:nvPr>
            <p:ph type="body" sz="quarter" idx="3"/>
          </p:nvPr>
        </p:nvSpPr>
        <p:spPr>
          <a:xfrm>
            <a:off x="6172200" y="667372"/>
            <a:ext cx="5183188" cy="823912"/>
          </a:xfrm>
        </p:spPr>
        <p:txBody>
          <a:bodyPr>
            <a:normAutofit/>
          </a:bodyPr>
          <a:lstStyle/>
          <a:p>
            <a:r>
              <a:rPr lang="en-US" sz="3600" dirty="0" smtClean="0">
                <a:solidFill>
                  <a:srgbClr val="FF0000"/>
                </a:solidFill>
              </a:rPr>
              <a:t>Multiple Concentrations</a:t>
            </a:r>
            <a:endParaRPr lang="en-US" sz="3600" dirty="0">
              <a:solidFill>
                <a:srgbClr val="FF0000"/>
              </a:solidFill>
            </a:endParaRPr>
          </a:p>
        </p:txBody>
      </p:sp>
      <p:sp>
        <p:nvSpPr>
          <p:cNvPr id="7" name="Content Placeholder 6"/>
          <p:cNvSpPr>
            <a:spLocks noGrp="1"/>
          </p:cNvSpPr>
          <p:nvPr>
            <p:ph sz="quarter" idx="4"/>
          </p:nvPr>
        </p:nvSpPr>
        <p:spPr>
          <a:xfrm>
            <a:off x="6172200" y="1491284"/>
            <a:ext cx="5715000" cy="5167933"/>
          </a:xfrm>
        </p:spPr>
        <p:txBody>
          <a:bodyPr>
            <a:noAutofit/>
          </a:bodyPr>
          <a:lstStyle/>
          <a:p>
            <a:pPr marL="0" indent="0">
              <a:buNone/>
            </a:pPr>
            <a:r>
              <a:rPr lang="en-US" sz="3200" u="sng" dirty="0" smtClean="0"/>
              <a:t>Pros</a:t>
            </a:r>
          </a:p>
          <a:p>
            <a:r>
              <a:rPr lang="en-US" sz="3200" dirty="0" smtClean="0"/>
              <a:t>Increased marketability?</a:t>
            </a:r>
          </a:p>
          <a:p>
            <a:r>
              <a:rPr lang="en-US" sz="3200" dirty="0" smtClean="0"/>
              <a:t>Increased collaboration between programs</a:t>
            </a:r>
          </a:p>
          <a:p>
            <a:r>
              <a:rPr lang="en-US" sz="3200" dirty="0" smtClean="0"/>
              <a:t>Structure for students POS</a:t>
            </a:r>
          </a:p>
          <a:p>
            <a:pPr marL="0" indent="0">
              <a:buNone/>
            </a:pPr>
            <a:r>
              <a:rPr lang="en-US" sz="3200" u="sng" dirty="0" smtClean="0"/>
              <a:t>Cons</a:t>
            </a:r>
          </a:p>
          <a:p>
            <a:r>
              <a:rPr lang="en-US" sz="3200" dirty="0" smtClean="0"/>
              <a:t>Excludes online students? </a:t>
            </a:r>
          </a:p>
          <a:p>
            <a:r>
              <a:rPr lang="en-US" sz="3200" dirty="0" smtClean="0"/>
              <a:t>Program must comply with CEPH requirements /documentation needs</a:t>
            </a:r>
          </a:p>
        </p:txBody>
      </p:sp>
    </p:spTree>
    <p:extLst>
      <p:ext uri="{BB962C8B-B14F-4D97-AF65-F5344CB8AC3E}">
        <p14:creationId xmlns:p14="http://schemas.microsoft.com/office/powerpoint/2010/main" val="2517830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Curricular Review</a:t>
            </a:r>
            <a:endParaRPr lang="en-US" dirty="0"/>
          </a:p>
        </p:txBody>
      </p:sp>
      <p:sp>
        <p:nvSpPr>
          <p:cNvPr id="8" name="Text Placeholder 7"/>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0133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3913" y="695739"/>
            <a:ext cx="10515600" cy="695739"/>
          </a:xfrm>
        </p:spPr>
        <p:txBody>
          <a:bodyPr/>
          <a:lstStyle/>
          <a:p>
            <a:r>
              <a:rPr lang="en-US" dirty="0" smtClean="0"/>
              <a:t>Foundational Knowledge: </a:t>
            </a:r>
            <a:r>
              <a:rPr lang="en-US" dirty="0" smtClean="0">
                <a:solidFill>
                  <a:srgbClr val="FF0000"/>
                </a:solidFill>
              </a:rPr>
              <a:t>Nothing for</a:t>
            </a:r>
            <a:endParaRPr lang="en-US"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39873266"/>
              </p:ext>
            </p:extLst>
          </p:nvPr>
        </p:nvGraphicFramePr>
        <p:xfrm>
          <a:off x="218662" y="2030013"/>
          <a:ext cx="11767929" cy="1219200"/>
        </p:xfrm>
        <a:graphic>
          <a:graphicData uri="http://schemas.openxmlformats.org/drawingml/2006/table">
            <a:tbl>
              <a:tblPr firstRow="1" firstCol="1" bandRow="1">
                <a:tableStyleId>{5C22544A-7EE6-4342-B048-85BDC9FD1C3A}</a:tableStyleId>
              </a:tblPr>
              <a:tblGrid>
                <a:gridCol w="11767929"/>
              </a:tblGrid>
              <a:tr h="0">
                <a:tc>
                  <a:txBody>
                    <a:bodyPr/>
                    <a:lstStyle/>
                    <a:p>
                      <a:pPr marL="0" marR="0" algn="l">
                        <a:lnSpc>
                          <a:spcPct val="100000"/>
                        </a:lnSpc>
                        <a:spcBef>
                          <a:spcPts val="0"/>
                        </a:spcBef>
                        <a:spcAft>
                          <a:spcPts val="0"/>
                        </a:spcAft>
                      </a:pPr>
                      <a:r>
                        <a:rPr lang="en-US" sz="2400" dirty="0">
                          <a:effectLst/>
                        </a:rPr>
                        <a:t>8. </a:t>
                      </a:r>
                      <a:r>
                        <a:rPr lang="en-US" sz="4000" b="0" dirty="0">
                          <a:solidFill>
                            <a:schemeClr val="tx1"/>
                          </a:solidFill>
                          <a:effectLst/>
                        </a:rPr>
                        <a:t>Explain biological and genetic factors that affect a population’s health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897" marR="50897" marT="0" marB="0">
                    <a:noFill/>
                  </a:tcPr>
                </a:tc>
              </a:tr>
            </a:tbl>
          </a:graphicData>
        </a:graphic>
      </p:graphicFrame>
    </p:spTree>
    <p:extLst>
      <p:ext uri="{BB962C8B-B14F-4D97-AF65-F5344CB8AC3E}">
        <p14:creationId xmlns:p14="http://schemas.microsoft.com/office/powerpoint/2010/main" val="4134781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each course:</a:t>
            </a:r>
            <a:endParaRPr lang="en-US" dirty="0"/>
          </a:p>
        </p:txBody>
      </p:sp>
      <p:sp>
        <p:nvSpPr>
          <p:cNvPr id="3" name="Content Placeholder 2"/>
          <p:cNvSpPr>
            <a:spLocks noGrp="1"/>
          </p:cNvSpPr>
          <p:nvPr>
            <p:ph idx="1"/>
          </p:nvPr>
        </p:nvSpPr>
        <p:spPr/>
        <p:txBody>
          <a:bodyPr>
            <a:normAutofit/>
          </a:bodyPr>
          <a:lstStyle/>
          <a:p>
            <a:r>
              <a:rPr lang="en-US" sz="3200" dirty="0" smtClean="0"/>
              <a:t>Clearly meets objective</a:t>
            </a:r>
          </a:p>
          <a:p>
            <a:r>
              <a:rPr lang="en-US" sz="3200" dirty="0" smtClean="0"/>
              <a:t>Partially meets objective</a:t>
            </a:r>
          </a:p>
          <a:p>
            <a:r>
              <a:rPr lang="en-US" sz="3200" dirty="0" smtClean="0"/>
              <a:t>Doesn’t meet objective</a:t>
            </a:r>
          </a:p>
          <a:p>
            <a:r>
              <a:rPr lang="en-US" sz="3200" dirty="0" smtClean="0"/>
              <a:t>Not enough info/not sure</a:t>
            </a:r>
            <a:endParaRPr lang="en-US" sz="3200" dirty="0"/>
          </a:p>
        </p:txBody>
      </p:sp>
    </p:spTree>
    <p:extLst>
      <p:ext uri="{BB962C8B-B14F-4D97-AF65-F5344CB8AC3E}">
        <p14:creationId xmlns:p14="http://schemas.microsoft.com/office/powerpoint/2010/main" val="3979730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Foundational Competencies: </a:t>
            </a:r>
            <a:r>
              <a:rPr lang="en-US" dirty="0" smtClean="0">
                <a:solidFill>
                  <a:srgbClr val="FF0000"/>
                </a:solidFill>
              </a:rPr>
              <a:t>Nothing for</a:t>
            </a:r>
            <a:endParaRPr lang="en-US" dirty="0">
              <a:solidFill>
                <a:srgbClr val="FF0000"/>
              </a:solidFill>
            </a:endParaRPr>
          </a:p>
        </p:txBody>
      </p:sp>
      <p:sp>
        <p:nvSpPr>
          <p:cNvPr id="3" name="Content Placeholder 2"/>
          <p:cNvSpPr>
            <a:spLocks noGrp="1"/>
          </p:cNvSpPr>
          <p:nvPr>
            <p:ph idx="1"/>
          </p:nvPr>
        </p:nvSpPr>
        <p:spPr>
          <a:xfrm>
            <a:off x="838200" y="1825625"/>
            <a:ext cx="10515600" cy="4654688"/>
          </a:xfrm>
        </p:spPr>
        <p:txBody>
          <a:bodyPr>
            <a:normAutofit fontScale="92500" lnSpcReduction="10000"/>
          </a:bodyPr>
          <a:lstStyle/>
          <a:p>
            <a:pPr marL="0" indent="0">
              <a:buNone/>
            </a:pPr>
            <a:r>
              <a:rPr lang="en-US" dirty="0" smtClean="0"/>
              <a:t>8</a:t>
            </a:r>
            <a:r>
              <a:rPr lang="en-US" dirty="0"/>
              <a:t>. Apply awareness of cultural values and practices to the design or implementation of public health policies or programs </a:t>
            </a:r>
            <a:endParaRPr lang="en-US" dirty="0" smtClean="0"/>
          </a:p>
          <a:p>
            <a:pPr marL="0" indent="0">
              <a:buNone/>
            </a:pPr>
            <a:r>
              <a:rPr lang="en-US" dirty="0"/>
              <a:t>10. Explain basic principles and tools of budget and resource management </a:t>
            </a:r>
            <a:endParaRPr lang="en-US" dirty="0" smtClean="0"/>
          </a:p>
          <a:p>
            <a:pPr marL="0" indent="0">
              <a:buNone/>
            </a:pPr>
            <a:r>
              <a:rPr lang="en-US" dirty="0"/>
              <a:t>14. Advocate for political, social or economic policies and programs that will improve health in diverse populations </a:t>
            </a:r>
            <a:endParaRPr lang="en-US" dirty="0" smtClean="0"/>
          </a:p>
          <a:p>
            <a:pPr marL="0" indent="0">
              <a:buNone/>
            </a:pPr>
            <a:r>
              <a:rPr lang="en-US" dirty="0"/>
              <a:t>17. Apply negotiation and mediation skills to address organizational or community challenges </a:t>
            </a:r>
            <a:endParaRPr lang="en-US" dirty="0" smtClean="0"/>
          </a:p>
          <a:p>
            <a:pPr marL="0" indent="0">
              <a:buNone/>
            </a:pPr>
            <a:r>
              <a:rPr lang="en-US" dirty="0"/>
              <a:t>20. Describe the importance of cultural competence in communicating public health content </a:t>
            </a:r>
            <a:endParaRPr lang="en-US" dirty="0" smtClean="0"/>
          </a:p>
          <a:p>
            <a:pPr marL="0" indent="0">
              <a:buNone/>
            </a:pPr>
            <a:r>
              <a:rPr lang="en-US" dirty="0"/>
              <a:t>21. Perform effectively on </a:t>
            </a:r>
            <a:r>
              <a:rPr lang="en-US" dirty="0" err="1"/>
              <a:t>interprofessional</a:t>
            </a:r>
            <a:r>
              <a:rPr lang="en-US" dirty="0"/>
              <a:t> teams </a:t>
            </a:r>
            <a:endParaRPr lang="en-US" dirty="0" smtClean="0"/>
          </a:p>
          <a:p>
            <a:pPr marL="0" indent="0">
              <a:buNone/>
            </a:pPr>
            <a:r>
              <a:rPr lang="en-US" dirty="0"/>
              <a:t>22. Apply systems thinking tools to a public health issue </a:t>
            </a:r>
            <a:endParaRPr lang="en-US" dirty="0" smtClean="0"/>
          </a:p>
          <a:p>
            <a:pPr marL="0" indent="0">
              <a:buNone/>
            </a:pPr>
            <a:endParaRPr lang="en-US" dirty="0"/>
          </a:p>
        </p:txBody>
      </p:sp>
    </p:spTree>
    <p:extLst>
      <p:ext uri="{BB962C8B-B14F-4D97-AF65-F5344CB8AC3E}">
        <p14:creationId xmlns:p14="http://schemas.microsoft.com/office/powerpoint/2010/main" val="3870607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each course:</a:t>
            </a:r>
            <a:endParaRPr lang="en-US" dirty="0"/>
          </a:p>
        </p:txBody>
      </p:sp>
      <p:sp>
        <p:nvSpPr>
          <p:cNvPr id="3" name="Content Placeholder 2"/>
          <p:cNvSpPr>
            <a:spLocks noGrp="1"/>
          </p:cNvSpPr>
          <p:nvPr>
            <p:ph idx="1"/>
          </p:nvPr>
        </p:nvSpPr>
        <p:spPr/>
        <p:txBody>
          <a:bodyPr>
            <a:normAutofit/>
          </a:bodyPr>
          <a:lstStyle/>
          <a:p>
            <a:r>
              <a:rPr lang="en-US" sz="3200" dirty="0" smtClean="0"/>
              <a:t>Clearly meets competency</a:t>
            </a:r>
          </a:p>
          <a:p>
            <a:r>
              <a:rPr lang="en-US" sz="3200" dirty="0" smtClean="0"/>
              <a:t>Partially meets competency</a:t>
            </a:r>
          </a:p>
          <a:p>
            <a:r>
              <a:rPr lang="en-US" sz="3200" dirty="0" smtClean="0"/>
              <a:t>Doesn’t meet competency</a:t>
            </a:r>
          </a:p>
          <a:p>
            <a:r>
              <a:rPr lang="en-US" sz="3200" dirty="0" smtClean="0"/>
              <a:t>Not enough info/not sure</a:t>
            </a:r>
            <a:endParaRPr lang="en-US" sz="3200" dirty="0"/>
          </a:p>
        </p:txBody>
      </p:sp>
    </p:spTree>
    <p:extLst>
      <p:ext uri="{BB962C8B-B14F-4D97-AF65-F5344CB8AC3E}">
        <p14:creationId xmlns:p14="http://schemas.microsoft.com/office/powerpoint/2010/main" val="2443972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Applied Learning Experiences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43198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88065" y="266692"/>
            <a:ext cx="11015869" cy="6392527"/>
            <a:chOff x="400787" y="1745777"/>
            <a:chExt cx="8347746" cy="3455754"/>
          </a:xfrm>
        </p:grpSpPr>
        <p:sp>
          <p:nvSpPr>
            <p:cNvPr id="5" name="Freeform 4"/>
            <p:cNvSpPr/>
            <p:nvPr/>
          </p:nvSpPr>
          <p:spPr>
            <a:xfrm>
              <a:off x="400787" y="1745777"/>
              <a:ext cx="1887426" cy="722506"/>
            </a:xfrm>
            <a:custGeom>
              <a:avLst/>
              <a:gdLst>
                <a:gd name="connsiteX0" fmla="*/ 0 w 1887426"/>
                <a:gd name="connsiteY0" fmla="*/ 0 h 722506"/>
                <a:gd name="connsiteX1" fmla="*/ 1887426 w 1887426"/>
                <a:gd name="connsiteY1" fmla="*/ 0 h 722506"/>
                <a:gd name="connsiteX2" fmla="*/ 1887426 w 1887426"/>
                <a:gd name="connsiteY2" fmla="*/ 722506 h 722506"/>
                <a:gd name="connsiteX3" fmla="*/ 0 w 1887426"/>
                <a:gd name="connsiteY3" fmla="*/ 722506 h 722506"/>
                <a:gd name="connsiteX4" fmla="*/ 0 w 1887426"/>
                <a:gd name="connsiteY4" fmla="*/ 0 h 722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7426" h="722506">
                  <a:moveTo>
                    <a:pt x="0" y="0"/>
                  </a:moveTo>
                  <a:lnTo>
                    <a:pt x="1887426" y="0"/>
                  </a:lnTo>
                  <a:lnTo>
                    <a:pt x="1887426" y="722506"/>
                  </a:lnTo>
                  <a:lnTo>
                    <a:pt x="0" y="722506"/>
                  </a:lnTo>
                  <a:lnTo>
                    <a:pt x="0" y="0"/>
                  </a:lnTo>
                  <a:close/>
                </a:path>
              </a:pathLst>
            </a:custGeom>
            <a:solidFill>
              <a:srgbClr val="5F6062"/>
            </a:solidFill>
            <a:ln>
              <a:solidFill>
                <a:srgbClr val="5F6062"/>
              </a:solidFill>
            </a:ln>
          </p:spPr>
          <p:style>
            <a:lnRef idx="2">
              <a:schemeClr val="accent3">
                <a:hueOff val="0"/>
                <a:satOff val="0"/>
                <a:lumOff val="0"/>
                <a:alphaOff val="0"/>
              </a:schemeClr>
            </a:lnRef>
            <a:fillRef idx="1">
              <a:scrgbClr r="0" g="0" b="0"/>
            </a:fillRef>
            <a:effectRef idx="1">
              <a:schemeClr val="accent3">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889000">
                <a:lnSpc>
                  <a:spcPct val="90000"/>
                </a:lnSpc>
                <a:spcBef>
                  <a:spcPct val="0"/>
                </a:spcBef>
                <a:spcAft>
                  <a:spcPct val="35000"/>
                </a:spcAft>
              </a:pPr>
              <a:r>
                <a:rPr lang="en-US" sz="2800" b="1" kern="1200" dirty="0"/>
                <a:t>Competencies Addressed</a:t>
              </a:r>
            </a:p>
          </p:txBody>
        </p:sp>
        <p:sp>
          <p:nvSpPr>
            <p:cNvPr id="6" name="Freeform 5"/>
            <p:cNvSpPr/>
            <p:nvPr/>
          </p:nvSpPr>
          <p:spPr>
            <a:xfrm>
              <a:off x="402668" y="2468284"/>
              <a:ext cx="1883664" cy="2733247"/>
            </a:xfrm>
            <a:custGeom>
              <a:avLst/>
              <a:gdLst>
                <a:gd name="connsiteX0" fmla="*/ 0 w 1898071"/>
                <a:gd name="connsiteY0" fmla="*/ 0 h 2733247"/>
                <a:gd name="connsiteX1" fmla="*/ 1898071 w 1898071"/>
                <a:gd name="connsiteY1" fmla="*/ 0 h 2733247"/>
                <a:gd name="connsiteX2" fmla="*/ 1898071 w 1898071"/>
                <a:gd name="connsiteY2" fmla="*/ 2733247 h 2733247"/>
                <a:gd name="connsiteX3" fmla="*/ 0 w 1898071"/>
                <a:gd name="connsiteY3" fmla="*/ 2733247 h 2733247"/>
                <a:gd name="connsiteX4" fmla="*/ 0 w 1898071"/>
                <a:gd name="connsiteY4" fmla="*/ 0 h 273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8071" h="2733247">
                  <a:moveTo>
                    <a:pt x="0" y="0"/>
                  </a:moveTo>
                  <a:lnTo>
                    <a:pt x="1898071" y="0"/>
                  </a:lnTo>
                  <a:lnTo>
                    <a:pt x="1898071" y="2733247"/>
                  </a:lnTo>
                  <a:lnTo>
                    <a:pt x="0" y="2733247"/>
                  </a:lnTo>
                  <a:lnTo>
                    <a:pt x="0" y="0"/>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01346" tIns="101346" rIns="135128" bIns="152019" numCol="1" spcCol="1270" anchor="t"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lvl="1" algn="ctr" defTabSz="844550">
                <a:lnSpc>
                  <a:spcPct val="90000"/>
                </a:lnSpc>
                <a:spcBef>
                  <a:spcPct val="0"/>
                </a:spcBef>
                <a:spcAft>
                  <a:spcPct val="15000"/>
                </a:spcAft>
              </a:pPr>
              <a:r>
                <a:rPr lang="en-US" sz="2800" kern="1200" dirty="0"/>
                <a:t>At least 5 competencies </a:t>
              </a:r>
              <a:br>
                <a:rPr lang="en-US" sz="2800" kern="1200" dirty="0"/>
              </a:br>
              <a:r>
                <a:rPr lang="en-US" sz="2800" kern="1200" dirty="0"/>
                <a:t>(</a:t>
              </a:r>
              <a:r>
                <a:rPr lang="en-US" sz="2800" dirty="0"/>
                <a:t>3 must be foundational)</a:t>
              </a:r>
              <a:endParaRPr lang="en-US" sz="2800" kern="1200" dirty="0"/>
            </a:p>
          </p:txBody>
        </p:sp>
        <p:sp>
          <p:nvSpPr>
            <p:cNvPr id="7" name="Freeform 6"/>
            <p:cNvSpPr/>
            <p:nvPr/>
          </p:nvSpPr>
          <p:spPr>
            <a:xfrm>
              <a:off x="2557776" y="1745777"/>
              <a:ext cx="1887426" cy="722506"/>
            </a:xfrm>
            <a:custGeom>
              <a:avLst/>
              <a:gdLst>
                <a:gd name="connsiteX0" fmla="*/ 0 w 1887426"/>
                <a:gd name="connsiteY0" fmla="*/ 0 h 722506"/>
                <a:gd name="connsiteX1" fmla="*/ 1887426 w 1887426"/>
                <a:gd name="connsiteY1" fmla="*/ 0 h 722506"/>
                <a:gd name="connsiteX2" fmla="*/ 1887426 w 1887426"/>
                <a:gd name="connsiteY2" fmla="*/ 722506 h 722506"/>
                <a:gd name="connsiteX3" fmla="*/ 0 w 1887426"/>
                <a:gd name="connsiteY3" fmla="*/ 722506 h 722506"/>
                <a:gd name="connsiteX4" fmla="*/ 0 w 1887426"/>
                <a:gd name="connsiteY4" fmla="*/ 0 h 722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7426" h="722506">
                  <a:moveTo>
                    <a:pt x="0" y="0"/>
                  </a:moveTo>
                  <a:lnTo>
                    <a:pt x="1887426" y="0"/>
                  </a:lnTo>
                  <a:lnTo>
                    <a:pt x="1887426" y="722506"/>
                  </a:lnTo>
                  <a:lnTo>
                    <a:pt x="0" y="722506"/>
                  </a:lnTo>
                  <a:lnTo>
                    <a:pt x="0" y="0"/>
                  </a:lnTo>
                  <a:close/>
                </a:path>
              </a:pathLst>
            </a:custGeom>
          </p:spPr>
          <p:style>
            <a:lnRef idx="2">
              <a:schemeClr val="accent3">
                <a:hueOff val="903533"/>
                <a:satOff val="33333"/>
                <a:lumOff val="-4902"/>
                <a:alphaOff val="0"/>
              </a:schemeClr>
            </a:lnRef>
            <a:fillRef idx="1">
              <a:schemeClr val="accent3">
                <a:hueOff val="903533"/>
                <a:satOff val="33333"/>
                <a:lumOff val="-4902"/>
                <a:alphaOff val="0"/>
              </a:schemeClr>
            </a:fillRef>
            <a:effectRef idx="1">
              <a:schemeClr val="accent3">
                <a:hueOff val="903533"/>
                <a:satOff val="33333"/>
                <a:lumOff val="-4902"/>
                <a:alphaOff val="0"/>
              </a:schemeClr>
            </a:effectRef>
            <a:fontRef idx="minor">
              <a:schemeClr val="lt1"/>
            </a:fontRef>
          </p:style>
          <p:txBody>
            <a:bodyPr spcFirstLastPara="0" vert="horz" wrap="square" lIns="142240" tIns="81280" rIns="142240" bIns="8128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889000">
                <a:lnSpc>
                  <a:spcPct val="90000"/>
                </a:lnSpc>
                <a:spcBef>
                  <a:spcPct val="0"/>
                </a:spcBef>
                <a:spcAft>
                  <a:spcPct val="35000"/>
                </a:spcAft>
              </a:pPr>
              <a:r>
                <a:rPr lang="en-US" sz="2800" b="1" kern="1200" dirty="0"/>
                <a:t>Applied Activities</a:t>
              </a:r>
            </a:p>
          </p:txBody>
        </p:sp>
        <p:sp>
          <p:nvSpPr>
            <p:cNvPr id="8" name="Freeform 7"/>
            <p:cNvSpPr/>
            <p:nvPr/>
          </p:nvSpPr>
          <p:spPr>
            <a:xfrm>
              <a:off x="2557776" y="2468284"/>
              <a:ext cx="1887426" cy="2733247"/>
            </a:xfrm>
            <a:custGeom>
              <a:avLst/>
              <a:gdLst>
                <a:gd name="connsiteX0" fmla="*/ 0 w 1887426"/>
                <a:gd name="connsiteY0" fmla="*/ 0 h 2733247"/>
                <a:gd name="connsiteX1" fmla="*/ 1887426 w 1887426"/>
                <a:gd name="connsiteY1" fmla="*/ 0 h 2733247"/>
                <a:gd name="connsiteX2" fmla="*/ 1887426 w 1887426"/>
                <a:gd name="connsiteY2" fmla="*/ 2733247 h 2733247"/>
                <a:gd name="connsiteX3" fmla="*/ 0 w 1887426"/>
                <a:gd name="connsiteY3" fmla="*/ 2733247 h 2733247"/>
                <a:gd name="connsiteX4" fmla="*/ 0 w 1887426"/>
                <a:gd name="connsiteY4" fmla="*/ 0 h 273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7426" h="2733247">
                  <a:moveTo>
                    <a:pt x="0" y="0"/>
                  </a:moveTo>
                  <a:lnTo>
                    <a:pt x="1887426" y="0"/>
                  </a:lnTo>
                  <a:lnTo>
                    <a:pt x="1887426" y="2733247"/>
                  </a:lnTo>
                  <a:lnTo>
                    <a:pt x="0" y="2733247"/>
                  </a:lnTo>
                  <a:lnTo>
                    <a:pt x="0" y="0"/>
                  </a:lnTo>
                  <a:close/>
                </a:path>
              </a:pathLst>
            </a:custGeom>
          </p:spPr>
          <p:style>
            <a:lnRef idx="2">
              <a:schemeClr val="accent3">
                <a:tint val="40000"/>
                <a:alpha val="90000"/>
                <a:hueOff val="676380"/>
                <a:satOff val="33333"/>
                <a:lumOff val="593"/>
                <a:alphaOff val="0"/>
              </a:schemeClr>
            </a:lnRef>
            <a:fillRef idx="1">
              <a:schemeClr val="accent3">
                <a:tint val="40000"/>
                <a:alpha val="90000"/>
                <a:hueOff val="676380"/>
                <a:satOff val="33333"/>
                <a:lumOff val="593"/>
                <a:alphaOff val="0"/>
              </a:schemeClr>
            </a:fillRef>
            <a:effectRef idx="0">
              <a:schemeClr val="accent3">
                <a:tint val="40000"/>
                <a:alpha val="90000"/>
                <a:hueOff val="676380"/>
                <a:satOff val="33333"/>
                <a:lumOff val="593"/>
                <a:alphaOff val="0"/>
              </a:schemeClr>
            </a:effectRef>
            <a:fontRef idx="minor">
              <a:schemeClr val="dk1">
                <a:hueOff val="0"/>
                <a:satOff val="0"/>
                <a:lumOff val="0"/>
                <a:alphaOff val="0"/>
              </a:schemeClr>
            </a:fontRef>
          </p:style>
          <p:txBody>
            <a:bodyPr spcFirstLastPara="0" vert="horz" wrap="square" lIns="101346" tIns="101346" rIns="135128" bIns="152019" numCol="1" spcCol="1270" anchor="t"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171450" lvl="1" indent="-171450" algn="l" defTabSz="844550">
                <a:lnSpc>
                  <a:spcPct val="90000"/>
                </a:lnSpc>
                <a:spcBef>
                  <a:spcPct val="0"/>
                </a:spcBef>
                <a:spcAft>
                  <a:spcPct val="15000"/>
                </a:spcAft>
                <a:buChar char="••"/>
              </a:pPr>
              <a:r>
                <a:rPr lang="en-US" sz="2800" kern="1200" dirty="0"/>
                <a:t>Internships</a:t>
              </a:r>
            </a:p>
            <a:p>
              <a:pPr marL="57150" lvl="1" indent="-57150" algn="l" defTabSz="355600">
                <a:lnSpc>
                  <a:spcPct val="90000"/>
                </a:lnSpc>
                <a:spcBef>
                  <a:spcPct val="0"/>
                </a:spcBef>
                <a:spcAft>
                  <a:spcPct val="15000"/>
                </a:spcAft>
                <a:buChar char="••"/>
              </a:pPr>
              <a:endParaRPr lang="en-US" sz="2800" kern="1200" dirty="0"/>
            </a:p>
            <a:p>
              <a:pPr marL="171450" lvl="1" indent="-171450" algn="l" defTabSz="844550">
                <a:lnSpc>
                  <a:spcPct val="90000"/>
                </a:lnSpc>
                <a:spcBef>
                  <a:spcPct val="0"/>
                </a:spcBef>
                <a:spcAft>
                  <a:spcPct val="15000"/>
                </a:spcAft>
                <a:buChar char="••"/>
              </a:pPr>
              <a:r>
                <a:rPr lang="en-US" sz="2800" kern="1200" dirty="0"/>
                <a:t>Community-based course activities</a:t>
              </a:r>
            </a:p>
            <a:p>
              <a:pPr marL="57150" lvl="1" indent="-57150" algn="l" defTabSz="355600">
                <a:lnSpc>
                  <a:spcPct val="90000"/>
                </a:lnSpc>
                <a:spcBef>
                  <a:spcPct val="0"/>
                </a:spcBef>
                <a:spcAft>
                  <a:spcPct val="15000"/>
                </a:spcAft>
                <a:buChar char="••"/>
              </a:pPr>
              <a:endParaRPr lang="en-US" sz="2800" kern="1200" dirty="0"/>
            </a:p>
            <a:p>
              <a:pPr marL="171450" lvl="1" indent="-171450" algn="l" defTabSz="844550">
                <a:lnSpc>
                  <a:spcPct val="90000"/>
                </a:lnSpc>
                <a:spcBef>
                  <a:spcPct val="0"/>
                </a:spcBef>
                <a:spcAft>
                  <a:spcPct val="15000"/>
                </a:spcAft>
                <a:buChar char="••"/>
              </a:pPr>
              <a:r>
                <a:rPr lang="en-US" sz="2800" kern="1200" dirty="0"/>
                <a:t>Co-curricular activities</a:t>
              </a:r>
            </a:p>
          </p:txBody>
        </p:sp>
        <p:sp>
          <p:nvSpPr>
            <p:cNvPr id="9" name="Freeform 8"/>
            <p:cNvSpPr/>
            <p:nvPr/>
          </p:nvSpPr>
          <p:spPr>
            <a:xfrm>
              <a:off x="4702236" y="1745777"/>
              <a:ext cx="1887426" cy="722506"/>
            </a:xfrm>
            <a:custGeom>
              <a:avLst/>
              <a:gdLst>
                <a:gd name="connsiteX0" fmla="*/ 0 w 1887426"/>
                <a:gd name="connsiteY0" fmla="*/ 0 h 722506"/>
                <a:gd name="connsiteX1" fmla="*/ 1887426 w 1887426"/>
                <a:gd name="connsiteY1" fmla="*/ 0 h 722506"/>
                <a:gd name="connsiteX2" fmla="*/ 1887426 w 1887426"/>
                <a:gd name="connsiteY2" fmla="*/ 722506 h 722506"/>
                <a:gd name="connsiteX3" fmla="*/ 0 w 1887426"/>
                <a:gd name="connsiteY3" fmla="*/ 722506 h 722506"/>
                <a:gd name="connsiteX4" fmla="*/ 0 w 1887426"/>
                <a:gd name="connsiteY4" fmla="*/ 0 h 722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7426" h="722506">
                  <a:moveTo>
                    <a:pt x="0" y="0"/>
                  </a:moveTo>
                  <a:lnTo>
                    <a:pt x="1887426" y="0"/>
                  </a:lnTo>
                  <a:lnTo>
                    <a:pt x="1887426" y="722506"/>
                  </a:lnTo>
                  <a:lnTo>
                    <a:pt x="0" y="722506"/>
                  </a:lnTo>
                  <a:lnTo>
                    <a:pt x="0" y="0"/>
                  </a:lnTo>
                  <a:close/>
                </a:path>
              </a:pathLst>
            </a:custGeom>
          </p:spPr>
          <p:style>
            <a:lnRef idx="2">
              <a:schemeClr val="accent3">
                <a:hueOff val="1807066"/>
                <a:satOff val="66667"/>
                <a:lumOff val="-9804"/>
                <a:alphaOff val="0"/>
              </a:schemeClr>
            </a:lnRef>
            <a:fillRef idx="1">
              <a:schemeClr val="accent3">
                <a:hueOff val="1807066"/>
                <a:satOff val="66667"/>
                <a:lumOff val="-9804"/>
                <a:alphaOff val="0"/>
              </a:schemeClr>
            </a:fillRef>
            <a:effectRef idx="1">
              <a:schemeClr val="accent3">
                <a:hueOff val="1807066"/>
                <a:satOff val="66667"/>
                <a:lumOff val="-9804"/>
                <a:alphaOff val="0"/>
              </a:schemeClr>
            </a:effectRef>
            <a:fontRef idx="minor">
              <a:schemeClr val="lt1"/>
            </a:fontRef>
          </p:style>
          <p:txBody>
            <a:bodyPr spcFirstLastPara="0" vert="horz" wrap="square" lIns="142240" tIns="81280" rIns="142240" bIns="8128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889000">
                <a:lnSpc>
                  <a:spcPct val="90000"/>
                </a:lnSpc>
                <a:spcBef>
                  <a:spcPct val="0"/>
                </a:spcBef>
                <a:spcAft>
                  <a:spcPct val="35000"/>
                </a:spcAft>
              </a:pPr>
              <a:r>
                <a:rPr lang="en-US" sz="2800" b="1" kern="1200" dirty="0"/>
                <a:t>Mode of Completion</a:t>
              </a:r>
            </a:p>
          </p:txBody>
        </p:sp>
        <p:sp>
          <p:nvSpPr>
            <p:cNvPr id="10" name="Freeform 9"/>
            <p:cNvSpPr/>
            <p:nvPr/>
          </p:nvSpPr>
          <p:spPr>
            <a:xfrm>
              <a:off x="4709441" y="2468284"/>
              <a:ext cx="1887426" cy="2733247"/>
            </a:xfrm>
            <a:custGeom>
              <a:avLst/>
              <a:gdLst>
                <a:gd name="connsiteX0" fmla="*/ 0 w 1887426"/>
                <a:gd name="connsiteY0" fmla="*/ 0 h 2733247"/>
                <a:gd name="connsiteX1" fmla="*/ 1887426 w 1887426"/>
                <a:gd name="connsiteY1" fmla="*/ 0 h 2733247"/>
                <a:gd name="connsiteX2" fmla="*/ 1887426 w 1887426"/>
                <a:gd name="connsiteY2" fmla="*/ 2733247 h 2733247"/>
                <a:gd name="connsiteX3" fmla="*/ 0 w 1887426"/>
                <a:gd name="connsiteY3" fmla="*/ 2733247 h 2733247"/>
                <a:gd name="connsiteX4" fmla="*/ 0 w 1887426"/>
                <a:gd name="connsiteY4" fmla="*/ 0 h 273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7426" h="2733247">
                  <a:moveTo>
                    <a:pt x="0" y="0"/>
                  </a:moveTo>
                  <a:lnTo>
                    <a:pt x="1887426" y="0"/>
                  </a:lnTo>
                  <a:lnTo>
                    <a:pt x="1887426" y="2733247"/>
                  </a:lnTo>
                  <a:lnTo>
                    <a:pt x="0" y="2733247"/>
                  </a:lnTo>
                  <a:lnTo>
                    <a:pt x="0" y="0"/>
                  </a:lnTo>
                  <a:close/>
                </a:path>
              </a:pathLst>
            </a:custGeom>
          </p:spPr>
          <p:style>
            <a:lnRef idx="2">
              <a:schemeClr val="accent3">
                <a:tint val="40000"/>
                <a:alpha val="90000"/>
                <a:hueOff val="1352761"/>
                <a:satOff val="66667"/>
                <a:lumOff val="1186"/>
                <a:alphaOff val="0"/>
              </a:schemeClr>
            </a:lnRef>
            <a:fillRef idx="1">
              <a:schemeClr val="accent3">
                <a:tint val="40000"/>
                <a:alpha val="90000"/>
                <a:hueOff val="1352761"/>
                <a:satOff val="66667"/>
                <a:lumOff val="1186"/>
                <a:alphaOff val="0"/>
              </a:schemeClr>
            </a:fillRef>
            <a:effectRef idx="0">
              <a:schemeClr val="accent3">
                <a:tint val="40000"/>
                <a:alpha val="90000"/>
                <a:hueOff val="1352761"/>
                <a:satOff val="66667"/>
                <a:lumOff val="1186"/>
                <a:alphaOff val="0"/>
              </a:schemeClr>
            </a:effectRef>
            <a:fontRef idx="minor">
              <a:schemeClr val="dk1">
                <a:hueOff val="0"/>
                <a:satOff val="0"/>
                <a:lumOff val="0"/>
                <a:alphaOff val="0"/>
              </a:schemeClr>
            </a:fontRef>
          </p:style>
          <p:txBody>
            <a:bodyPr spcFirstLastPara="0" vert="horz" wrap="square" lIns="101346" tIns="101346" rIns="135128" bIns="152019" numCol="1" spcCol="1270" anchor="t"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171450" lvl="1" indent="-171450" algn="l" defTabSz="844550">
                <a:lnSpc>
                  <a:spcPct val="90000"/>
                </a:lnSpc>
                <a:spcBef>
                  <a:spcPct val="0"/>
                </a:spcBef>
                <a:spcAft>
                  <a:spcPct val="15000"/>
                </a:spcAft>
                <a:buChar char="••"/>
              </a:pPr>
              <a:r>
                <a:rPr lang="en-US" sz="2800" kern="1200" dirty="0"/>
                <a:t>Individual or group based</a:t>
              </a:r>
            </a:p>
            <a:p>
              <a:pPr marL="171450" lvl="1" indent="-171450" algn="l" defTabSz="844550">
                <a:lnSpc>
                  <a:spcPct val="90000"/>
                </a:lnSpc>
                <a:spcBef>
                  <a:spcPct val="0"/>
                </a:spcBef>
                <a:spcAft>
                  <a:spcPct val="15000"/>
                </a:spcAft>
                <a:buChar char="••"/>
              </a:pPr>
              <a:r>
                <a:rPr lang="en-US" sz="2800" kern="1200" dirty="0" smtClean="0"/>
                <a:t>Discrete </a:t>
              </a:r>
              <a:r>
                <a:rPr lang="en-US" sz="2800" kern="1200" dirty="0"/>
                <a:t>experience or completed across course of study</a:t>
              </a:r>
            </a:p>
            <a:p>
              <a:pPr marL="171450" lvl="1" indent="-171450" algn="l" defTabSz="844550">
                <a:lnSpc>
                  <a:spcPct val="90000"/>
                </a:lnSpc>
                <a:spcBef>
                  <a:spcPct val="0"/>
                </a:spcBef>
                <a:spcAft>
                  <a:spcPct val="15000"/>
                </a:spcAft>
                <a:buChar char="••"/>
              </a:pPr>
              <a:r>
                <a:rPr lang="en-US" sz="2800" dirty="0" smtClean="0"/>
                <a:t>Non-academic </a:t>
              </a:r>
              <a:r>
                <a:rPr lang="en-US" sz="2800" dirty="0"/>
                <a:t>setting</a:t>
              </a:r>
            </a:p>
            <a:p>
              <a:pPr marL="171450" lvl="1" indent="-171450" algn="l" defTabSz="844550">
                <a:lnSpc>
                  <a:spcPct val="90000"/>
                </a:lnSpc>
                <a:spcBef>
                  <a:spcPct val="0"/>
                </a:spcBef>
                <a:spcAft>
                  <a:spcPct val="15000"/>
                </a:spcAft>
                <a:buChar char="••"/>
              </a:pPr>
              <a:r>
                <a:rPr lang="en-US" sz="2800" dirty="0" smtClean="0"/>
                <a:t>C</a:t>
              </a:r>
              <a:r>
                <a:rPr lang="en-US" sz="2800" kern="1200" dirty="0" smtClean="0"/>
                <a:t>redit </a:t>
              </a:r>
              <a:r>
                <a:rPr lang="en-US" sz="2800" kern="1200" dirty="0"/>
                <a:t>or non-credit bearing</a:t>
              </a:r>
            </a:p>
          </p:txBody>
        </p:sp>
        <p:sp>
          <p:nvSpPr>
            <p:cNvPr id="11" name="Freeform 10"/>
            <p:cNvSpPr/>
            <p:nvPr/>
          </p:nvSpPr>
          <p:spPr>
            <a:xfrm>
              <a:off x="6861107" y="1745777"/>
              <a:ext cx="1887426" cy="722506"/>
            </a:xfrm>
            <a:custGeom>
              <a:avLst/>
              <a:gdLst>
                <a:gd name="connsiteX0" fmla="*/ 0 w 1887426"/>
                <a:gd name="connsiteY0" fmla="*/ 0 h 722506"/>
                <a:gd name="connsiteX1" fmla="*/ 1887426 w 1887426"/>
                <a:gd name="connsiteY1" fmla="*/ 0 h 722506"/>
                <a:gd name="connsiteX2" fmla="*/ 1887426 w 1887426"/>
                <a:gd name="connsiteY2" fmla="*/ 722506 h 722506"/>
                <a:gd name="connsiteX3" fmla="*/ 0 w 1887426"/>
                <a:gd name="connsiteY3" fmla="*/ 722506 h 722506"/>
                <a:gd name="connsiteX4" fmla="*/ 0 w 1887426"/>
                <a:gd name="connsiteY4" fmla="*/ 0 h 722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7426" h="722506">
                  <a:moveTo>
                    <a:pt x="0" y="0"/>
                  </a:moveTo>
                  <a:lnTo>
                    <a:pt x="1887426" y="0"/>
                  </a:lnTo>
                  <a:lnTo>
                    <a:pt x="1887426" y="722506"/>
                  </a:lnTo>
                  <a:lnTo>
                    <a:pt x="0" y="722506"/>
                  </a:lnTo>
                  <a:lnTo>
                    <a:pt x="0" y="0"/>
                  </a:lnTo>
                  <a:close/>
                </a:path>
              </a:pathLst>
            </a:custGeom>
          </p:spPr>
          <p:style>
            <a:lnRef idx="2">
              <a:schemeClr val="accent3">
                <a:hueOff val="2710599"/>
                <a:satOff val="100000"/>
                <a:lumOff val="-14706"/>
                <a:alphaOff val="0"/>
              </a:schemeClr>
            </a:lnRef>
            <a:fillRef idx="1">
              <a:schemeClr val="accent3">
                <a:hueOff val="2710599"/>
                <a:satOff val="100000"/>
                <a:lumOff val="-14706"/>
                <a:alphaOff val="0"/>
              </a:schemeClr>
            </a:fillRef>
            <a:effectRef idx="1">
              <a:schemeClr val="accent3">
                <a:hueOff val="2710599"/>
                <a:satOff val="100000"/>
                <a:lumOff val="-14706"/>
                <a:alphaOff val="0"/>
              </a:schemeClr>
            </a:effectRef>
            <a:fontRef idx="minor">
              <a:schemeClr val="lt1"/>
            </a:fontRef>
          </p:style>
          <p:txBody>
            <a:bodyPr spcFirstLastPara="0" vert="horz" wrap="square" lIns="142240" tIns="81280" rIns="142240" bIns="8128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defTabSz="889000">
                <a:lnSpc>
                  <a:spcPct val="90000"/>
                </a:lnSpc>
                <a:spcBef>
                  <a:spcPct val="0"/>
                </a:spcBef>
                <a:spcAft>
                  <a:spcPct val="35000"/>
                </a:spcAft>
              </a:pPr>
              <a:r>
                <a:rPr lang="en-US" sz="2800" b="1" kern="1200" dirty="0"/>
                <a:t>Assessment Method</a:t>
              </a:r>
            </a:p>
          </p:txBody>
        </p:sp>
        <p:sp>
          <p:nvSpPr>
            <p:cNvPr id="12" name="Freeform 11"/>
            <p:cNvSpPr/>
            <p:nvPr/>
          </p:nvSpPr>
          <p:spPr>
            <a:xfrm>
              <a:off x="6861107" y="2468284"/>
              <a:ext cx="1887426" cy="2733247"/>
            </a:xfrm>
            <a:custGeom>
              <a:avLst/>
              <a:gdLst>
                <a:gd name="connsiteX0" fmla="*/ 0 w 1887426"/>
                <a:gd name="connsiteY0" fmla="*/ 0 h 2733247"/>
                <a:gd name="connsiteX1" fmla="*/ 1887426 w 1887426"/>
                <a:gd name="connsiteY1" fmla="*/ 0 h 2733247"/>
                <a:gd name="connsiteX2" fmla="*/ 1887426 w 1887426"/>
                <a:gd name="connsiteY2" fmla="*/ 2733247 h 2733247"/>
                <a:gd name="connsiteX3" fmla="*/ 0 w 1887426"/>
                <a:gd name="connsiteY3" fmla="*/ 2733247 h 2733247"/>
                <a:gd name="connsiteX4" fmla="*/ 0 w 1887426"/>
                <a:gd name="connsiteY4" fmla="*/ 0 h 273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7426" h="2733247">
                  <a:moveTo>
                    <a:pt x="0" y="0"/>
                  </a:moveTo>
                  <a:lnTo>
                    <a:pt x="1887426" y="0"/>
                  </a:lnTo>
                  <a:lnTo>
                    <a:pt x="1887426" y="2733247"/>
                  </a:lnTo>
                  <a:lnTo>
                    <a:pt x="0" y="2733247"/>
                  </a:lnTo>
                  <a:lnTo>
                    <a:pt x="0" y="0"/>
                  </a:lnTo>
                  <a:close/>
                </a:path>
              </a:pathLst>
            </a:custGeom>
          </p:spPr>
          <p:style>
            <a:lnRef idx="2">
              <a:schemeClr val="accent3">
                <a:tint val="40000"/>
                <a:alpha val="90000"/>
                <a:hueOff val="2029141"/>
                <a:satOff val="100000"/>
                <a:lumOff val="1779"/>
                <a:alphaOff val="0"/>
              </a:schemeClr>
            </a:lnRef>
            <a:fillRef idx="1">
              <a:schemeClr val="accent3">
                <a:tint val="40000"/>
                <a:alpha val="90000"/>
                <a:hueOff val="2029141"/>
                <a:satOff val="100000"/>
                <a:lumOff val="1779"/>
                <a:alphaOff val="0"/>
              </a:schemeClr>
            </a:fillRef>
            <a:effectRef idx="0">
              <a:schemeClr val="accent3">
                <a:tint val="40000"/>
                <a:alpha val="90000"/>
                <a:hueOff val="2029141"/>
                <a:satOff val="100000"/>
                <a:lumOff val="1779"/>
                <a:alphaOff val="0"/>
              </a:schemeClr>
            </a:effectRef>
            <a:fontRef idx="minor">
              <a:schemeClr val="dk1">
                <a:hueOff val="0"/>
                <a:satOff val="0"/>
                <a:lumOff val="0"/>
                <a:alphaOff val="0"/>
              </a:schemeClr>
            </a:fontRef>
          </p:style>
          <p:txBody>
            <a:bodyPr spcFirstLastPara="0" vert="horz" wrap="square" lIns="101346" tIns="101346" rIns="135128" bIns="152019" numCol="1" spcCol="1270" anchor="t" anchorCtr="0">
              <a:noAutofit/>
            </a:bodyP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lvl="1" algn="ctr" defTabSz="844550">
                <a:lnSpc>
                  <a:spcPct val="90000"/>
                </a:lnSpc>
                <a:spcBef>
                  <a:spcPct val="0"/>
                </a:spcBef>
                <a:spcAft>
                  <a:spcPct val="15000"/>
                </a:spcAft>
              </a:pPr>
              <a:r>
                <a:rPr lang="en-US" sz="2800" kern="1200" dirty="0"/>
                <a:t>Student portfolio with at least 2 products</a:t>
              </a:r>
            </a:p>
            <a:p>
              <a:pPr marL="171450" lvl="1" indent="-171450" algn="l" defTabSz="844550">
                <a:lnSpc>
                  <a:spcPct val="90000"/>
                </a:lnSpc>
                <a:spcBef>
                  <a:spcPct val="0"/>
                </a:spcBef>
                <a:spcAft>
                  <a:spcPct val="15000"/>
                </a:spcAft>
                <a:buChar char="••"/>
              </a:pPr>
              <a:endParaRPr lang="en-US" sz="1900" kern="1200" dirty="0"/>
            </a:p>
          </p:txBody>
        </p:sp>
      </p:grpSp>
    </p:spTree>
    <p:extLst>
      <p:ext uri="{BB962C8B-B14F-4D97-AF65-F5344CB8AC3E}">
        <p14:creationId xmlns:p14="http://schemas.microsoft.com/office/powerpoint/2010/main" val="525317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Applied Activities</a:t>
            </a:r>
            <a:endParaRPr lang="en-US" dirty="0"/>
          </a:p>
        </p:txBody>
      </p:sp>
      <p:sp>
        <p:nvSpPr>
          <p:cNvPr id="3" name="Content Placeholder 2"/>
          <p:cNvSpPr>
            <a:spLocks noGrp="1"/>
          </p:cNvSpPr>
          <p:nvPr>
            <p:ph idx="1"/>
          </p:nvPr>
        </p:nvSpPr>
        <p:spPr>
          <a:xfrm>
            <a:off x="496957" y="1325562"/>
            <a:ext cx="11191460" cy="5075237"/>
          </a:xfrm>
        </p:spPr>
        <p:txBody>
          <a:bodyPr>
            <a:noAutofit/>
          </a:bodyPr>
          <a:lstStyle/>
          <a:p>
            <a:pPr marL="0" indent="0">
              <a:buNone/>
            </a:pPr>
            <a:r>
              <a:rPr lang="en-US" b="1" dirty="0" smtClean="0">
                <a:solidFill>
                  <a:srgbClr val="FF0000"/>
                </a:solidFill>
              </a:rPr>
              <a:t>Must involve external agency/entity</a:t>
            </a:r>
            <a:r>
              <a:rPr lang="en-US" b="1" dirty="0" smtClean="0"/>
              <a:t>.</a:t>
            </a:r>
          </a:p>
          <a:p>
            <a:r>
              <a:rPr lang="en-US" dirty="0" smtClean="0"/>
              <a:t>university-affiliated </a:t>
            </a:r>
            <a:r>
              <a:rPr lang="en-US" dirty="0"/>
              <a:t>settings must be primarily focused on community engagement, typically with external partners. University health promotion or wellness centers may also be </a:t>
            </a:r>
            <a:r>
              <a:rPr lang="en-US" dirty="0" smtClean="0"/>
              <a:t>appropriate. </a:t>
            </a:r>
          </a:p>
          <a:p>
            <a:pPr lvl="1"/>
            <a:r>
              <a:rPr lang="en-US" sz="2800" dirty="0" smtClean="0"/>
              <a:t>It </a:t>
            </a:r>
            <a:r>
              <a:rPr lang="en-US" sz="2800" b="1" dirty="0" smtClean="0">
                <a:solidFill>
                  <a:srgbClr val="FF0000"/>
                </a:solidFill>
              </a:rPr>
              <a:t>cannot be </a:t>
            </a:r>
            <a:r>
              <a:rPr lang="en-US" sz="2800" dirty="0"/>
              <a:t>a</a:t>
            </a:r>
            <a:r>
              <a:rPr lang="en-US" sz="2800" dirty="0" smtClean="0"/>
              <a:t>n </a:t>
            </a:r>
            <a:r>
              <a:rPr lang="en-US" sz="2800" dirty="0"/>
              <a:t>experience conducted solely under faculty supervision, such as a case study or </a:t>
            </a:r>
            <a:r>
              <a:rPr lang="en-US" sz="2800" dirty="0" smtClean="0"/>
              <a:t>simulation, </a:t>
            </a:r>
            <a:r>
              <a:rPr lang="en-US" sz="2800" dirty="0"/>
              <a:t>preparing a manuscript for publication, </a:t>
            </a:r>
            <a:r>
              <a:rPr lang="en-US" sz="2800" dirty="0" smtClean="0"/>
              <a:t>or working in a faculty-supervised lab </a:t>
            </a:r>
          </a:p>
          <a:p>
            <a:r>
              <a:rPr lang="en-US" dirty="0" smtClean="0"/>
              <a:t>Competencies </a:t>
            </a:r>
            <a:r>
              <a:rPr lang="en-US" b="1" dirty="0">
                <a:solidFill>
                  <a:srgbClr val="FF0000"/>
                </a:solidFill>
              </a:rPr>
              <a:t>need not be identical </a:t>
            </a:r>
            <a:r>
              <a:rPr lang="en-US" dirty="0"/>
              <a:t>from student to </a:t>
            </a:r>
            <a:r>
              <a:rPr lang="en-US" dirty="0" smtClean="0"/>
              <a:t>student</a:t>
            </a:r>
          </a:p>
          <a:p>
            <a:r>
              <a:rPr lang="en-US" dirty="0" smtClean="0"/>
              <a:t>Each experience must address one or more competencies</a:t>
            </a:r>
          </a:p>
          <a:p>
            <a:r>
              <a:rPr lang="en-US" dirty="0" smtClean="0"/>
              <a:t>Portfolio must contain </a:t>
            </a:r>
            <a:r>
              <a:rPr lang="en-US" i="1" dirty="0" smtClean="0"/>
              <a:t>at least </a:t>
            </a:r>
            <a:r>
              <a:rPr lang="en-US" dirty="0" smtClean="0"/>
              <a:t>two products and address at least five competencies.</a:t>
            </a:r>
          </a:p>
          <a:p>
            <a:pPr marL="457200" lvl="1" indent="0">
              <a:buNone/>
            </a:pPr>
            <a:endParaRPr lang="en-US" dirty="0" smtClean="0"/>
          </a:p>
        </p:txBody>
      </p:sp>
    </p:spTree>
    <p:extLst>
      <p:ext uri="{BB962C8B-B14F-4D97-AF65-F5344CB8AC3E}">
        <p14:creationId xmlns:p14="http://schemas.microsoft.com/office/powerpoint/2010/main" val="2427761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we will:</a:t>
            </a:r>
            <a:endParaRPr lang="en-US" dirty="0"/>
          </a:p>
        </p:txBody>
      </p:sp>
      <p:sp>
        <p:nvSpPr>
          <p:cNvPr id="3" name="Content Placeholder 2"/>
          <p:cNvSpPr>
            <a:spLocks noGrp="1"/>
          </p:cNvSpPr>
          <p:nvPr>
            <p:ph idx="1"/>
          </p:nvPr>
        </p:nvSpPr>
        <p:spPr>
          <a:xfrm>
            <a:off x="838200" y="1533832"/>
            <a:ext cx="10515600" cy="4588672"/>
          </a:xfrm>
        </p:spPr>
        <p:txBody>
          <a:bodyPr>
            <a:normAutofit/>
          </a:bodyPr>
          <a:lstStyle/>
          <a:p>
            <a:r>
              <a:rPr lang="en-US" dirty="0" smtClean="0"/>
              <a:t>Discuss/decide on concentrations</a:t>
            </a:r>
          </a:p>
          <a:p>
            <a:r>
              <a:rPr lang="en-US" dirty="0" smtClean="0"/>
              <a:t>Review content of required MPH courses against CEPH</a:t>
            </a:r>
          </a:p>
          <a:p>
            <a:pPr lvl="1"/>
            <a:r>
              <a:rPr lang="en-US" dirty="0" smtClean="0"/>
              <a:t>Foundational Knowledge</a:t>
            </a:r>
          </a:p>
          <a:p>
            <a:pPr lvl="1"/>
            <a:r>
              <a:rPr lang="en-US" dirty="0" smtClean="0"/>
              <a:t>Competencies</a:t>
            </a:r>
          </a:p>
          <a:p>
            <a:r>
              <a:rPr lang="en-US" dirty="0" smtClean="0"/>
              <a:t>Discuss/decide on Applied Practice Experience options</a:t>
            </a:r>
          </a:p>
          <a:p>
            <a:r>
              <a:rPr lang="en-US" dirty="0" smtClean="0"/>
              <a:t>Discuss/decide on Integrative Learning Experience options</a:t>
            </a:r>
          </a:p>
          <a:p>
            <a:r>
              <a:rPr lang="en-US" dirty="0" smtClean="0"/>
              <a:t>Discuss/decide on program revisions</a:t>
            </a:r>
          </a:p>
          <a:p>
            <a:r>
              <a:rPr lang="en-US" dirty="0" smtClean="0"/>
              <a:t>Discuss student portfolios</a:t>
            </a:r>
          </a:p>
          <a:p>
            <a:r>
              <a:rPr lang="en-US" dirty="0" smtClean="0"/>
              <a:t>Save the world, time permitting</a:t>
            </a:r>
          </a:p>
        </p:txBody>
      </p:sp>
    </p:spTree>
    <p:extLst>
      <p:ext uri="{BB962C8B-B14F-4D97-AF65-F5344CB8AC3E}">
        <p14:creationId xmlns:p14="http://schemas.microsoft.com/office/powerpoint/2010/main" val="2585112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Content Placeholder 2"/>
          <p:cNvSpPr>
            <a:spLocks noGrp="1"/>
          </p:cNvSpPr>
          <p:nvPr>
            <p:ph idx="1"/>
          </p:nvPr>
        </p:nvSpPr>
        <p:spPr/>
        <p:txBody>
          <a:bodyPr/>
          <a:lstStyle/>
          <a:p>
            <a:r>
              <a:rPr lang="en-US" dirty="0" smtClean="0"/>
              <a:t>PH 546 as elective</a:t>
            </a:r>
          </a:p>
          <a:p>
            <a:r>
              <a:rPr lang="en-US" dirty="0" smtClean="0"/>
              <a:t>Class projects with KYDH or other agency</a:t>
            </a:r>
          </a:p>
          <a:p>
            <a:r>
              <a:rPr lang="en-US" dirty="0" smtClean="0"/>
              <a:t>KPHA/PHUGAS projects</a:t>
            </a:r>
          </a:p>
          <a:p>
            <a:r>
              <a:rPr lang="en-US" dirty="0" smtClean="0"/>
              <a:t>KPHAST post-training activities</a:t>
            </a:r>
          </a:p>
          <a:p>
            <a:r>
              <a:rPr lang="en-US" dirty="0" smtClean="0"/>
              <a:t>Service learning opportunities</a:t>
            </a:r>
          </a:p>
          <a:p>
            <a:r>
              <a:rPr lang="en-US" dirty="0" smtClean="0"/>
              <a:t>Independent service projects</a:t>
            </a:r>
          </a:p>
          <a:p>
            <a:r>
              <a:rPr lang="en-US" dirty="0" smtClean="0"/>
              <a:t>Others??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50879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Integrative Learning Experience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530362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40777358"/>
              </p:ext>
            </p:extLst>
          </p:nvPr>
        </p:nvGraphicFramePr>
        <p:xfrm>
          <a:off x="318052" y="397566"/>
          <a:ext cx="11569148" cy="5779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3"/>
          <p:cNvSpPr txBox="1"/>
          <p:nvPr/>
        </p:nvSpPr>
        <p:spPr>
          <a:xfrm>
            <a:off x="5647367" y="2964099"/>
            <a:ext cx="910517"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spc="100" dirty="0">
                <a:solidFill>
                  <a:srgbClr val="FFFF00"/>
                </a:solidFill>
                <a:latin typeface="Rockwell" panose="02060603020205020403" pitchFamily="18" charset="0"/>
              </a:rPr>
              <a:t>ILE</a:t>
            </a:r>
          </a:p>
        </p:txBody>
      </p:sp>
    </p:spTree>
    <p:extLst>
      <p:ext uri="{BB962C8B-B14F-4D97-AF65-F5344CB8AC3E}">
        <p14:creationId xmlns:p14="http://schemas.microsoft.com/office/powerpoint/2010/main" val="1920270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20163129"/>
              </p:ext>
            </p:extLst>
          </p:nvPr>
        </p:nvGraphicFramePr>
        <p:xfrm>
          <a:off x="3498574" y="874643"/>
          <a:ext cx="5208104" cy="5307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443948" y="874643"/>
            <a:ext cx="3094383" cy="1938992"/>
          </a:xfrm>
          <a:prstGeom prst="rect">
            <a:avLst/>
          </a:prstGeom>
        </p:spPr>
        <p:txBody>
          <a:bodyPr wrap="square">
            <a:spAutoFit/>
          </a:bodyPr>
          <a:lstStyle/>
          <a:p>
            <a:pPr marL="0" lvl="1" indent="-273050">
              <a:buClr>
                <a:srgbClr val="C3A383"/>
              </a:buClr>
              <a:buSzPct val="95000"/>
              <a:buFont typeface="Arial" panose="020B0604020202020204" pitchFamily="34" charset="0"/>
              <a:buNone/>
              <a:defRPr/>
            </a:pPr>
            <a:r>
              <a:rPr lang="en-US" sz="2400" i="1" dirty="0">
                <a:cs typeface="Calibri" pitchFamily="34" charset="0"/>
              </a:rPr>
              <a:t>competencies selected in consult with faculty &amp; align with students’ educational &amp; professional goals</a:t>
            </a:r>
            <a:endParaRPr lang="en-US" sz="2400" dirty="0">
              <a:cs typeface="Calibri" pitchFamily="34" charset="0"/>
            </a:endParaRPr>
          </a:p>
        </p:txBody>
      </p:sp>
      <p:sp>
        <p:nvSpPr>
          <p:cNvPr id="6" name="Rectangle 5"/>
          <p:cNvSpPr/>
          <p:nvPr/>
        </p:nvSpPr>
        <p:spPr>
          <a:xfrm>
            <a:off x="8620538" y="2813635"/>
            <a:ext cx="3140766" cy="461665"/>
          </a:xfrm>
          <a:prstGeom prst="rect">
            <a:avLst/>
          </a:prstGeom>
        </p:spPr>
        <p:txBody>
          <a:bodyPr wrap="square">
            <a:spAutoFit/>
          </a:bodyPr>
          <a:lstStyle/>
          <a:p>
            <a:pPr marL="0" lvl="1" indent="-273050" algn="r">
              <a:buClr>
                <a:srgbClr val="C3A383"/>
              </a:buClr>
              <a:buSzPct val="95000"/>
              <a:buFont typeface="Arial" panose="020B0604020202020204" pitchFamily="34" charset="0"/>
              <a:buNone/>
              <a:defRPr/>
            </a:pPr>
            <a:r>
              <a:rPr lang="en-US" sz="2400" i="1" dirty="0" smtClean="0">
                <a:cs typeface="Calibri" pitchFamily="34" charset="0"/>
              </a:rPr>
              <a:t>Individual or group</a:t>
            </a:r>
            <a:endParaRPr lang="en-US" sz="2400" i="1" dirty="0">
              <a:cs typeface="Calibri" pitchFamily="34" charset="0"/>
            </a:endParaRPr>
          </a:p>
        </p:txBody>
      </p:sp>
      <p:sp>
        <p:nvSpPr>
          <p:cNvPr id="7" name="Rectangle 6"/>
          <p:cNvSpPr/>
          <p:nvPr/>
        </p:nvSpPr>
        <p:spPr>
          <a:xfrm>
            <a:off x="443948" y="4623838"/>
            <a:ext cx="2994991" cy="1938992"/>
          </a:xfrm>
          <a:prstGeom prst="rect">
            <a:avLst/>
          </a:prstGeom>
        </p:spPr>
        <p:txBody>
          <a:bodyPr wrap="square">
            <a:spAutoFit/>
          </a:bodyPr>
          <a:lstStyle/>
          <a:p>
            <a:pPr marL="0" lvl="1" indent="-273050">
              <a:buClr>
                <a:srgbClr val="C3A383"/>
              </a:buClr>
              <a:buSzPct val="95000"/>
              <a:buNone/>
              <a:defRPr/>
            </a:pPr>
            <a:r>
              <a:rPr lang="en-US" sz="2400" i="1" dirty="0">
                <a:cs typeface="Calibri" pitchFamily="34" charset="0"/>
              </a:rPr>
              <a:t>faculty or other qualified individual ensures each student addresses defined competencies</a:t>
            </a:r>
            <a:endParaRPr lang="en-US" sz="2400" i="1" dirty="0">
              <a:cs typeface="Calibri" pitchFamily="34" charset="0"/>
            </a:endParaRPr>
          </a:p>
        </p:txBody>
      </p:sp>
    </p:spTree>
    <p:extLst>
      <p:ext uri="{BB962C8B-B14F-4D97-AF65-F5344CB8AC3E}">
        <p14:creationId xmlns:p14="http://schemas.microsoft.com/office/powerpoint/2010/main" val="38933436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565" y="695740"/>
            <a:ext cx="11330609" cy="5693866"/>
          </a:xfrm>
          <a:prstGeom prst="rect">
            <a:avLst/>
          </a:prstGeom>
        </p:spPr>
        <p:txBody>
          <a:bodyPr wrap="square">
            <a:spAutoFit/>
          </a:bodyPr>
          <a:lstStyle/>
          <a:p>
            <a:r>
              <a:rPr lang="en-US" sz="2800" dirty="0" smtClean="0"/>
              <a:t>The </a:t>
            </a:r>
            <a:r>
              <a:rPr lang="en-US" sz="2800" dirty="0"/>
              <a:t>ILE represents a culminating experience and may take many forms, such as a practice-based project, essay-based comprehensive exam, capstone course, integrative seminar, etc. </a:t>
            </a:r>
            <a:endParaRPr lang="en-US" sz="2800" dirty="0" smtClean="0"/>
          </a:p>
          <a:p>
            <a:endParaRPr lang="en-US" sz="2800" dirty="0" smtClean="0"/>
          </a:p>
          <a:p>
            <a:r>
              <a:rPr lang="en-US" sz="2800" dirty="0" smtClean="0"/>
              <a:t>Regardless </a:t>
            </a:r>
            <a:r>
              <a:rPr lang="en-US" sz="2800" dirty="0"/>
              <a:t>of form, the student produces a high-quality written product that is appropriate for the student’s educational and professional objectives. </a:t>
            </a:r>
            <a:r>
              <a:rPr lang="en-US" sz="2800" dirty="0" smtClean="0"/>
              <a:t>Written </a:t>
            </a:r>
            <a:r>
              <a:rPr lang="en-US" sz="2800" dirty="0"/>
              <a:t>products might include the following: program </a:t>
            </a:r>
            <a:r>
              <a:rPr lang="en-US" sz="2800" i="0" u="none" strike="noStrike" baseline="0" dirty="0" smtClean="0"/>
              <a:t>evaluation report, training manual, policy statement, take-home comprehensive essay exam, legislative testimony with accompanying supporting research, etc. </a:t>
            </a:r>
          </a:p>
          <a:p>
            <a:endParaRPr lang="en-US" sz="2800" i="0" u="none" strike="noStrike" baseline="0" dirty="0" smtClean="0"/>
          </a:p>
          <a:p>
            <a:r>
              <a:rPr lang="en-US" sz="2800" i="0" u="none" strike="noStrike" baseline="0" dirty="0" smtClean="0"/>
              <a:t>Ideally, the written product is </a:t>
            </a:r>
            <a:r>
              <a:rPr lang="en-US" sz="2800" i="0" u="none" strike="noStrike" baseline="0" dirty="0" smtClean="0">
                <a:solidFill>
                  <a:srgbClr val="FF0000"/>
                </a:solidFill>
              </a:rPr>
              <a:t>developed and delivered</a:t>
            </a:r>
            <a:r>
              <a:rPr lang="en-US" sz="2800" i="0" u="none" strike="noStrike" baseline="0" dirty="0" smtClean="0"/>
              <a:t> in a manner that is </a:t>
            </a:r>
            <a:r>
              <a:rPr lang="en-US" sz="2800" i="0" u="none" strike="noStrike" baseline="0" dirty="0" smtClean="0">
                <a:solidFill>
                  <a:srgbClr val="FF0000"/>
                </a:solidFill>
              </a:rPr>
              <a:t>useful to external stakeholders</a:t>
            </a:r>
            <a:r>
              <a:rPr lang="en-US" sz="2800" i="0" u="none" strike="noStrike" baseline="0" dirty="0" smtClean="0"/>
              <a:t>, such as non-profit or governmental organizations. </a:t>
            </a:r>
            <a:endParaRPr lang="en-US" sz="2800" dirty="0"/>
          </a:p>
        </p:txBody>
      </p:sp>
    </p:spTree>
    <p:extLst>
      <p:ext uri="{BB962C8B-B14F-4D97-AF65-F5344CB8AC3E}">
        <p14:creationId xmlns:p14="http://schemas.microsoft.com/office/powerpoint/2010/main" val="323444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High-Quality Written Paper</a:t>
            </a:r>
            <a:endParaRPr lang="en-US" dirty="0"/>
          </a:p>
        </p:txBody>
      </p:sp>
      <p:sp>
        <p:nvSpPr>
          <p:cNvPr id="3" name="Content Placeholder 2"/>
          <p:cNvSpPr>
            <a:spLocks noGrp="1"/>
          </p:cNvSpPr>
          <p:nvPr>
            <p:ph idx="1"/>
          </p:nvPr>
        </p:nvSpPr>
        <p:spPr/>
        <p:txBody>
          <a:bodyPr/>
          <a:lstStyle/>
          <a:p>
            <a:r>
              <a:rPr lang="en-US" dirty="0" smtClean="0"/>
              <a:t>Capstone project report</a:t>
            </a:r>
          </a:p>
          <a:p>
            <a:r>
              <a:rPr lang="en-US" dirty="0" smtClean="0"/>
              <a:t>Internship report</a:t>
            </a:r>
          </a:p>
          <a:p>
            <a:r>
              <a:rPr lang="en-US" dirty="0" smtClean="0"/>
              <a:t>Independent research paper/article</a:t>
            </a:r>
          </a:p>
          <a:p>
            <a:r>
              <a:rPr lang="en-US" dirty="0" smtClean="0"/>
              <a:t>Thesis</a:t>
            </a:r>
          </a:p>
          <a:p>
            <a:r>
              <a:rPr lang="en-US" dirty="0" smtClean="0"/>
              <a:t>Take-home essay/case analysis</a:t>
            </a:r>
          </a:p>
          <a:p>
            <a:r>
              <a:rPr lang="en-US" dirty="0" smtClean="0"/>
              <a:t>Grant proposal</a:t>
            </a:r>
          </a:p>
          <a:p>
            <a:pPr marL="0" indent="0">
              <a:buNone/>
            </a:pPr>
            <a:r>
              <a:rPr lang="en-US" dirty="0" smtClean="0"/>
              <a:t>Other ideas?</a:t>
            </a:r>
            <a:endParaRPr lang="en-US" dirty="0"/>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099182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Program Revisions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80885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Issues to Consider</a:t>
            </a:r>
            <a:endParaRPr lang="en-US" dirty="0"/>
          </a:p>
        </p:txBody>
      </p:sp>
      <p:sp>
        <p:nvSpPr>
          <p:cNvPr id="5" name="Content Placeholder 4"/>
          <p:cNvSpPr>
            <a:spLocks noGrp="1"/>
          </p:cNvSpPr>
          <p:nvPr>
            <p:ph idx="1"/>
          </p:nvPr>
        </p:nvSpPr>
        <p:spPr/>
        <p:txBody>
          <a:bodyPr/>
          <a:lstStyle/>
          <a:p>
            <a:r>
              <a:rPr lang="en-US" dirty="0" smtClean="0"/>
              <a:t>Timeframe: Quick turn around to pass this semester.</a:t>
            </a:r>
          </a:p>
          <a:p>
            <a:r>
              <a:rPr lang="en-US" dirty="0" smtClean="0"/>
              <a:t>50%+ change of courses = CPE involvement</a:t>
            </a:r>
          </a:p>
          <a:p>
            <a:r>
              <a:rPr lang="en-US" dirty="0" smtClean="0"/>
              <a:t>Required courses must be offered in both F2F and Online formats</a:t>
            </a:r>
          </a:p>
          <a:p>
            <a:r>
              <a:rPr lang="en-US" dirty="0" smtClean="0"/>
              <a:t>Required course options = need competency assessment for each</a:t>
            </a:r>
          </a:p>
          <a:p>
            <a:pPr lvl="1"/>
            <a:r>
              <a:rPr lang="en-US" dirty="0" smtClean="0"/>
              <a:t>Ex: Student w/PhD can take PH 520 or  PH 620</a:t>
            </a:r>
          </a:p>
          <a:p>
            <a:pPr lvl="1"/>
            <a:r>
              <a:rPr lang="en-US" dirty="0" smtClean="0"/>
              <a:t>Ex: Diversity course or one offered through GWS</a:t>
            </a:r>
          </a:p>
          <a:p>
            <a:r>
              <a:rPr lang="en-US" dirty="0" smtClean="0"/>
              <a:t>Can waive PH 580 for students from CEPH-accredited BSPH</a:t>
            </a:r>
          </a:p>
          <a:p>
            <a:endParaRPr lang="en-US" dirty="0" smtClean="0"/>
          </a:p>
          <a:p>
            <a:endParaRPr lang="en-US" dirty="0"/>
          </a:p>
        </p:txBody>
      </p:sp>
    </p:spTree>
    <p:extLst>
      <p:ext uri="{BB962C8B-B14F-4D97-AF65-F5344CB8AC3E}">
        <p14:creationId xmlns:p14="http://schemas.microsoft.com/office/powerpoint/2010/main" val="31696422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Decision Time!  Make a motion to</a:t>
            </a:r>
            <a:endParaRPr lang="en-US" dirty="0"/>
          </a:p>
        </p:txBody>
      </p:sp>
      <p:sp>
        <p:nvSpPr>
          <p:cNvPr id="5" name="Content Placeholder 4"/>
          <p:cNvSpPr>
            <a:spLocks noGrp="1"/>
          </p:cNvSpPr>
          <p:nvPr>
            <p:ph idx="1"/>
          </p:nvPr>
        </p:nvSpPr>
        <p:spPr/>
        <p:txBody>
          <a:bodyPr/>
          <a:lstStyle/>
          <a:p>
            <a:r>
              <a:rPr lang="en-US" sz="3600" dirty="0" smtClean="0"/>
              <a:t> do away with/keep/change concentrations</a:t>
            </a:r>
          </a:p>
          <a:p>
            <a:r>
              <a:rPr lang="en-US" sz="3600" dirty="0" smtClean="0"/>
              <a:t> remove PH546 (internship) as requirement</a:t>
            </a:r>
          </a:p>
          <a:p>
            <a:r>
              <a:rPr lang="en-US" sz="3600" dirty="0" smtClean="0"/>
              <a:t> remove core exam as requirement</a:t>
            </a:r>
          </a:p>
          <a:p>
            <a:r>
              <a:rPr lang="en-US" sz="3600" dirty="0"/>
              <a:t> </a:t>
            </a:r>
            <a:r>
              <a:rPr lang="en-US" sz="3600" dirty="0" smtClean="0"/>
              <a:t>remove PH588 or PH599 as requirement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263418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Gaps: Foundational Knowledge</a:t>
            </a:r>
            <a:endParaRPr lang="en-US" dirty="0"/>
          </a:p>
        </p:txBody>
      </p:sp>
      <p:sp>
        <p:nvSpPr>
          <p:cNvPr id="3" name="Content Placeholder 2"/>
          <p:cNvSpPr>
            <a:spLocks noGrp="1"/>
          </p:cNvSpPr>
          <p:nvPr>
            <p:ph idx="1"/>
          </p:nvPr>
        </p:nvSpPr>
        <p:spPr/>
        <p:txBody>
          <a:bodyPr/>
          <a:lstStyle/>
          <a:p>
            <a:pPr marL="0" indent="0">
              <a:buNone/>
            </a:pPr>
            <a:r>
              <a:rPr lang="en-US" u="sng" dirty="0" smtClean="0">
                <a:solidFill>
                  <a:srgbClr val="FFFF00"/>
                </a:solidFill>
              </a:rPr>
              <a:t>?? Add to PH580?</a:t>
            </a:r>
          </a:p>
          <a:p>
            <a:pPr marL="0" indent="0">
              <a:buNone/>
            </a:pPr>
            <a:r>
              <a:rPr lang="en-US" dirty="0" smtClean="0"/>
              <a:t>8. Explain </a:t>
            </a:r>
            <a:r>
              <a:rPr lang="en-US" dirty="0"/>
              <a:t>biological and genetic factors that affect a population’s health </a:t>
            </a:r>
            <a:endParaRPr lang="en-US" dirty="0" smtClean="0"/>
          </a:p>
          <a:p>
            <a:pPr marL="0" indent="0">
              <a:buNone/>
            </a:pPr>
            <a:r>
              <a:rPr lang="en-US" dirty="0" smtClean="0"/>
              <a:t>---------</a:t>
            </a:r>
            <a:endParaRPr lang="en-US" dirty="0"/>
          </a:p>
          <a:p>
            <a:pPr marL="0" indent="0">
              <a:buNone/>
            </a:pPr>
            <a:r>
              <a:rPr lang="en-US" dirty="0" smtClean="0"/>
              <a:t>6. Explain the critical importance of evidence in advancing PH knowledge</a:t>
            </a:r>
          </a:p>
          <a:p>
            <a:pPr marL="0" indent="0">
              <a:buNone/>
            </a:pPr>
            <a:r>
              <a:rPr lang="en-US" dirty="0" smtClean="0"/>
              <a:t>7. Explain effects of environmental factors on a population’s health</a:t>
            </a:r>
          </a:p>
          <a:p>
            <a:pPr marL="0" indent="0">
              <a:buNone/>
            </a:pPr>
            <a:r>
              <a:rPr lang="en-US" dirty="0" smtClean="0"/>
              <a:t>9. Explain how globalization affects global burdens of disease*</a:t>
            </a:r>
          </a:p>
        </p:txBody>
      </p:sp>
    </p:spTree>
    <p:extLst>
      <p:ext uri="{BB962C8B-B14F-4D97-AF65-F5344CB8AC3E}">
        <p14:creationId xmlns:p14="http://schemas.microsoft.com/office/powerpoint/2010/main" val="415953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first….</a:t>
            </a:r>
            <a:endParaRPr lang="en-US" dirty="0"/>
          </a:p>
        </p:txBody>
      </p:sp>
      <p:sp>
        <p:nvSpPr>
          <p:cNvPr id="3" name="Content Placeholder 2"/>
          <p:cNvSpPr>
            <a:spLocks noGrp="1"/>
          </p:cNvSpPr>
          <p:nvPr>
            <p:ph idx="1"/>
          </p:nvPr>
        </p:nvSpPr>
        <p:spPr>
          <a:xfrm>
            <a:off x="838199" y="1510748"/>
            <a:ext cx="10949609" cy="4884876"/>
          </a:xfrm>
        </p:spPr>
        <p:txBody>
          <a:bodyPr>
            <a:normAutofit/>
          </a:bodyPr>
          <a:lstStyle/>
          <a:p>
            <a:pPr marL="0" indent="0">
              <a:buNone/>
            </a:pPr>
            <a:r>
              <a:rPr lang="en-US" sz="3600" dirty="0"/>
              <a:t>I</a:t>
            </a:r>
            <a:r>
              <a:rPr lang="en-US" sz="3600" dirty="0" smtClean="0"/>
              <a:t>dentify the top ten </a:t>
            </a:r>
            <a:r>
              <a:rPr lang="en-US" sz="3600" dirty="0" smtClean="0">
                <a:solidFill>
                  <a:srgbClr val="FF0000"/>
                </a:solidFill>
              </a:rPr>
              <a:t>skills</a:t>
            </a:r>
            <a:r>
              <a:rPr lang="en-US" sz="3600" dirty="0" smtClean="0"/>
              <a:t> </a:t>
            </a:r>
            <a:r>
              <a:rPr lang="en-US" sz="3600" u="sng" dirty="0" smtClean="0"/>
              <a:t>all</a:t>
            </a:r>
            <a:r>
              <a:rPr lang="en-US" sz="3600" dirty="0" smtClean="0"/>
              <a:t> MPH students should have when they graduate. </a:t>
            </a:r>
          </a:p>
          <a:p>
            <a:r>
              <a:rPr lang="en-US" sz="3000" dirty="0" smtClean="0"/>
              <a:t>Be specific</a:t>
            </a:r>
          </a:p>
          <a:p>
            <a:pPr lvl="1"/>
            <a:r>
              <a:rPr lang="en-US" sz="3000" dirty="0" smtClean="0"/>
              <a:t>Example:  “Design a theory-based intervention” as opposed to “Apply theory”</a:t>
            </a:r>
          </a:p>
          <a:p>
            <a:r>
              <a:rPr lang="en-US" sz="3000" dirty="0" smtClean="0"/>
              <a:t>But don’t be </a:t>
            </a:r>
            <a:r>
              <a:rPr lang="en-US" sz="3000" i="1" dirty="0" smtClean="0"/>
              <a:t>too</a:t>
            </a:r>
            <a:r>
              <a:rPr lang="en-US" sz="3000" dirty="0" smtClean="0"/>
              <a:t> specific</a:t>
            </a:r>
          </a:p>
          <a:p>
            <a:pPr lvl="1"/>
            <a:r>
              <a:rPr lang="en-US" sz="3000" dirty="0" smtClean="0"/>
              <a:t>Example: Use social cognitive theory to design an intervention to address antibiotic misuse</a:t>
            </a:r>
          </a:p>
          <a:p>
            <a:pPr marL="0" indent="0">
              <a:buNone/>
            </a:pPr>
            <a:endParaRPr lang="en-US" dirty="0"/>
          </a:p>
        </p:txBody>
      </p:sp>
    </p:spTree>
    <p:extLst>
      <p:ext uri="{BB962C8B-B14F-4D97-AF65-F5344CB8AC3E}">
        <p14:creationId xmlns:p14="http://schemas.microsoft.com/office/powerpoint/2010/main" val="10972136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Gaps: Foundational Competencies</a:t>
            </a:r>
            <a:endParaRPr lang="en-US" dirty="0"/>
          </a:p>
        </p:txBody>
      </p:sp>
      <p:sp>
        <p:nvSpPr>
          <p:cNvPr id="3" name="Content Placeholder 2"/>
          <p:cNvSpPr>
            <a:spLocks noGrp="1"/>
          </p:cNvSpPr>
          <p:nvPr>
            <p:ph idx="1"/>
          </p:nvPr>
        </p:nvSpPr>
        <p:spPr>
          <a:xfrm>
            <a:off x="838200" y="1690688"/>
            <a:ext cx="10515600" cy="4789625"/>
          </a:xfrm>
        </p:spPr>
        <p:txBody>
          <a:bodyPr>
            <a:normAutofit/>
          </a:bodyPr>
          <a:lstStyle/>
          <a:p>
            <a:pPr marL="0" indent="0">
              <a:buNone/>
            </a:pPr>
            <a:r>
              <a:rPr lang="en-US" sz="3200" b="1" u="sng" dirty="0" smtClean="0">
                <a:solidFill>
                  <a:srgbClr val="FFFF00"/>
                </a:solidFill>
              </a:rPr>
              <a:t>??Create required health disparity course that addresses:</a:t>
            </a:r>
          </a:p>
          <a:p>
            <a:pPr marL="0" indent="0">
              <a:buNone/>
            </a:pPr>
            <a:r>
              <a:rPr lang="en-US" sz="3200" dirty="0" smtClean="0"/>
              <a:t>8</a:t>
            </a:r>
            <a:r>
              <a:rPr lang="en-US" sz="3200" dirty="0"/>
              <a:t>. Apply awareness of </a:t>
            </a:r>
            <a:r>
              <a:rPr lang="en-US" sz="3200" dirty="0">
                <a:solidFill>
                  <a:srgbClr val="FFFF00"/>
                </a:solidFill>
              </a:rPr>
              <a:t>cultural values and practices </a:t>
            </a:r>
            <a:r>
              <a:rPr lang="en-US" sz="3200" dirty="0"/>
              <a:t>to the design or implementation of public health policies or programs </a:t>
            </a:r>
            <a:endParaRPr lang="en-US" sz="3200" dirty="0" smtClean="0"/>
          </a:p>
          <a:p>
            <a:pPr marL="0" indent="0">
              <a:buNone/>
            </a:pPr>
            <a:r>
              <a:rPr lang="en-US" sz="3200" dirty="0" smtClean="0"/>
              <a:t>14</a:t>
            </a:r>
            <a:r>
              <a:rPr lang="en-US" sz="3200" dirty="0"/>
              <a:t>. Advocate for political, social or economic policies and programs that will improve health in </a:t>
            </a:r>
            <a:r>
              <a:rPr lang="en-US" sz="3200" dirty="0">
                <a:solidFill>
                  <a:srgbClr val="FFFF00"/>
                </a:solidFill>
              </a:rPr>
              <a:t>diverse populations </a:t>
            </a:r>
            <a:endParaRPr lang="en-US" sz="3200" dirty="0" smtClean="0">
              <a:solidFill>
                <a:srgbClr val="FFFF00"/>
              </a:solidFill>
            </a:endParaRPr>
          </a:p>
          <a:p>
            <a:pPr marL="0" indent="0">
              <a:buNone/>
            </a:pPr>
            <a:r>
              <a:rPr lang="en-US" sz="3200" dirty="0" smtClean="0"/>
              <a:t>20</a:t>
            </a:r>
            <a:r>
              <a:rPr lang="en-US" sz="3200" dirty="0"/>
              <a:t>. Describe the importance of </a:t>
            </a:r>
            <a:r>
              <a:rPr lang="en-US" sz="3200" dirty="0">
                <a:solidFill>
                  <a:srgbClr val="FFFF00"/>
                </a:solidFill>
              </a:rPr>
              <a:t>cultural competence </a:t>
            </a:r>
            <a:r>
              <a:rPr lang="en-US" sz="3200" dirty="0"/>
              <a:t>in communicating public health content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713801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614932"/>
          </a:xfrm>
        </p:spPr>
        <p:txBody>
          <a:bodyPr>
            <a:normAutofit/>
          </a:bodyPr>
          <a:lstStyle/>
          <a:p>
            <a:pPr marL="0" indent="0">
              <a:buNone/>
            </a:pPr>
            <a:r>
              <a:rPr lang="en-US" sz="3200" u="sng" dirty="0" smtClean="0">
                <a:solidFill>
                  <a:srgbClr val="FFFF00"/>
                </a:solidFill>
              </a:rPr>
              <a:t>?? Add Planning to Core (Modify PH575) </a:t>
            </a:r>
          </a:p>
          <a:p>
            <a:pPr marL="0" indent="0">
              <a:buNone/>
            </a:pPr>
            <a:r>
              <a:rPr lang="en-US" sz="3200" dirty="0" smtClean="0"/>
              <a:t>7. Assess population needs, assets, and capacities that affect communities’ health</a:t>
            </a:r>
          </a:p>
          <a:p>
            <a:pPr marL="0" indent="0">
              <a:buNone/>
            </a:pPr>
            <a:r>
              <a:rPr lang="en-US" sz="3200" dirty="0" smtClean="0"/>
              <a:t>9</a:t>
            </a:r>
            <a:r>
              <a:rPr lang="en-US" sz="3200" dirty="0"/>
              <a:t>. Design a </a:t>
            </a:r>
            <a:r>
              <a:rPr lang="en-US" sz="3200" dirty="0" smtClean="0"/>
              <a:t>population-based </a:t>
            </a:r>
            <a:r>
              <a:rPr lang="en-US" sz="3200" dirty="0"/>
              <a:t>policy, program, project or intervention</a:t>
            </a:r>
            <a:endParaRPr lang="en-US" sz="3200" dirty="0" smtClean="0"/>
          </a:p>
          <a:p>
            <a:pPr marL="0" indent="0">
              <a:buNone/>
            </a:pPr>
            <a:r>
              <a:rPr lang="en-US" sz="3200" dirty="0" smtClean="0"/>
              <a:t>10</a:t>
            </a:r>
            <a:r>
              <a:rPr lang="en-US" sz="3200" dirty="0"/>
              <a:t>. Explain basic principles and tools of budget and resource management </a:t>
            </a:r>
            <a:r>
              <a:rPr lang="en-US" sz="3200" dirty="0" smtClean="0"/>
              <a:t> </a:t>
            </a:r>
            <a:endParaRPr lang="en-US" sz="3200" dirty="0"/>
          </a:p>
          <a:p>
            <a:pPr marL="0" indent="0">
              <a:buNone/>
            </a:pPr>
            <a:endParaRPr lang="en-US" sz="3200" dirty="0"/>
          </a:p>
          <a:p>
            <a:pPr marL="0" indent="0">
              <a:buNone/>
            </a:pPr>
            <a:endParaRPr lang="en-US" dirty="0"/>
          </a:p>
        </p:txBody>
      </p:sp>
      <p:sp>
        <p:nvSpPr>
          <p:cNvPr id="4" name="Title 1"/>
          <p:cNvSpPr>
            <a:spLocks noGrp="1"/>
          </p:cNvSpPr>
          <p:nvPr>
            <p:ph type="title"/>
          </p:nvPr>
        </p:nvSpPr>
        <p:spPr/>
        <p:txBody>
          <a:bodyPr/>
          <a:lstStyle/>
          <a:p>
            <a:r>
              <a:rPr lang="en-US" dirty="0" smtClean="0"/>
              <a:t>Addressing Gaps: Foundational Competencies</a:t>
            </a:r>
            <a:endParaRPr lang="en-US" dirty="0"/>
          </a:p>
        </p:txBody>
      </p:sp>
    </p:spTree>
    <p:extLst>
      <p:ext uri="{BB962C8B-B14F-4D97-AF65-F5344CB8AC3E}">
        <p14:creationId xmlns:p14="http://schemas.microsoft.com/office/powerpoint/2010/main" val="891315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7. Discuss multiple dimensions of policy-making process, including the roles of ethics and evidence</a:t>
            </a:r>
          </a:p>
          <a:p>
            <a:pPr marL="0" indent="0">
              <a:buNone/>
            </a:pPr>
            <a:r>
              <a:rPr lang="en-US" dirty="0"/>
              <a:t>14. Advocate for political, social or economic policies and programs that will improve health in diverse populations </a:t>
            </a:r>
            <a:endParaRPr lang="en-US" dirty="0" smtClean="0"/>
          </a:p>
          <a:p>
            <a:pPr marL="0" indent="0">
              <a:buNone/>
            </a:pPr>
            <a:r>
              <a:rPr lang="en-US" dirty="0" smtClean="0"/>
              <a:t>16. Apply principles of leadership, governance and management, which include creating a vision, empowering others, fostering collaboration, and guiding decision making</a:t>
            </a:r>
            <a:endParaRPr lang="en-US" dirty="0"/>
          </a:p>
          <a:p>
            <a:pPr marL="0" indent="0">
              <a:buNone/>
            </a:pPr>
            <a:r>
              <a:rPr lang="en-US" dirty="0"/>
              <a:t>17. Apply negotiation and mediation skills to address organizational or community challenges </a:t>
            </a:r>
          </a:p>
          <a:p>
            <a:pPr marL="0" indent="0">
              <a:buNone/>
            </a:pPr>
            <a:r>
              <a:rPr lang="en-US" dirty="0"/>
              <a:t>21. Perform effectively on </a:t>
            </a:r>
            <a:r>
              <a:rPr lang="en-US" dirty="0" err="1"/>
              <a:t>interprofessional</a:t>
            </a:r>
            <a:r>
              <a:rPr lang="en-US" dirty="0"/>
              <a:t> teams </a:t>
            </a:r>
          </a:p>
          <a:p>
            <a:pPr marL="0" indent="0">
              <a:buNone/>
            </a:pPr>
            <a:endParaRPr lang="en-US" dirty="0" smtClean="0"/>
          </a:p>
          <a:p>
            <a:endParaRPr lang="en-US" dirty="0"/>
          </a:p>
        </p:txBody>
      </p:sp>
    </p:spTree>
    <p:extLst>
      <p:ext uri="{BB962C8B-B14F-4D97-AF65-F5344CB8AC3E}">
        <p14:creationId xmlns:p14="http://schemas.microsoft.com/office/powerpoint/2010/main" val="21695131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500" dirty="0" smtClean="0">
                <a:solidFill>
                  <a:srgbClr val="FFFF00"/>
                </a:solidFill>
              </a:rPr>
              <a:t>?????</a:t>
            </a:r>
          </a:p>
          <a:p>
            <a:pPr marL="0" indent="0">
              <a:buNone/>
            </a:pPr>
            <a:r>
              <a:rPr lang="en-US" sz="3500" dirty="0" smtClean="0"/>
              <a:t>22</a:t>
            </a:r>
            <a:r>
              <a:rPr lang="en-US" sz="3500" dirty="0"/>
              <a:t>. Apply systems thinking tools to a public health issue </a:t>
            </a:r>
          </a:p>
          <a:p>
            <a:pPr marL="0" indent="0">
              <a:buNone/>
            </a:pPr>
            <a:endParaRPr lang="en-US" dirty="0"/>
          </a:p>
          <a:p>
            <a:pPr marL="0" indent="0">
              <a:buNone/>
            </a:pPr>
            <a:r>
              <a:rPr lang="en-US" dirty="0" smtClean="0"/>
              <a:t>CEPH is developing technical assistance papers on these two competencies</a:t>
            </a:r>
          </a:p>
          <a:p>
            <a:pPr marL="0" indent="0">
              <a:buNone/>
            </a:pPr>
            <a:endParaRPr lang="en-US" dirty="0"/>
          </a:p>
          <a:p>
            <a:pPr marL="0" indent="0">
              <a:buNone/>
            </a:pPr>
            <a:r>
              <a:rPr lang="en-US" b="1" dirty="0" smtClean="0">
                <a:solidFill>
                  <a:srgbClr val="FF0000"/>
                </a:solidFill>
              </a:rPr>
              <a:t>NOTE: Competencies cannot be linked only to APE or ILE; they must be linked to didactic </a:t>
            </a:r>
            <a:endParaRPr lang="en-US" b="1" dirty="0">
              <a:solidFill>
                <a:srgbClr val="FF0000"/>
              </a:solidFill>
            </a:endParaRPr>
          </a:p>
        </p:txBody>
      </p:sp>
      <p:sp>
        <p:nvSpPr>
          <p:cNvPr id="4" name="Title 1"/>
          <p:cNvSpPr>
            <a:spLocks noGrp="1"/>
          </p:cNvSpPr>
          <p:nvPr>
            <p:ph type="title"/>
          </p:nvPr>
        </p:nvSpPr>
        <p:spPr/>
        <p:txBody>
          <a:bodyPr/>
          <a:lstStyle/>
          <a:p>
            <a:r>
              <a:rPr lang="en-US" dirty="0" smtClean="0"/>
              <a:t>Addressing Gaps: Foundational Competencies</a:t>
            </a:r>
            <a:endParaRPr lang="en-US" dirty="0"/>
          </a:p>
        </p:txBody>
      </p:sp>
    </p:spTree>
    <p:extLst>
      <p:ext uri="{BB962C8B-B14F-4D97-AF65-F5344CB8AC3E}">
        <p14:creationId xmlns:p14="http://schemas.microsoft.com/office/powerpoint/2010/main" val="32989310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Changes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Worksheet</a:t>
            </a:r>
            <a:endParaRPr lang="en-US" dirty="0"/>
          </a:p>
        </p:txBody>
      </p:sp>
    </p:spTree>
    <p:extLst>
      <p:ext uri="{BB962C8B-B14F-4D97-AF65-F5344CB8AC3E}">
        <p14:creationId xmlns:p14="http://schemas.microsoft.com/office/powerpoint/2010/main" val="3273344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Concentration Survey (N=12)</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04799881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0425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4190"/>
          </a:xfrm>
        </p:spPr>
        <p:txBody>
          <a:bodyPr/>
          <a:lstStyle/>
          <a:p>
            <a:r>
              <a:rPr lang="en-US" dirty="0" smtClean="0"/>
              <a:t>Sister Institutions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21189263"/>
              </p:ext>
            </p:extLst>
          </p:nvPr>
        </p:nvGraphicFramePr>
        <p:xfrm>
          <a:off x="202096" y="1538977"/>
          <a:ext cx="11787807" cy="4924633"/>
        </p:xfrm>
        <a:graphic>
          <a:graphicData uri="http://schemas.openxmlformats.org/drawingml/2006/table">
            <a:tbl>
              <a:tblPr>
                <a:tableStyleId>{5C22544A-7EE6-4342-B048-85BDC9FD1C3A}</a:tableStyleId>
              </a:tblPr>
              <a:tblGrid>
                <a:gridCol w="1487556"/>
                <a:gridCol w="775252"/>
                <a:gridCol w="1272209"/>
                <a:gridCol w="1635074"/>
                <a:gridCol w="1530347"/>
                <a:gridCol w="1530347"/>
                <a:gridCol w="1116739"/>
                <a:gridCol w="2440283"/>
              </a:tblGrid>
              <a:tr h="509279">
                <a:tc>
                  <a:txBody>
                    <a:bodyPr/>
                    <a:lstStyle/>
                    <a:p>
                      <a:pPr algn="l" fontAlgn="t"/>
                      <a:r>
                        <a:rPr lang="en-US" sz="2400" b="1" u="sng" strike="noStrike" dirty="0">
                          <a:solidFill>
                            <a:schemeClr val="tx1"/>
                          </a:solidFill>
                          <a:effectLst/>
                        </a:rPr>
                        <a:t>Institution</a:t>
                      </a:r>
                      <a:endParaRPr lang="en-US" sz="2400" b="1" i="0" u="sng" strike="noStrike" dirty="0">
                        <a:solidFill>
                          <a:schemeClr val="tx1"/>
                        </a:solidFill>
                        <a:effectLst/>
                        <a:latin typeface="Calibri" panose="020F0502020204030204" pitchFamily="34" charset="0"/>
                      </a:endParaRPr>
                    </a:p>
                  </a:txBody>
                  <a:tcPr marL="7620" marR="7620" marT="7620" marB="0">
                    <a:solidFill>
                      <a:schemeClr val="bg1"/>
                    </a:solidFill>
                  </a:tcPr>
                </a:tc>
                <a:tc>
                  <a:txBody>
                    <a:bodyPr/>
                    <a:lstStyle/>
                    <a:p>
                      <a:pPr algn="ctr" fontAlgn="t"/>
                      <a:r>
                        <a:rPr lang="en-US" sz="2400" b="1" u="sng" strike="noStrike" dirty="0">
                          <a:solidFill>
                            <a:srgbClr val="FFFF00"/>
                          </a:solidFill>
                          <a:effectLst/>
                        </a:rPr>
                        <a:t>Epi</a:t>
                      </a:r>
                      <a:endParaRPr lang="en-US" sz="2400" b="1" i="0" u="sng" strike="noStrike" dirty="0">
                        <a:solidFill>
                          <a:srgbClr val="FFFF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US" sz="2400" b="1" u="sng" strike="noStrike" dirty="0" err="1">
                          <a:solidFill>
                            <a:srgbClr val="FFFF00"/>
                          </a:solidFill>
                          <a:effectLst/>
                        </a:rPr>
                        <a:t>Biostats</a:t>
                      </a:r>
                      <a:endParaRPr lang="en-US" sz="2400" b="1" i="0" u="sng" strike="noStrike" dirty="0">
                        <a:solidFill>
                          <a:srgbClr val="FFFF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US" sz="2400" b="1" u="sng" strike="noStrike" dirty="0">
                          <a:solidFill>
                            <a:srgbClr val="FFFF00"/>
                          </a:solidFill>
                          <a:effectLst/>
                        </a:rPr>
                        <a:t>PH Admin</a:t>
                      </a:r>
                      <a:endParaRPr lang="en-US" sz="2400" b="1" i="0" u="sng" strike="noStrike" dirty="0">
                        <a:solidFill>
                          <a:srgbClr val="FFFF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US" sz="2400" b="1" u="sng" strike="noStrike" dirty="0">
                          <a:solidFill>
                            <a:srgbClr val="FFFF00"/>
                          </a:solidFill>
                          <a:effectLst/>
                        </a:rPr>
                        <a:t>ENV</a:t>
                      </a:r>
                      <a:endParaRPr lang="en-US" sz="2400" b="1" i="0" u="sng" strike="noStrike" dirty="0">
                        <a:solidFill>
                          <a:srgbClr val="FFFF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US" sz="2400" b="1" u="sng" strike="noStrike" dirty="0" err="1">
                          <a:solidFill>
                            <a:srgbClr val="FFFF00"/>
                          </a:solidFill>
                          <a:effectLst/>
                        </a:rPr>
                        <a:t>Soc</a:t>
                      </a:r>
                      <a:r>
                        <a:rPr lang="en-US" sz="2400" b="1" u="sng" strike="noStrike" dirty="0">
                          <a:solidFill>
                            <a:srgbClr val="FFFF00"/>
                          </a:solidFill>
                          <a:effectLst/>
                        </a:rPr>
                        <a:t>/</a:t>
                      </a:r>
                      <a:r>
                        <a:rPr lang="en-US" sz="2400" b="1" u="sng" strike="noStrike" dirty="0" err="1">
                          <a:solidFill>
                            <a:srgbClr val="FFFF00"/>
                          </a:solidFill>
                          <a:effectLst/>
                        </a:rPr>
                        <a:t>Beh</a:t>
                      </a:r>
                      <a:r>
                        <a:rPr lang="en-US" sz="2400" b="1" u="sng" strike="noStrike" dirty="0">
                          <a:solidFill>
                            <a:srgbClr val="FFFF00"/>
                          </a:solidFill>
                          <a:effectLst/>
                        </a:rPr>
                        <a:t> </a:t>
                      </a:r>
                      <a:r>
                        <a:rPr lang="en-US" sz="2400" b="1" u="sng" strike="noStrike" dirty="0" err="1">
                          <a:solidFill>
                            <a:srgbClr val="FFFF00"/>
                          </a:solidFill>
                          <a:effectLst/>
                        </a:rPr>
                        <a:t>Sci</a:t>
                      </a:r>
                      <a:endParaRPr lang="en-US" sz="2400" b="1" i="0" u="sng" strike="noStrike" dirty="0">
                        <a:solidFill>
                          <a:srgbClr val="FFFF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US" sz="2400" b="1" u="sng" strike="noStrike" dirty="0">
                          <a:solidFill>
                            <a:srgbClr val="FFFF00"/>
                          </a:solidFill>
                          <a:effectLst/>
                        </a:rPr>
                        <a:t>General</a:t>
                      </a:r>
                      <a:endParaRPr lang="en-US" sz="2400" b="1" i="0" u="sng" strike="noStrike" dirty="0">
                        <a:solidFill>
                          <a:srgbClr val="FFFF00"/>
                        </a:solidFill>
                        <a:effectLst/>
                        <a:latin typeface="Calibri" panose="020F0502020204030204" pitchFamily="34" charset="0"/>
                      </a:endParaRPr>
                    </a:p>
                  </a:txBody>
                  <a:tcPr marL="7620" marR="7620" marT="7620" marB="0">
                    <a:solidFill>
                      <a:schemeClr val="bg1"/>
                    </a:solidFill>
                  </a:tcPr>
                </a:tc>
                <a:tc>
                  <a:txBody>
                    <a:bodyPr/>
                    <a:lstStyle/>
                    <a:p>
                      <a:pPr algn="ctr" fontAlgn="t"/>
                      <a:r>
                        <a:rPr lang="en-US" sz="2400" b="1" u="sng" strike="noStrike" dirty="0">
                          <a:solidFill>
                            <a:srgbClr val="FFFF00"/>
                          </a:solidFill>
                          <a:effectLst/>
                        </a:rPr>
                        <a:t>Other</a:t>
                      </a:r>
                      <a:endParaRPr lang="en-US" sz="2400" b="1" i="0" u="sng" strike="noStrike" dirty="0">
                        <a:solidFill>
                          <a:srgbClr val="FFFF00"/>
                        </a:solidFill>
                        <a:effectLst/>
                        <a:latin typeface="Calibri" panose="020F0502020204030204" pitchFamily="34" charset="0"/>
                      </a:endParaRPr>
                    </a:p>
                  </a:txBody>
                  <a:tcPr marL="7620" marR="7620" marT="7620" marB="0">
                    <a:solidFill>
                      <a:schemeClr val="bg1"/>
                    </a:solidFill>
                  </a:tcPr>
                </a:tc>
              </a:tr>
              <a:tr h="1579076">
                <a:tc>
                  <a:txBody>
                    <a:bodyPr/>
                    <a:lstStyle/>
                    <a:p>
                      <a:pPr algn="l" fontAlgn="t"/>
                      <a:r>
                        <a:rPr lang="en-US" sz="2400" b="1" u="none" strike="noStrike" dirty="0">
                          <a:solidFill>
                            <a:schemeClr val="accent1">
                              <a:lumMod val="75000"/>
                            </a:schemeClr>
                          </a:solidFill>
                          <a:effectLst/>
                        </a:rPr>
                        <a:t>UK</a:t>
                      </a:r>
                      <a:endParaRPr lang="en-US" sz="2400" b="1" i="0" u="none" strike="noStrike" dirty="0">
                        <a:solidFill>
                          <a:schemeClr val="accent1">
                            <a:lumMod val="75000"/>
                          </a:schemeClr>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Epi</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Biostats</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a:solidFill>
                            <a:schemeClr val="tx1"/>
                          </a:solidFill>
                          <a:effectLst/>
                        </a:rPr>
                        <a:t>Health Services </a:t>
                      </a:r>
                      <a:r>
                        <a:rPr lang="en-US" sz="2400" u="none" strike="noStrike" dirty="0" err="1" smtClean="0">
                          <a:solidFill>
                            <a:schemeClr val="tx1"/>
                          </a:solidFill>
                          <a:effectLst/>
                        </a:rPr>
                        <a:t>Mngt</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err="1" smtClean="0">
                          <a:solidFill>
                            <a:schemeClr val="tx1"/>
                          </a:solidFill>
                          <a:effectLst/>
                        </a:rPr>
                        <a:t>Env</a:t>
                      </a:r>
                      <a:r>
                        <a:rPr lang="en-US" sz="2400" u="none" strike="noStrike" baseline="0" dirty="0" smtClean="0">
                          <a:solidFill>
                            <a:schemeClr val="tx1"/>
                          </a:solidFill>
                          <a:effectLst/>
                        </a:rPr>
                        <a:t> </a:t>
                      </a:r>
                      <a:r>
                        <a:rPr lang="en-US" sz="2400" u="none" strike="noStrike" dirty="0" smtClean="0">
                          <a:solidFill>
                            <a:schemeClr val="tx1"/>
                          </a:solidFill>
                          <a:effectLst/>
                        </a:rPr>
                        <a:t>Health</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a:solidFill>
                            <a:schemeClr val="tx1"/>
                          </a:solidFill>
                          <a:effectLst/>
                        </a:rPr>
                        <a:t>Health Behavior</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a:solidFill>
                            <a:schemeClr val="tx1"/>
                          </a:solidFill>
                          <a:effectLst/>
                        </a:rPr>
                        <a:t> </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a:solidFill>
                            <a:schemeClr val="tx1"/>
                          </a:solidFill>
                          <a:effectLst/>
                        </a:rPr>
                        <a:t>Gerontology;  MPH-MD;   </a:t>
                      </a:r>
                      <a:endParaRPr lang="en-US" sz="2400" u="none" strike="noStrike" dirty="0" smtClean="0">
                        <a:solidFill>
                          <a:schemeClr val="tx1"/>
                        </a:solidFill>
                        <a:effectLst/>
                      </a:endParaRPr>
                    </a:p>
                    <a:p>
                      <a:pPr algn="l" fontAlgn="t"/>
                      <a:r>
                        <a:rPr lang="en-US" sz="2400" u="none" strike="noStrike" dirty="0" smtClean="0">
                          <a:solidFill>
                            <a:schemeClr val="tx1"/>
                          </a:solidFill>
                          <a:effectLst/>
                        </a:rPr>
                        <a:t>MPH-MHA</a:t>
                      </a:r>
                      <a:r>
                        <a:rPr lang="en-US" sz="2400" u="none" strike="noStrike" dirty="0">
                          <a:solidFill>
                            <a:schemeClr val="tx1"/>
                          </a:solidFill>
                          <a:effectLst/>
                        </a:rPr>
                        <a:t>; </a:t>
                      </a:r>
                      <a:endParaRPr lang="en-US" sz="2400" u="none" strike="noStrike" dirty="0" smtClean="0">
                        <a:solidFill>
                          <a:schemeClr val="tx1"/>
                        </a:solidFill>
                        <a:effectLst/>
                      </a:endParaRPr>
                    </a:p>
                    <a:p>
                      <a:pPr algn="l" fontAlgn="t"/>
                      <a:r>
                        <a:rPr lang="en-US" sz="2400" u="none" strike="noStrike" dirty="0" smtClean="0">
                          <a:solidFill>
                            <a:schemeClr val="tx1"/>
                          </a:solidFill>
                          <a:effectLst/>
                        </a:rPr>
                        <a:t>MPH-</a:t>
                      </a:r>
                      <a:r>
                        <a:rPr lang="en-US" sz="2400" u="none" strike="noStrike" dirty="0" err="1" smtClean="0">
                          <a:solidFill>
                            <a:schemeClr val="tx1"/>
                          </a:solidFill>
                          <a:effectLst/>
                        </a:rPr>
                        <a:t>PharmD</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r>
              <a:tr h="1257202">
                <a:tc>
                  <a:txBody>
                    <a:bodyPr/>
                    <a:lstStyle/>
                    <a:p>
                      <a:pPr algn="l" fontAlgn="t"/>
                      <a:r>
                        <a:rPr lang="en-US" sz="2400" b="1" u="none" strike="noStrike" dirty="0">
                          <a:solidFill>
                            <a:srgbClr val="FF0000"/>
                          </a:solidFill>
                          <a:effectLst/>
                        </a:rPr>
                        <a:t>UL</a:t>
                      </a:r>
                      <a:endParaRPr lang="en-US" sz="2400" b="1" i="0" u="none" strike="noStrike" dirty="0">
                        <a:solidFill>
                          <a:srgbClr val="FF0000"/>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Epi</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Biostats</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a:solidFill>
                            <a:schemeClr val="tx1"/>
                          </a:solidFill>
                          <a:effectLst/>
                        </a:rPr>
                        <a:t>Health </a:t>
                      </a:r>
                      <a:r>
                        <a:rPr lang="en-US" sz="2400" u="none" strike="noStrike" dirty="0" err="1" smtClean="0">
                          <a:solidFill>
                            <a:schemeClr val="tx1"/>
                          </a:solidFill>
                          <a:effectLst/>
                        </a:rPr>
                        <a:t>Mngt</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Env and Occ Health</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a:solidFill>
                            <a:schemeClr val="tx1"/>
                          </a:solidFill>
                          <a:effectLst/>
                        </a:rPr>
                        <a:t>Health Promo and </a:t>
                      </a:r>
                      <a:r>
                        <a:rPr lang="en-US" sz="2400" u="none" strike="noStrike" dirty="0" smtClean="0">
                          <a:solidFill>
                            <a:schemeClr val="tx1"/>
                          </a:solidFill>
                          <a:effectLst/>
                        </a:rPr>
                        <a:t>Behavior</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smtClean="0">
                          <a:solidFill>
                            <a:schemeClr val="tx1"/>
                          </a:solidFill>
                          <a:effectLst/>
                        </a:rPr>
                        <a:t>Ind.</a:t>
                      </a:r>
                      <a:r>
                        <a:rPr lang="en-US" sz="2400" u="none" strike="noStrike" baseline="0" dirty="0" smtClean="0">
                          <a:solidFill>
                            <a:schemeClr val="tx1"/>
                          </a:solidFill>
                          <a:effectLst/>
                        </a:rPr>
                        <a:t> </a:t>
                      </a:r>
                      <a:r>
                        <a:rPr lang="en-US" sz="2400" u="none" strike="noStrike" dirty="0" smtClean="0">
                          <a:solidFill>
                            <a:schemeClr val="tx1"/>
                          </a:solidFill>
                          <a:effectLst/>
                        </a:rPr>
                        <a:t>Track</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a:solidFill>
                            <a:schemeClr val="tx1"/>
                          </a:solidFill>
                          <a:effectLst/>
                        </a:rPr>
                        <a:t>MPH-MD ;    </a:t>
                      </a:r>
                      <a:endParaRPr lang="en-US" sz="2400" u="none" strike="noStrike" dirty="0" smtClean="0">
                        <a:solidFill>
                          <a:schemeClr val="tx1"/>
                        </a:solidFill>
                        <a:effectLst/>
                      </a:endParaRPr>
                    </a:p>
                    <a:p>
                      <a:pPr algn="l" fontAlgn="t"/>
                      <a:r>
                        <a:rPr lang="en-US" sz="2400" u="none" strike="noStrike" dirty="0" smtClean="0">
                          <a:solidFill>
                            <a:schemeClr val="tx1"/>
                          </a:solidFill>
                          <a:effectLst/>
                        </a:rPr>
                        <a:t>MPH-BA </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r>
              <a:tr h="1579076">
                <a:tc>
                  <a:txBody>
                    <a:bodyPr/>
                    <a:lstStyle/>
                    <a:p>
                      <a:pPr algn="l" fontAlgn="t"/>
                      <a:r>
                        <a:rPr lang="en-US" sz="2400" b="1" u="none" strike="noStrike" dirty="0">
                          <a:solidFill>
                            <a:srgbClr val="C00000"/>
                          </a:solidFill>
                          <a:effectLst/>
                        </a:rPr>
                        <a:t>EKU</a:t>
                      </a:r>
                      <a:endParaRPr lang="en-US" sz="2400" b="1" i="0" u="none" strike="noStrike" dirty="0">
                        <a:solidFill>
                          <a:srgbClr val="C00000"/>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 </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 </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 </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Env Health Sci;                     Ind. Hygiene</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a:solidFill>
                            <a:schemeClr val="tx1"/>
                          </a:solidFill>
                          <a:effectLst/>
                        </a:rPr>
                        <a:t>Community Health Ed </a:t>
                      </a:r>
                      <a:endParaRPr lang="en-US" sz="2400" b="0" i="0" u="none" strike="noStrike">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a:solidFill>
                            <a:schemeClr val="tx1"/>
                          </a:solidFill>
                          <a:effectLst/>
                        </a:rPr>
                        <a:t> </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c>
                  <a:txBody>
                    <a:bodyPr/>
                    <a:lstStyle/>
                    <a:p>
                      <a:pPr algn="l" fontAlgn="t"/>
                      <a:r>
                        <a:rPr lang="en-US" sz="2400" u="none" strike="noStrike" dirty="0" smtClean="0">
                          <a:solidFill>
                            <a:schemeClr val="tx1"/>
                          </a:solidFill>
                          <a:effectLst/>
                        </a:rPr>
                        <a:t>PH </a:t>
                      </a:r>
                      <a:r>
                        <a:rPr lang="en-US" sz="2400" u="none" strike="noStrike" dirty="0">
                          <a:solidFill>
                            <a:schemeClr val="tx1"/>
                          </a:solidFill>
                          <a:effectLst/>
                        </a:rPr>
                        <a:t>Nutrition         </a:t>
                      </a:r>
                      <a:endParaRPr lang="en-US" sz="2400" u="none" strike="noStrike" dirty="0" smtClean="0">
                        <a:solidFill>
                          <a:schemeClr val="tx1"/>
                        </a:solidFill>
                        <a:effectLst/>
                      </a:endParaRPr>
                    </a:p>
                    <a:p>
                      <a:pPr algn="l" fontAlgn="t"/>
                      <a:r>
                        <a:rPr lang="en-US" sz="2400" u="none" strike="noStrike" dirty="0" smtClean="0">
                          <a:solidFill>
                            <a:schemeClr val="tx1"/>
                          </a:solidFill>
                          <a:effectLst/>
                        </a:rPr>
                        <a:t>BS-MPH </a:t>
                      </a:r>
                      <a:endParaRPr lang="en-US" sz="2400" b="0" i="0" u="none" strike="noStrike" dirty="0">
                        <a:solidFill>
                          <a:schemeClr val="tx1"/>
                        </a:solidFill>
                        <a:effectLst/>
                        <a:latin typeface="Calibri" panose="020F0502020204030204" pitchFamily="34" charset="0"/>
                      </a:endParaRPr>
                    </a:p>
                  </a:txBody>
                  <a:tcPr marL="7620" marR="7620" marT="7620" marB="0">
                    <a:solidFill>
                      <a:schemeClr val="bg1"/>
                    </a:solidFill>
                  </a:tcPr>
                </a:tc>
              </a:tr>
            </a:tbl>
          </a:graphicData>
        </a:graphic>
      </p:graphicFrame>
    </p:spTree>
    <p:extLst>
      <p:ext uri="{BB962C8B-B14F-4D97-AF65-F5344CB8AC3E}">
        <p14:creationId xmlns:p14="http://schemas.microsoft.com/office/powerpoint/2010/main" val="2968896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One concentration</a:t>
            </a:r>
          </a:p>
          <a:p>
            <a:pPr lvl="1"/>
            <a:r>
              <a:rPr lang="en-US" dirty="0" smtClean="0"/>
              <a:t>MPH (nothing else said)</a:t>
            </a:r>
          </a:p>
          <a:p>
            <a:pPr lvl="1"/>
            <a:r>
              <a:rPr lang="en-US" dirty="0" smtClean="0"/>
              <a:t>MPH in (insert broad topic here, </a:t>
            </a:r>
            <a:r>
              <a:rPr lang="en-US" dirty="0" err="1" smtClean="0"/>
              <a:t>eg</a:t>
            </a:r>
            <a:r>
              <a:rPr lang="en-US" dirty="0" smtClean="0"/>
              <a:t> population health)</a:t>
            </a:r>
          </a:p>
          <a:p>
            <a:endParaRPr lang="en-US" sz="3200" dirty="0"/>
          </a:p>
          <a:p>
            <a:r>
              <a:rPr lang="en-US" sz="3200" dirty="0" smtClean="0"/>
              <a:t>Multiple  concentrations related to other PH programs</a:t>
            </a:r>
          </a:p>
          <a:p>
            <a:pPr lvl="1"/>
            <a:r>
              <a:rPr lang="en-US" dirty="0" smtClean="0"/>
              <a:t>MPH (General)</a:t>
            </a:r>
          </a:p>
          <a:p>
            <a:pPr lvl="1"/>
            <a:r>
              <a:rPr lang="en-US" dirty="0" smtClean="0"/>
              <a:t>MPH in EOHS</a:t>
            </a:r>
          </a:p>
          <a:p>
            <a:pPr lvl="1"/>
            <a:r>
              <a:rPr lang="en-US" dirty="0" smtClean="0"/>
              <a:t>MPH in Health Policy &amp; Management (or similar name)</a:t>
            </a:r>
          </a:p>
          <a:p>
            <a:pPr lvl="1"/>
            <a:endParaRPr lang="en-US" dirty="0"/>
          </a:p>
        </p:txBody>
      </p:sp>
      <p:sp>
        <p:nvSpPr>
          <p:cNvPr id="4" name="Title 3"/>
          <p:cNvSpPr>
            <a:spLocks noGrp="1"/>
          </p:cNvSpPr>
          <p:nvPr>
            <p:ph type="title"/>
          </p:nvPr>
        </p:nvSpPr>
        <p:spPr/>
        <p:txBody>
          <a:bodyPr/>
          <a:lstStyle/>
          <a:p>
            <a:r>
              <a:rPr lang="en-US" dirty="0" smtClean="0"/>
              <a:t>Options</a:t>
            </a:r>
            <a:endParaRPr lang="en-US" dirty="0"/>
          </a:p>
        </p:txBody>
      </p:sp>
    </p:spTree>
    <p:extLst>
      <p:ext uri="{BB962C8B-B14F-4D97-AF65-F5344CB8AC3E}">
        <p14:creationId xmlns:p14="http://schemas.microsoft.com/office/powerpoint/2010/main" val="27592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a:t>
            </a:r>
            <a:endParaRPr lang="en-US" dirty="0"/>
          </a:p>
        </p:txBody>
      </p:sp>
      <p:sp>
        <p:nvSpPr>
          <p:cNvPr id="3" name="Content Placeholder 2"/>
          <p:cNvSpPr>
            <a:spLocks noGrp="1"/>
          </p:cNvSpPr>
          <p:nvPr>
            <p:ph idx="1"/>
          </p:nvPr>
        </p:nvSpPr>
        <p:spPr>
          <a:xfrm>
            <a:off x="838200" y="2067339"/>
            <a:ext cx="10515600" cy="4552122"/>
          </a:xfrm>
        </p:spPr>
        <p:txBody>
          <a:bodyPr>
            <a:normAutofit/>
          </a:bodyPr>
          <a:lstStyle/>
          <a:p>
            <a:pPr marL="0" indent="0">
              <a:buNone/>
            </a:pPr>
            <a:r>
              <a:rPr lang="en-US" sz="3600" u="sng" dirty="0"/>
              <a:t>Primary faculty must meet 3 criteria:  </a:t>
            </a:r>
          </a:p>
          <a:p>
            <a:pPr marL="742950" indent="-742950">
              <a:buFont typeface="+mj-lt"/>
              <a:buAutoNum type="arabicPeriod"/>
            </a:pPr>
            <a:r>
              <a:rPr lang="en-US" sz="3600" dirty="0"/>
              <a:t>Employed FT by </a:t>
            </a:r>
            <a:r>
              <a:rPr lang="en-US" sz="3600" dirty="0" smtClean="0"/>
              <a:t>University</a:t>
            </a:r>
          </a:p>
          <a:p>
            <a:pPr marL="742950" indent="-742950">
              <a:buFont typeface="+mj-lt"/>
              <a:buAutoNum type="arabicPeriod"/>
            </a:pPr>
            <a:r>
              <a:rPr lang="en-US" sz="3600" dirty="0" smtClean="0"/>
              <a:t>Have </a:t>
            </a:r>
            <a:r>
              <a:rPr lang="en-US" sz="3600" dirty="0"/>
              <a:t>regular responsibility for instruction in the program as a component of employment </a:t>
            </a:r>
            <a:endParaRPr lang="en-US" sz="3600" dirty="0" smtClean="0"/>
          </a:p>
          <a:p>
            <a:pPr marL="742950" indent="-742950">
              <a:buFont typeface="+mj-lt"/>
              <a:buAutoNum type="arabicPeriod"/>
            </a:pPr>
            <a:r>
              <a:rPr lang="en-US" sz="3600" dirty="0" smtClean="0"/>
              <a:t>Spend </a:t>
            </a:r>
            <a:r>
              <a:rPr lang="en-US" sz="3600" dirty="0"/>
              <a:t>a majority of time/effort (</a:t>
            </a:r>
            <a:r>
              <a:rPr lang="en-US" sz="3600" dirty="0" err="1"/>
              <a:t>ie</a:t>
            </a:r>
            <a:r>
              <a:rPr lang="en-US" sz="3600" dirty="0"/>
              <a:t>, 0.50 FTE or greater) on activities associated with the program, including instruction. </a:t>
            </a:r>
          </a:p>
          <a:p>
            <a:endParaRPr lang="en-US" sz="3600" dirty="0"/>
          </a:p>
        </p:txBody>
      </p:sp>
    </p:spTree>
    <p:extLst>
      <p:ext uri="{BB962C8B-B14F-4D97-AF65-F5344CB8AC3E}">
        <p14:creationId xmlns:p14="http://schemas.microsoft.com/office/powerpoint/2010/main" val="2794778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rotWithShape="1">
          <a:blip r:embed="rId3"/>
          <a:srcRect l="15701" t="25858" r="45942" b="25295"/>
          <a:stretch/>
        </p:blipFill>
        <p:spPr>
          <a:xfrm>
            <a:off x="838200" y="1829836"/>
            <a:ext cx="3425254" cy="3278878"/>
          </a:xfrm>
          <a:prstGeom prst="rect">
            <a:avLst/>
          </a:prstGeom>
        </p:spPr>
      </p:pic>
      <p:sp>
        <p:nvSpPr>
          <p:cNvPr id="11" name="Title 10"/>
          <p:cNvSpPr>
            <a:spLocks noGrp="1"/>
          </p:cNvSpPr>
          <p:nvPr>
            <p:ph type="title"/>
          </p:nvPr>
        </p:nvSpPr>
        <p:spPr/>
        <p:txBody>
          <a:bodyPr/>
          <a:lstStyle/>
          <a:p>
            <a:pPr algn="ctr"/>
            <a:r>
              <a:rPr lang="en-US" dirty="0" smtClean="0"/>
              <a:t>Current ENV Concentration</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010599960"/>
              </p:ext>
            </p:extLst>
          </p:nvPr>
        </p:nvGraphicFramePr>
        <p:xfrm>
          <a:off x="4492486" y="1690688"/>
          <a:ext cx="7454350" cy="4480560"/>
        </p:xfrm>
        <a:graphic>
          <a:graphicData uri="http://schemas.openxmlformats.org/drawingml/2006/table">
            <a:tbl>
              <a:tblPr firstRow="1" bandRow="1">
                <a:tableStyleId>{5C22544A-7EE6-4342-B048-85BDC9FD1C3A}</a:tableStyleId>
              </a:tblPr>
              <a:tblGrid>
                <a:gridCol w="4552123"/>
                <a:gridCol w="1451113"/>
                <a:gridCol w="1451114"/>
              </a:tblGrid>
              <a:tr h="0">
                <a:tc>
                  <a:txBody>
                    <a:bodyPr/>
                    <a:lstStyle/>
                    <a:p>
                      <a:r>
                        <a:rPr lang="en-US" sz="3600" dirty="0" smtClean="0"/>
                        <a:t> </a:t>
                      </a:r>
                      <a:r>
                        <a:rPr lang="en-US" sz="3600" dirty="0" smtClean="0">
                          <a:solidFill>
                            <a:srgbClr val="FF0000"/>
                          </a:solidFill>
                        </a:rPr>
                        <a:t>Ritchie Taylor</a:t>
                      </a:r>
                      <a:endParaRPr lang="en-US" sz="3600" dirty="0">
                        <a:solidFill>
                          <a:srgbClr val="FF0000"/>
                        </a:solidFill>
                      </a:endParaRPr>
                    </a:p>
                  </a:txBody>
                  <a:tcPr>
                    <a:solidFill>
                      <a:schemeClr val="bg1"/>
                    </a:solidFill>
                  </a:tcPr>
                </a:tc>
                <a:tc>
                  <a:txBody>
                    <a:bodyPr/>
                    <a:lstStyle/>
                    <a:p>
                      <a:r>
                        <a:rPr lang="en-US" sz="3600" dirty="0" smtClean="0">
                          <a:solidFill>
                            <a:schemeClr val="tx1"/>
                          </a:solidFill>
                        </a:rPr>
                        <a:t>EOHS</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MPH</a:t>
                      </a:r>
                      <a:endParaRPr lang="en-US" sz="3600" dirty="0">
                        <a:solidFill>
                          <a:schemeClr val="tx1"/>
                        </a:solidFill>
                      </a:endParaRPr>
                    </a:p>
                  </a:txBody>
                  <a:tcPr>
                    <a:solidFill>
                      <a:schemeClr val="bg1"/>
                    </a:solidFill>
                  </a:tcPr>
                </a:tc>
              </a:tr>
              <a:tr h="377012">
                <a:tc>
                  <a:txBody>
                    <a:bodyPr/>
                    <a:lstStyle/>
                    <a:p>
                      <a:r>
                        <a:rPr lang="en-US" sz="3600" dirty="0" smtClean="0">
                          <a:solidFill>
                            <a:schemeClr val="tx1"/>
                          </a:solidFill>
                        </a:rPr>
                        <a:t>Program</a:t>
                      </a:r>
                      <a:r>
                        <a:rPr lang="en-US" sz="3600" baseline="0" dirty="0" smtClean="0">
                          <a:solidFill>
                            <a:schemeClr val="tx1"/>
                          </a:solidFill>
                        </a:rPr>
                        <a:t> Director</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0.19</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0.0</a:t>
                      </a:r>
                      <a:endParaRPr lang="en-US" sz="3600" dirty="0">
                        <a:solidFill>
                          <a:schemeClr val="tx1"/>
                        </a:solidFill>
                      </a:endParaRPr>
                    </a:p>
                  </a:txBody>
                  <a:tcPr>
                    <a:solidFill>
                      <a:schemeClr val="bg1"/>
                    </a:solidFill>
                  </a:tcPr>
                </a:tc>
              </a:tr>
              <a:tr h="383602">
                <a:tc>
                  <a:txBody>
                    <a:bodyPr/>
                    <a:lstStyle/>
                    <a:p>
                      <a:r>
                        <a:rPr lang="en-US" sz="3600" dirty="0" smtClean="0">
                          <a:solidFill>
                            <a:schemeClr val="tx1"/>
                          </a:solidFill>
                        </a:rPr>
                        <a:t>Research</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0.2</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0.2*</a:t>
                      </a:r>
                      <a:endParaRPr lang="en-US" sz="3600" dirty="0">
                        <a:solidFill>
                          <a:schemeClr val="tx1"/>
                        </a:solidFill>
                      </a:endParaRPr>
                    </a:p>
                  </a:txBody>
                  <a:tcPr>
                    <a:solidFill>
                      <a:schemeClr val="bg1"/>
                    </a:solidFill>
                  </a:tcPr>
                </a:tc>
              </a:tr>
              <a:tr h="377012">
                <a:tc>
                  <a:txBody>
                    <a:bodyPr/>
                    <a:lstStyle/>
                    <a:p>
                      <a:r>
                        <a:rPr lang="en-US" sz="3600" dirty="0" smtClean="0">
                          <a:solidFill>
                            <a:schemeClr val="tx1"/>
                          </a:solidFill>
                        </a:rPr>
                        <a:t>Teaching EOHS Classes</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0.47</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0.0</a:t>
                      </a:r>
                      <a:endParaRPr lang="en-US" sz="3600" dirty="0">
                        <a:solidFill>
                          <a:schemeClr val="tx1"/>
                        </a:solidFill>
                      </a:endParaRPr>
                    </a:p>
                  </a:txBody>
                  <a:tcPr>
                    <a:solidFill>
                      <a:schemeClr val="bg1"/>
                    </a:solidFill>
                  </a:tcPr>
                </a:tc>
              </a:tr>
              <a:tr h="377012">
                <a:tc>
                  <a:txBody>
                    <a:bodyPr/>
                    <a:lstStyle/>
                    <a:p>
                      <a:r>
                        <a:rPr lang="en-US" sz="3600" dirty="0" smtClean="0">
                          <a:solidFill>
                            <a:schemeClr val="tx1"/>
                          </a:solidFill>
                        </a:rPr>
                        <a:t>Teaching MPH</a:t>
                      </a:r>
                      <a:r>
                        <a:rPr lang="en-US" sz="3600" baseline="0" dirty="0" smtClean="0">
                          <a:solidFill>
                            <a:schemeClr val="tx1"/>
                          </a:solidFill>
                        </a:rPr>
                        <a:t> Class</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0.09</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0.09</a:t>
                      </a:r>
                      <a:endParaRPr lang="en-US" sz="3600" dirty="0">
                        <a:solidFill>
                          <a:schemeClr val="tx1"/>
                        </a:solidFill>
                      </a:endParaRPr>
                    </a:p>
                  </a:txBody>
                  <a:tcPr>
                    <a:solidFill>
                      <a:schemeClr val="bg1"/>
                    </a:solidFill>
                  </a:tcPr>
                </a:tc>
              </a:tr>
              <a:tr h="377012">
                <a:tc>
                  <a:txBody>
                    <a:bodyPr/>
                    <a:lstStyle/>
                    <a:p>
                      <a:r>
                        <a:rPr lang="en-US" sz="3600" dirty="0" smtClean="0">
                          <a:solidFill>
                            <a:schemeClr val="tx1"/>
                          </a:solidFill>
                        </a:rPr>
                        <a:t>Service</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0.05</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0.0</a:t>
                      </a:r>
                      <a:endParaRPr lang="en-US" sz="3600" dirty="0">
                        <a:solidFill>
                          <a:schemeClr val="tx1"/>
                        </a:solidFill>
                      </a:endParaRPr>
                    </a:p>
                  </a:txBody>
                  <a:tcPr>
                    <a:solidFill>
                      <a:schemeClr val="bg1"/>
                    </a:solidFill>
                  </a:tcPr>
                </a:tc>
              </a:tr>
              <a:tr h="377012">
                <a:tc>
                  <a:txBody>
                    <a:bodyPr/>
                    <a:lstStyle/>
                    <a:p>
                      <a:r>
                        <a:rPr lang="en-US" sz="3600" dirty="0" smtClean="0">
                          <a:solidFill>
                            <a:srgbClr val="FF0000"/>
                          </a:solidFill>
                        </a:rPr>
                        <a:t>ANNUAL FTE TOTAL</a:t>
                      </a:r>
                      <a:endParaRPr lang="en-US" sz="3600" dirty="0">
                        <a:solidFill>
                          <a:srgbClr val="FF0000"/>
                        </a:solidFill>
                      </a:endParaRPr>
                    </a:p>
                  </a:txBody>
                  <a:tcPr>
                    <a:solidFill>
                      <a:schemeClr val="bg1"/>
                    </a:solidFill>
                  </a:tcPr>
                </a:tc>
                <a:tc>
                  <a:txBody>
                    <a:bodyPr/>
                    <a:lstStyle/>
                    <a:p>
                      <a:r>
                        <a:rPr lang="en-US" sz="3600" dirty="0" smtClean="0">
                          <a:solidFill>
                            <a:schemeClr val="tx1"/>
                          </a:solidFill>
                        </a:rPr>
                        <a:t>1.0</a:t>
                      </a:r>
                      <a:endParaRPr lang="en-US" sz="3600" dirty="0">
                        <a:solidFill>
                          <a:schemeClr val="tx1"/>
                        </a:solidFill>
                      </a:endParaRPr>
                    </a:p>
                  </a:txBody>
                  <a:tcPr>
                    <a:solidFill>
                      <a:schemeClr val="bg1"/>
                    </a:solidFill>
                  </a:tcPr>
                </a:tc>
                <a:tc>
                  <a:txBody>
                    <a:bodyPr/>
                    <a:lstStyle/>
                    <a:p>
                      <a:r>
                        <a:rPr lang="en-US" sz="3600" dirty="0" smtClean="0">
                          <a:solidFill>
                            <a:srgbClr val="FF0000"/>
                          </a:solidFill>
                        </a:rPr>
                        <a:t>0.29</a:t>
                      </a:r>
                      <a:endParaRPr lang="en-US" sz="3600" dirty="0">
                        <a:solidFill>
                          <a:srgbClr val="FF0000"/>
                        </a:solidFill>
                      </a:endParaRPr>
                    </a:p>
                  </a:txBody>
                  <a:tcPr>
                    <a:solidFill>
                      <a:schemeClr val="bg1"/>
                    </a:solidFill>
                  </a:tcPr>
                </a:tc>
              </a:tr>
            </a:tbl>
          </a:graphicData>
        </a:graphic>
      </p:graphicFrame>
      <p:sp>
        <p:nvSpPr>
          <p:cNvPr id="18" name="TextBox 17"/>
          <p:cNvSpPr txBox="1"/>
          <p:nvPr/>
        </p:nvSpPr>
        <p:spPr>
          <a:xfrm>
            <a:off x="7235687" y="6171248"/>
            <a:ext cx="4512365" cy="369332"/>
          </a:xfrm>
          <a:prstGeom prst="rect">
            <a:avLst/>
          </a:prstGeom>
          <a:noFill/>
        </p:spPr>
        <p:txBody>
          <a:bodyPr wrap="square" rtlCol="0">
            <a:spAutoFit/>
          </a:bodyPr>
          <a:lstStyle/>
          <a:p>
            <a:r>
              <a:rPr lang="en-US" dirty="0" smtClean="0"/>
              <a:t>* If  benefits students in the concentration</a:t>
            </a:r>
            <a:endParaRPr lang="en-US" dirty="0"/>
          </a:p>
        </p:txBody>
      </p:sp>
    </p:spTree>
    <p:extLst>
      <p:ext uri="{BB962C8B-B14F-4D97-AF65-F5344CB8AC3E}">
        <p14:creationId xmlns:p14="http://schemas.microsoft.com/office/powerpoint/2010/main" val="1288919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rotWithShape="1">
          <a:blip r:embed="rId3"/>
          <a:srcRect l="15701" t="25858" r="45942" b="25295"/>
          <a:stretch/>
        </p:blipFill>
        <p:spPr>
          <a:xfrm>
            <a:off x="385180" y="1437597"/>
            <a:ext cx="3425254" cy="3278878"/>
          </a:xfrm>
          <a:prstGeom prst="rect">
            <a:avLst/>
          </a:prstGeom>
        </p:spPr>
      </p:pic>
      <p:sp>
        <p:nvSpPr>
          <p:cNvPr id="11" name="Title 10"/>
          <p:cNvSpPr>
            <a:spLocks noGrp="1"/>
          </p:cNvSpPr>
          <p:nvPr>
            <p:ph type="title"/>
          </p:nvPr>
        </p:nvSpPr>
        <p:spPr/>
        <p:txBody>
          <a:bodyPr/>
          <a:lstStyle/>
          <a:p>
            <a:pPr algn="ctr"/>
            <a:r>
              <a:rPr lang="en-US" dirty="0" smtClean="0"/>
              <a:t>EOHS Concentration: Double Dipping</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718837228"/>
              </p:ext>
            </p:extLst>
          </p:nvPr>
        </p:nvGraphicFramePr>
        <p:xfrm>
          <a:off x="4492486" y="1690688"/>
          <a:ext cx="7454350" cy="4480560"/>
        </p:xfrm>
        <a:graphic>
          <a:graphicData uri="http://schemas.openxmlformats.org/drawingml/2006/table">
            <a:tbl>
              <a:tblPr firstRow="1" bandRow="1">
                <a:tableStyleId>{5C22544A-7EE6-4342-B048-85BDC9FD1C3A}</a:tableStyleId>
              </a:tblPr>
              <a:tblGrid>
                <a:gridCol w="4552123"/>
                <a:gridCol w="1451113"/>
                <a:gridCol w="1451114"/>
              </a:tblGrid>
              <a:tr h="0">
                <a:tc>
                  <a:txBody>
                    <a:bodyPr/>
                    <a:lstStyle/>
                    <a:p>
                      <a:r>
                        <a:rPr lang="en-US" sz="3600" dirty="0" smtClean="0"/>
                        <a:t> </a:t>
                      </a:r>
                      <a:r>
                        <a:rPr lang="en-US" sz="3600" dirty="0" smtClean="0">
                          <a:solidFill>
                            <a:srgbClr val="FF0000"/>
                          </a:solidFill>
                        </a:rPr>
                        <a:t>Ritchie Taylor</a:t>
                      </a:r>
                      <a:endParaRPr lang="en-US" sz="3600" dirty="0">
                        <a:solidFill>
                          <a:srgbClr val="FF0000"/>
                        </a:solidFill>
                      </a:endParaRPr>
                    </a:p>
                  </a:txBody>
                  <a:tcPr>
                    <a:solidFill>
                      <a:schemeClr val="bg1"/>
                    </a:solidFill>
                  </a:tcPr>
                </a:tc>
                <a:tc>
                  <a:txBody>
                    <a:bodyPr/>
                    <a:lstStyle/>
                    <a:p>
                      <a:r>
                        <a:rPr lang="en-US" sz="3600" dirty="0" smtClean="0">
                          <a:solidFill>
                            <a:schemeClr val="tx1"/>
                          </a:solidFill>
                        </a:rPr>
                        <a:t>EOHS</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MPH</a:t>
                      </a:r>
                      <a:endParaRPr lang="en-US" sz="3600" dirty="0">
                        <a:solidFill>
                          <a:schemeClr val="tx1"/>
                        </a:solidFill>
                      </a:endParaRPr>
                    </a:p>
                  </a:txBody>
                  <a:tcPr>
                    <a:solidFill>
                      <a:schemeClr val="bg1"/>
                    </a:solidFill>
                  </a:tcPr>
                </a:tc>
              </a:tr>
              <a:tr h="377012">
                <a:tc>
                  <a:txBody>
                    <a:bodyPr/>
                    <a:lstStyle/>
                    <a:p>
                      <a:r>
                        <a:rPr lang="en-US" sz="3600" dirty="0" smtClean="0">
                          <a:solidFill>
                            <a:schemeClr val="tx1"/>
                          </a:solidFill>
                        </a:rPr>
                        <a:t>Program</a:t>
                      </a:r>
                      <a:r>
                        <a:rPr lang="en-US" sz="3600" baseline="0" dirty="0" smtClean="0">
                          <a:solidFill>
                            <a:schemeClr val="tx1"/>
                          </a:solidFill>
                        </a:rPr>
                        <a:t> Director</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0.19</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0.0</a:t>
                      </a:r>
                      <a:endParaRPr lang="en-US" sz="3600" dirty="0">
                        <a:solidFill>
                          <a:schemeClr val="tx1"/>
                        </a:solidFill>
                      </a:endParaRPr>
                    </a:p>
                  </a:txBody>
                  <a:tcPr>
                    <a:solidFill>
                      <a:schemeClr val="bg1"/>
                    </a:solidFill>
                  </a:tcPr>
                </a:tc>
              </a:tr>
              <a:tr h="383602">
                <a:tc>
                  <a:txBody>
                    <a:bodyPr/>
                    <a:lstStyle/>
                    <a:p>
                      <a:r>
                        <a:rPr lang="en-US" sz="3600" dirty="0" smtClean="0">
                          <a:solidFill>
                            <a:schemeClr val="tx1"/>
                          </a:solidFill>
                        </a:rPr>
                        <a:t>Research</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0.2</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0.2*</a:t>
                      </a:r>
                      <a:endParaRPr lang="en-US" sz="3600" dirty="0">
                        <a:solidFill>
                          <a:schemeClr val="tx1"/>
                        </a:solidFill>
                      </a:endParaRPr>
                    </a:p>
                  </a:txBody>
                  <a:tcPr>
                    <a:solidFill>
                      <a:schemeClr val="bg1"/>
                    </a:solidFill>
                  </a:tcPr>
                </a:tc>
              </a:tr>
              <a:tr h="377012">
                <a:tc>
                  <a:txBody>
                    <a:bodyPr/>
                    <a:lstStyle/>
                    <a:p>
                      <a:r>
                        <a:rPr lang="en-US" sz="3600" dirty="0" smtClean="0">
                          <a:solidFill>
                            <a:schemeClr val="tx1"/>
                          </a:solidFill>
                        </a:rPr>
                        <a:t>Teaching EOHS Classes</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0.56</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0.56</a:t>
                      </a:r>
                      <a:endParaRPr lang="en-US" sz="3600" dirty="0">
                        <a:solidFill>
                          <a:schemeClr val="tx1"/>
                        </a:solidFill>
                      </a:endParaRPr>
                    </a:p>
                  </a:txBody>
                  <a:tcPr>
                    <a:solidFill>
                      <a:schemeClr val="bg1"/>
                    </a:solidFill>
                  </a:tcPr>
                </a:tc>
              </a:tr>
              <a:tr h="377012">
                <a:tc>
                  <a:txBody>
                    <a:bodyPr/>
                    <a:lstStyle/>
                    <a:p>
                      <a:r>
                        <a:rPr lang="en-US" sz="3600" strike="sngStrike" dirty="0" smtClean="0">
                          <a:solidFill>
                            <a:schemeClr val="tx1"/>
                          </a:solidFill>
                        </a:rPr>
                        <a:t>Teaching MPH</a:t>
                      </a:r>
                      <a:r>
                        <a:rPr lang="en-US" sz="3600" strike="sngStrike" baseline="0" dirty="0" smtClean="0">
                          <a:solidFill>
                            <a:schemeClr val="tx1"/>
                          </a:solidFill>
                        </a:rPr>
                        <a:t> Class</a:t>
                      </a:r>
                      <a:endParaRPr lang="en-US" sz="3600" strike="sngStrike" dirty="0">
                        <a:solidFill>
                          <a:schemeClr val="tx1"/>
                        </a:solidFill>
                      </a:endParaRPr>
                    </a:p>
                  </a:txBody>
                  <a:tcPr>
                    <a:solidFill>
                      <a:schemeClr val="bg1"/>
                    </a:solidFill>
                  </a:tcPr>
                </a:tc>
                <a:tc>
                  <a:txBody>
                    <a:bodyPr/>
                    <a:lstStyle/>
                    <a:p>
                      <a:r>
                        <a:rPr lang="en-US" sz="3600" dirty="0" smtClean="0">
                          <a:solidFill>
                            <a:schemeClr val="tx1"/>
                          </a:solidFill>
                        </a:rPr>
                        <a:t>---</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a:t>
                      </a:r>
                      <a:endParaRPr lang="en-US" sz="3600" dirty="0">
                        <a:solidFill>
                          <a:schemeClr val="tx1"/>
                        </a:solidFill>
                      </a:endParaRPr>
                    </a:p>
                  </a:txBody>
                  <a:tcPr>
                    <a:solidFill>
                      <a:schemeClr val="bg1"/>
                    </a:solidFill>
                  </a:tcPr>
                </a:tc>
              </a:tr>
              <a:tr h="377012">
                <a:tc>
                  <a:txBody>
                    <a:bodyPr/>
                    <a:lstStyle/>
                    <a:p>
                      <a:r>
                        <a:rPr lang="en-US" sz="3600" dirty="0" smtClean="0">
                          <a:solidFill>
                            <a:schemeClr val="tx1"/>
                          </a:solidFill>
                        </a:rPr>
                        <a:t>Service</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0.05</a:t>
                      </a:r>
                      <a:endParaRPr lang="en-US" sz="3600" dirty="0">
                        <a:solidFill>
                          <a:schemeClr val="tx1"/>
                        </a:solidFill>
                      </a:endParaRPr>
                    </a:p>
                  </a:txBody>
                  <a:tcPr>
                    <a:solidFill>
                      <a:schemeClr val="bg1"/>
                    </a:solidFill>
                  </a:tcPr>
                </a:tc>
                <a:tc>
                  <a:txBody>
                    <a:bodyPr/>
                    <a:lstStyle/>
                    <a:p>
                      <a:r>
                        <a:rPr lang="en-US" sz="3600" dirty="0" smtClean="0">
                          <a:solidFill>
                            <a:schemeClr val="tx1"/>
                          </a:solidFill>
                        </a:rPr>
                        <a:t>0.0</a:t>
                      </a:r>
                      <a:endParaRPr lang="en-US" sz="3600" dirty="0">
                        <a:solidFill>
                          <a:schemeClr val="tx1"/>
                        </a:solidFill>
                      </a:endParaRPr>
                    </a:p>
                  </a:txBody>
                  <a:tcPr>
                    <a:solidFill>
                      <a:schemeClr val="bg1"/>
                    </a:solidFill>
                  </a:tcPr>
                </a:tc>
              </a:tr>
              <a:tr h="377012">
                <a:tc>
                  <a:txBody>
                    <a:bodyPr/>
                    <a:lstStyle/>
                    <a:p>
                      <a:r>
                        <a:rPr lang="en-US" sz="3600" dirty="0" smtClean="0">
                          <a:solidFill>
                            <a:srgbClr val="FF0000"/>
                          </a:solidFill>
                        </a:rPr>
                        <a:t>ANNUAL</a:t>
                      </a:r>
                      <a:r>
                        <a:rPr lang="en-US" sz="3600" baseline="0" dirty="0" smtClean="0">
                          <a:solidFill>
                            <a:srgbClr val="FF0000"/>
                          </a:solidFill>
                        </a:rPr>
                        <a:t> </a:t>
                      </a:r>
                      <a:r>
                        <a:rPr lang="en-US" sz="3600" dirty="0" smtClean="0">
                          <a:solidFill>
                            <a:srgbClr val="FF0000"/>
                          </a:solidFill>
                        </a:rPr>
                        <a:t>FTE TOTAL</a:t>
                      </a:r>
                      <a:endParaRPr lang="en-US" sz="3600" dirty="0">
                        <a:solidFill>
                          <a:srgbClr val="FF0000"/>
                        </a:solidFill>
                      </a:endParaRPr>
                    </a:p>
                  </a:txBody>
                  <a:tcPr>
                    <a:solidFill>
                      <a:schemeClr val="bg1"/>
                    </a:solidFill>
                  </a:tcPr>
                </a:tc>
                <a:tc>
                  <a:txBody>
                    <a:bodyPr/>
                    <a:lstStyle/>
                    <a:p>
                      <a:r>
                        <a:rPr lang="en-US" sz="3600" dirty="0" smtClean="0">
                          <a:solidFill>
                            <a:schemeClr val="tx1"/>
                          </a:solidFill>
                        </a:rPr>
                        <a:t>1.0</a:t>
                      </a:r>
                      <a:endParaRPr lang="en-US" sz="3600" dirty="0">
                        <a:solidFill>
                          <a:schemeClr val="tx1"/>
                        </a:solidFill>
                      </a:endParaRPr>
                    </a:p>
                  </a:txBody>
                  <a:tcPr>
                    <a:solidFill>
                      <a:schemeClr val="bg1"/>
                    </a:solidFill>
                  </a:tcPr>
                </a:tc>
                <a:tc>
                  <a:txBody>
                    <a:bodyPr/>
                    <a:lstStyle/>
                    <a:p>
                      <a:r>
                        <a:rPr lang="en-US" sz="3600" dirty="0" smtClean="0">
                          <a:solidFill>
                            <a:srgbClr val="FF0000"/>
                          </a:solidFill>
                        </a:rPr>
                        <a:t>0.76</a:t>
                      </a:r>
                      <a:endParaRPr lang="en-US" sz="3600" dirty="0">
                        <a:solidFill>
                          <a:srgbClr val="FF0000"/>
                        </a:solidFill>
                      </a:endParaRPr>
                    </a:p>
                  </a:txBody>
                  <a:tcPr>
                    <a:solidFill>
                      <a:schemeClr val="bg1"/>
                    </a:solidFill>
                  </a:tcPr>
                </a:tc>
              </a:tr>
            </a:tbl>
          </a:graphicData>
        </a:graphic>
      </p:graphicFrame>
      <p:sp>
        <p:nvSpPr>
          <p:cNvPr id="18" name="TextBox 17"/>
          <p:cNvSpPr txBox="1"/>
          <p:nvPr/>
        </p:nvSpPr>
        <p:spPr>
          <a:xfrm>
            <a:off x="7235687" y="6171248"/>
            <a:ext cx="4512365" cy="369332"/>
          </a:xfrm>
          <a:prstGeom prst="rect">
            <a:avLst/>
          </a:prstGeom>
          <a:noFill/>
        </p:spPr>
        <p:txBody>
          <a:bodyPr wrap="square" rtlCol="0">
            <a:spAutoFit/>
          </a:bodyPr>
          <a:lstStyle/>
          <a:p>
            <a:r>
              <a:rPr lang="en-US" dirty="0" smtClean="0"/>
              <a:t>* If  benefits students in the concentration</a:t>
            </a:r>
            <a:endParaRPr lang="en-US" dirty="0"/>
          </a:p>
        </p:txBody>
      </p:sp>
      <p:pic>
        <p:nvPicPr>
          <p:cNvPr id="7" name="Content Placeholder 3"/>
          <p:cNvPicPr>
            <a:picLocks noGrp="1" noChangeAspect="1"/>
          </p:cNvPicPr>
          <p:nvPr>
            <p:ph sz="half" idx="1"/>
          </p:nvPr>
        </p:nvPicPr>
        <p:blipFill rotWithShape="1">
          <a:blip r:embed="rId3"/>
          <a:srcRect l="15701" t="25858" r="45942" b="25295"/>
          <a:stretch/>
        </p:blipFill>
        <p:spPr>
          <a:xfrm>
            <a:off x="838200" y="3426056"/>
            <a:ext cx="3425254" cy="3278878"/>
          </a:xfrm>
          <a:prstGeom prst="rect">
            <a:avLst/>
          </a:prstGeom>
        </p:spPr>
      </p:pic>
    </p:spTree>
    <p:extLst>
      <p:ext uri="{BB962C8B-B14F-4D97-AF65-F5344CB8AC3E}">
        <p14:creationId xmlns:p14="http://schemas.microsoft.com/office/powerpoint/2010/main" val="3714204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3888</TotalTime>
  <Words>1854</Words>
  <Application>Microsoft Office PowerPoint</Application>
  <PresentationFormat>Widescreen</PresentationFormat>
  <Paragraphs>337</Paragraphs>
  <Slides>34</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Rockwell</vt:lpstr>
      <vt:lpstr>Times New Roman</vt:lpstr>
      <vt:lpstr>Wingdings</vt:lpstr>
      <vt:lpstr>Office Theme</vt:lpstr>
      <vt:lpstr>MPH Workday</vt:lpstr>
      <vt:lpstr>Today we will:</vt:lpstr>
      <vt:lpstr>But first….</vt:lpstr>
      <vt:lpstr>Concentration Survey (N=12)</vt:lpstr>
      <vt:lpstr>Sister Institutions</vt:lpstr>
      <vt:lpstr>Options</vt:lpstr>
      <vt:lpstr>Recall…</vt:lpstr>
      <vt:lpstr>Current ENV Concentration</vt:lpstr>
      <vt:lpstr>EOHS Concentration: Double Dipping</vt:lpstr>
      <vt:lpstr>PowerPoint Presentation</vt:lpstr>
      <vt:lpstr>PowerPoint Presentation</vt:lpstr>
      <vt:lpstr>Curricular Review</vt:lpstr>
      <vt:lpstr>Foundational Knowledge: Nothing for</vt:lpstr>
      <vt:lpstr>Rate each course:</vt:lpstr>
      <vt:lpstr>Foundational Competencies: Nothing for</vt:lpstr>
      <vt:lpstr>Rate each course:</vt:lpstr>
      <vt:lpstr>Applied Learning Experiences</vt:lpstr>
      <vt:lpstr>PowerPoint Presentation</vt:lpstr>
      <vt:lpstr>Applied Activities</vt:lpstr>
      <vt:lpstr>Options</vt:lpstr>
      <vt:lpstr>Integrative Learning Experience</vt:lpstr>
      <vt:lpstr>PowerPoint Presentation</vt:lpstr>
      <vt:lpstr>PowerPoint Presentation</vt:lpstr>
      <vt:lpstr>PowerPoint Presentation</vt:lpstr>
      <vt:lpstr>Options for High-Quality Written Paper</vt:lpstr>
      <vt:lpstr>Program Revisions</vt:lpstr>
      <vt:lpstr>Issues to Consider</vt:lpstr>
      <vt:lpstr>Decision Time!  Make a motion to</vt:lpstr>
      <vt:lpstr>Addressing Gaps: Foundational Knowledge</vt:lpstr>
      <vt:lpstr>Addressing Gaps: Foundational Competencies</vt:lpstr>
      <vt:lpstr>Addressing Gaps: Foundational Competencies</vt:lpstr>
      <vt:lpstr>PowerPoint Presentation</vt:lpstr>
      <vt:lpstr>Addressing Gaps: Foundational Competencies</vt:lpstr>
      <vt:lpstr>Program Changes</vt:lpstr>
    </vt:vector>
  </TitlesOfParts>
  <Company>Western Kentucky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MPH Workday</dc:title>
  <dc:creator>Gardner, Marilyn</dc:creator>
  <cp:lastModifiedBy>Gardner, Marilyn</cp:lastModifiedBy>
  <cp:revision>73</cp:revision>
  <dcterms:created xsi:type="dcterms:W3CDTF">2017-01-07T04:45:12Z</dcterms:created>
  <dcterms:modified xsi:type="dcterms:W3CDTF">2017-01-09T21:33:54Z</dcterms:modified>
</cp:coreProperties>
</file>