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913" autoAdjust="0"/>
  </p:normalViewPr>
  <p:slideViewPr>
    <p:cSldViewPr snapToGrid="0">
      <p:cViewPr varScale="1">
        <p:scale>
          <a:sx n="31" d="100"/>
          <a:sy n="31" d="100"/>
        </p:scale>
        <p:origin x="176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687DA-28CA-435C-A87F-2540495C7458}" type="datetimeFigureOut">
              <a:rPr lang="en-US" smtClean="0"/>
              <a:t>3/4/2017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7EA18-170B-49C7-B443-59781D6E2F4E}" type="slidenum">
              <a:rPr lang="en-US" smtClean="0"/>
              <a:t>‹#›</a:t>
            </a:fld>
            <a:endParaRPr lang="en-US"/>
          </a:p>
        </p:txBody>
      </p:sp>
    </p:spTree>
    <p:extLst>
      <p:ext uri="{BB962C8B-B14F-4D97-AF65-F5344CB8AC3E}">
        <p14:creationId xmlns:p14="http://schemas.microsoft.com/office/powerpoint/2010/main" val="2467489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report this month is brief.  Since we last met, the course/program revisions were passed at the CHHS CC and GCC levels. The next level – Grad Council – is March 9</a:t>
            </a:r>
            <a:r>
              <a:rPr lang="en-US" baseline="30000" dirty="0" smtClean="0"/>
              <a:t>th</a:t>
            </a:r>
            <a:r>
              <a:rPr lang="en-US" baseline="0" dirty="0" smtClean="0"/>
              <a:t>.  Assuming all goes well, it should be passed during the senate meeting at the end of the month.</a:t>
            </a:r>
          </a:p>
          <a:p>
            <a:endParaRPr lang="en-US" baseline="0" dirty="0" smtClean="0"/>
          </a:p>
          <a:p>
            <a:r>
              <a:rPr lang="en-US" baseline="0" dirty="0" smtClean="0"/>
              <a:t>I posted an update on the progress that’s been made toward addressing the deficiencies noted in our self-study.  We’ve made a lot progress, but still have a bit of work left to do.  I also posted the spring 17 timeline that shows the tasks we’ll be working on over the next few months.  Some of these tasks will be done individually, some in committee, and some by the faculty in conjunction with our advisory committee.  The really great news is that once we’ve made it through this process, we’ll have transitioned to most of the new criteria.</a:t>
            </a:r>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2</a:t>
            </a:fld>
            <a:endParaRPr lang="en-US"/>
          </a:p>
        </p:txBody>
      </p:sp>
    </p:spTree>
    <p:extLst>
      <p:ext uri="{BB962C8B-B14F-4D97-AF65-F5344CB8AC3E}">
        <p14:creationId xmlns:p14="http://schemas.microsoft.com/office/powerpoint/2010/main" val="1276256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big tasks that we will be doing is creating our guiding statements.  I’ve posted a summary document of what is expected and what we have currently.  Creating out guiding statements is something that we need to do in conjunction with our advisory committee.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Please note that during the technical assistance webinar, there was a lot of focus on creating meaningful, rather than generic, goals.  Ex: Offer a curriculum that prepares students to be effective public health professionals (generic) vs Strengthen student-centered culture and excellence in public health education through an engaging and innovative teaching and learning environment </a:t>
            </a:r>
            <a:r>
              <a:rPr lang="en-US" sz="800" dirty="0" smtClean="0"/>
              <a:t>(meaningful).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We</a:t>
            </a:r>
            <a:r>
              <a:rPr lang="en-US" sz="800" baseline="0" dirty="0" smtClean="0"/>
              <a:t> will also need to create measures for our goals, which means we need to convene the assessment committee.  Volunteers?  I’d like to meet at 12:30 on March 29</a:t>
            </a:r>
            <a:r>
              <a:rPr lang="en-US" sz="800" baseline="30000" dirty="0" smtClean="0"/>
              <a:t>th</a:t>
            </a:r>
            <a:r>
              <a:rPr lang="en-US" sz="800" baseline="0" dirty="0" smtClean="0"/>
              <a:t>, please.</a:t>
            </a:r>
            <a:endParaRPr lang="en-US" sz="800" dirty="0" smtClean="0"/>
          </a:p>
          <a:p>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3</a:t>
            </a:fld>
            <a:endParaRPr lang="en-US"/>
          </a:p>
        </p:txBody>
      </p:sp>
    </p:spTree>
    <p:extLst>
      <p:ext uri="{BB962C8B-B14F-4D97-AF65-F5344CB8AC3E}">
        <p14:creationId xmlns:p14="http://schemas.microsoft.com/office/powerpoint/2010/main" val="183704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MPH committee also needs to create at least five competencies.  I’ve asked the advisory committee to bring a list of the top ten skills needed by MPH students to the meeting and planned on doing a process like we did during the workday.  We can  list and ours, we’ll be able to craft the competencies from our combined lists.</a:t>
            </a:r>
          </a:p>
          <a:p>
            <a:endParaRPr lang="en-US" baseline="0" dirty="0" smtClean="0"/>
          </a:p>
          <a:p>
            <a:r>
              <a:rPr lang="en-US" baseline="0" dirty="0" smtClean="0"/>
              <a:t>We also need to develop procedures and tools to effectuate the recommendations for ILEs and </a:t>
            </a:r>
            <a:r>
              <a:rPr lang="en-US" baseline="0" dirty="0" err="1" smtClean="0"/>
              <a:t>GrAPEs</a:t>
            </a:r>
            <a:r>
              <a:rPr lang="en-US" baseline="0" dirty="0" smtClean="0"/>
              <a:t> that we end up passing today. </a:t>
            </a:r>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4</a:t>
            </a:fld>
            <a:endParaRPr lang="en-US"/>
          </a:p>
        </p:txBody>
      </p:sp>
    </p:spTree>
    <p:extLst>
      <p:ext uri="{BB962C8B-B14F-4D97-AF65-F5344CB8AC3E}">
        <p14:creationId xmlns:p14="http://schemas.microsoft.com/office/powerpoint/2010/main" val="109481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once</a:t>
            </a:r>
            <a:r>
              <a:rPr lang="en-US" baseline="0" dirty="0" smtClean="0"/>
              <a:t> we’ve developed the new competencies, we all need to, individually, start working on our individual courses to make them align more seamlessly with all of the competencies (CEPH’s and ours).   For core classes where there is more than one instructor, please collaborate and make sure the same competencies about being addressed and same competency assessment is being used.</a:t>
            </a:r>
          </a:p>
          <a:p>
            <a:endParaRPr lang="en-US" baseline="0" dirty="0" smtClean="0"/>
          </a:p>
          <a:p>
            <a:r>
              <a:rPr lang="en-US" baseline="0" dirty="0" smtClean="0"/>
              <a:t>We will then also need to work on revising our syllabi.  I’m still working on creating a prototype and plan to present it when the MPH curriculum committee meets later this semester (April 19</a:t>
            </a:r>
            <a:r>
              <a:rPr lang="en-US" baseline="30000" dirty="0" smtClean="0"/>
              <a:t>th</a:t>
            </a:r>
            <a:r>
              <a:rPr lang="en-US" baseline="0" dirty="0" smtClean="0"/>
              <a:t>)</a:t>
            </a:r>
          </a:p>
        </p:txBody>
      </p:sp>
      <p:sp>
        <p:nvSpPr>
          <p:cNvPr id="4" name="Slide Number Placeholder 3"/>
          <p:cNvSpPr>
            <a:spLocks noGrp="1"/>
          </p:cNvSpPr>
          <p:nvPr>
            <p:ph type="sldNum" sz="quarter" idx="10"/>
          </p:nvPr>
        </p:nvSpPr>
        <p:spPr/>
        <p:txBody>
          <a:bodyPr/>
          <a:lstStyle/>
          <a:p>
            <a:fld id="{28E7EA18-170B-49C7-B443-59781D6E2F4E}" type="slidenum">
              <a:rPr lang="en-US" smtClean="0"/>
              <a:t>5</a:t>
            </a:fld>
            <a:endParaRPr lang="en-US"/>
          </a:p>
        </p:txBody>
      </p:sp>
    </p:spTree>
    <p:extLst>
      <p:ext uri="{BB962C8B-B14F-4D97-AF65-F5344CB8AC3E}">
        <p14:creationId xmlns:p14="http://schemas.microsoft.com/office/powerpoint/2010/main" val="974495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7EA18-170B-49C7-B443-59781D6E2F4E}" type="slidenum">
              <a:rPr lang="en-US" smtClean="0"/>
              <a:t>6</a:t>
            </a:fld>
            <a:endParaRPr lang="en-US"/>
          </a:p>
        </p:txBody>
      </p:sp>
    </p:spTree>
    <p:extLst>
      <p:ext uri="{BB962C8B-B14F-4D97-AF65-F5344CB8AC3E}">
        <p14:creationId xmlns:p14="http://schemas.microsoft.com/office/powerpoint/2010/main" val="84509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277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830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372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863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47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985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83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45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722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326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50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3/4/2017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2224373"/>
      </p:ext>
    </p:extLst>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 Report</a:t>
            </a:r>
            <a:endParaRPr lang="en-US" dirty="0"/>
          </a:p>
        </p:txBody>
      </p:sp>
      <p:sp>
        <p:nvSpPr>
          <p:cNvPr id="3" name="Subtitle 2"/>
          <p:cNvSpPr>
            <a:spLocks noGrp="1"/>
          </p:cNvSpPr>
          <p:nvPr>
            <p:ph type="subTitle" idx="1"/>
          </p:nvPr>
        </p:nvSpPr>
        <p:spPr/>
        <p:txBody>
          <a:bodyPr/>
          <a:lstStyle/>
          <a:p>
            <a:r>
              <a:rPr lang="en-US" dirty="0" smtClean="0"/>
              <a:t>March </a:t>
            </a:r>
            <a:r>
              <a:rPr lang="en-US" dirty="0" smtClean="0"/>
              <a:t>8, 2017</a:t>
            </a:r>
            <a:endParaRPr lang="en-US" dirty="0"/>
          </a:p>
        </p:txBody>
      </p:sp>
    </p:spTree>
    <p:extLst>
      <p:ext uri="{BB962C8B-B14F-4D97-AF65-F5344CB8AC3E}">
        <p14:creationId xmlns:p14="http://schemas.microsoft.com/office/powerpoint/2010/main" val="178880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glow rad="38100">
                    <a:schemeClr val="bg1">
                      <a:lumMod val="65000"/>
                      <a:lumOff val="35000"/>
                      <a:alpha val="40000"/>
                    </a:schemeClr>
                  </a:glow>
                  <a:outerShdw blurRad="38100" dist="38100" dir="2700000" algn="tl">
                    <a:srgbClr val="000000">
                      <a:alpha val="43137"/>
                    </a:srgbClr>
                  </a:outerShdw>
                </a:effectLst>
              </a:rPr>
              <a:t>Updates</a:t>
            </a:r>
            <a:endParaRPr lang="en-US" sz="4000" dirty="0">
              <a:effectLst>
                <a:glow rad="38100">
                  <a:schemeClr val="bg1">
                    <a:lumMod val="65000"/>
                    <a:lumOff val="35000"/>
                    <a:alpha val="40000"/>
                  </a:schemeClr>
                </a:glow>
              </a:effectLst>
            </a:endParaRPr>
          </a:p>
        </p:txBody>
      </p:sp>
      <p:sp>
        <p:nvSpPr>
          <p:cNvPr id="3" name="Content Placeholder 2"/>
          <p:cNvSpPr>
            <a:spLocks noGrp="1"/>
          </p:cNvSpPr>
          <p:nvPr>
            <p:ph idx="1"/>
          </p:nvPr>
        </p:nvSpPr>
        <p:spPr>
          <a:xfrm>
            <a:off x="628650" y="1825624"/>
            <a:ext cx="7886700" cy="4674029"/>
          </a:xfrm>
        </p:spPr>
        <p:txBody>
          <a:bodyPr>
            <a:normAutofit/>
          </a:bodyPr>
          <a:lstStyle/>
          <a:p>
            <a:pPr marL="0" indent="0">
              <a:buNone/>
            </a:pPr>
            <a:r>
              <a:rPr lang="en-US" u="sng" dirty="0" smtClean="0"/>
              <a:t>Course/Program </a:t>
            </a:r>
            <a:r>
              <a:rPr lang="en-US" u="sng" dirty="0" err="1" smtClean="0"/>
              <a:t>Revsions</a:t>
            </a:r>
            <a:endParaRPr lang="en-US" sz="2800" u="sng" dirty="0" smtClean="0"/>
          </a:p>
          <a:p>
            <a:r>
              <a:rPr lang="en-US" sz="2800" dirty="0" smtClean="0"/>
              <a:t>Passed CHHS Curriculum Committee</a:t>
            </a:r>
          </a:p>
          <a:p>
            <a:r>
              <a:rPr lang="en-US" sz="2800" dirty="0" smtClean="0"/>
              <a:t>Passed Graduate Curriculum Committee</a:t>
            </a:r>
          </a:p>
          <a:p>
            <a:r>
              <a:rPr lang="en-US" sz="2800" dirty="0" smtClean="0"/>
              <a:t>Graduate Council: March 9</a:t>
            </a:r>
          </a:p>
          <a:p>
            <a:r>
              <a:rPr lang="en-US" dirty="0" smtClean="0"/>
              <a:t>Student forums: week after spring break</a:t>
            </a:r>
            <a:endParaRPr lang="en-US" sz="2800" dirty="0" smtClean="0"/>
          </a:p>
          <a:p>
            <a:endParaRPr lang="en-US" dirty="0"/>
          </a:p>
          <a:p>
            <a:pPr marL="0" indent="0">
              <a:buNone/>
            </a:pPr>
            <a:r>
              <a:rPr lang="en-US" sz="2800" u="sng" dirty="0" smtClean="0"/>
              <a:t>Interim Report</a:t>
            </a:r>
          </a:p>
          <a:p>
            <a:r>
              <a:rPr lang="en-US" dirty="0" smtClean="0"/>
              <a:t>Lots of progress (see interim report update)</a:t>
            </a:r>
          </a:p>
          <a:p>
            <a:r>
              <a:rPr lang="en-US" dirty="0" smtClean="0"/>
              <a:t>Lots to do (see transition timeline update)</a:t>
            </a:r>
          </a:p>
        </p:txBody>
      </p:sp>
    </p:spTree>
    <p:extLst>
      <p:ext uri="{BB962C8B-B14F-4D97-AF65-F5344CB8AC3E}">
        <p14:creationId xmlns:p14="http://schemas.microsoft.com/office/powerpoint/2010/main" val="488501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6272"/>
            <a:ext cx="7886700" cy="994117"/>
          </a:xfrm>
        </p:spPr>
        <p:txBody>
          <a:bodyPr/>
          <a:lstStyle/>
          <a:p>
            <a:r>
              <a:rPr lang="en-US" u="sng" dirty="0" smtClean="0"/>
              <a:t>Upcoming Tasks: Joint</a:t>
            </a:r>
            <a:endParaRPr lang="en-US" u="sng" dirty="0"/>
          </a:p>
        </p:txBody>
      </p:sp>
      <p:sp>
        <p:nvSpPr>
          <p:cNvPr id="6" name="Content Placeholder 5"/>
          <p:cNvSpPr>
            <a:spLocks noGrp="1"/>
          </p:cNvSpPr>
          <p:nvPr>
            <p:ph idx="1"/>
          </p:nvPr>
        </p:nvSpPr>
        <p:spPr>
          <a:xfrm>
            <a:off x="628650" y="1260388"/>
            <a:ext cx="7886700" cy="5597611"/>
          </a:xfrm>
        </p:spPr>
        <p:txBody>
          <a:bodyPr>
            <a:normAutofit fontScale="47500" lnSpcReduction="20000"/>
          </a:bodyPr>
          <a:lstStyle/>
          <a:p>
            <a:pPr marL="0" lvl="0" indent="0">
              <a:buNone/>
            </a:pPr>
            <a:r>
              <a:rPr lang="en-US" sz="6700" dirty="0" smtClean="0"/>
              <a:t>Create Guiding Statements</a:t>
            </a:r>
          </a:p>
          <a:p>
            <a:pPr lvl="0"/>
            <a:r>
              <a:rPr lang="en-US" sz="5900" i="1" dirty="0" smtClean="0"/>
              <a:t>Vision</a:t>
            </a:r>
            <a:r>
              <a:rPr lang="en-US" sz="5900" i="1" dirty="0"/>
              <a:t>: </a:t>
            </a:r>
            <a:r>
              <a:rPr lang="en-US" sz="5900" dirty="0"/>
              <a:t> describes how the community/world will be different if the school or program achieves its aims.  </a:t>
            </a:r>
          </a:p>
          <a:p>
            <a:pPr lvl="0"/>
            <a:r>
              <a:rPr lang="en-US" sz="5900" i="1" dirty="0"/>
              <a:t>Mission Statement: </a:t>
            </a:r>
            <a:r>
              <a:rPr lang="en-US" sz="5900" dirty="0"/>
              <a:t> identifies what we will accomplish operationally in our instructional, community engagement and scholarly activities. The mission may also define our setting or community and priority population(s). </a:t>
            </a:r>
          </a:p>
          <a:p>
            <a:pPr lvl="0"/>
            <a:r>
              <a:rPr lang="en-US" sz="5900" i="1" dirty="0"/>
              <a:t>Goals: </a:t>
            </a:r>
            <a:r>
              <a:rPr lang="en-US" sz="5900" dirty="0"/>
              <a:t> describes strategies to accomplish the defined mission. </a:t>
            </a:r>
          </a:p>
          <a:p>
            <a:pPr lvl="0"/>
            <a:r>
              <a:rPr lang="en-US" sz="5900" i="1" dirty="0"/>
              <a:t>Values: </a:t>
            </a:r>
            <a:r>
              <a:rPr lang="en-US" sz="5900" dirty="0"/>
              <a:t>informs stakeholders about our core principles, beliefs and priorities. </a:t>
            </a:r>
            <a:endParaRPr lang="en-US" sz="5900" dirty="0" smtClean="0"/>
          </a:p>
          <a:p>
            <a:pPr marL="0" lvl="0" indent="0">
              <a:buNone/>
            </a:pPr>
            <a:endParaRPr lang="en-US" sz="5900" dirty="0"/>
          </a:p>
          <a:p>
            <a:pPr marL="0" lvl="0" indent="0">
              <a:buNone/>
            </a:pPr>
            <a:r>
              <a:rPr lang="en-US" sz="6700" dirty="0" smtClean="0"/>
              <a:t>Develop measures</a:t>
            </a:r>
          </a:p>
          <a:p>
            <a:pPr lvl="1"/>
            <a:r>
              <a:rPr lang="en-US" sz="6300" dirty="0" smtClean="0"/>
              <a:t>Convene assessment committee: March 29</a:t>
            </a:r>
            <a:endParaRPr lang="en-US" sz="6300" dirty="0"/>
          </a:p>
          <a:p>
            <a:pPr marL="0" indent="0">
              <a:buNone/>
            </a:pPr>
            <a:endParaRPr lang="en-US" sz="3200" dirty="0"/>
          </a:p>
        </p:txBody>
      </p:sp>
    </p:spTree>
    <p:extLst>
      <p:ext uri="{BB962C8B-B14F-4D97-AF65-F5344CB8AC3E}">
        <p14:creationId xmlns:p14="http://schemas.microsoft.com/office/powerpoint/2010/main" val="245175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Upcoming Tasks: MPH </a:t>
            </a:r>
            <a:endParaRPr lang="en-US" u="sng" dirty="0"/>
          </a:p>
        </p:txBody>
      </p:sp>
      <p:sp>
        <p:nvSpPr>
          <p:cNvPr id="3" name="Content Placeholder 2"/>
          <p:cNvSpPr>
            <a:spLocks noGrp="1"/>
          </p:cNvSpPr>
          <p:nvPr>
            <p:ph idx="1"/>
          </p:nvPr>
        </p:nvSpPr>
        <p:spPr/>
        <p:txBody>
          <a:bodyPr>
            <a:normAutofit/>
          </a:bodyPr>
          <a:lstStyle/>
          <a:p>
            <a:r>
              <a:rPr lang="en-US" sz="3200" dirty="0" smtClean="0"/>
              <a:t>Articulate </a:t>
            </a:r>
            <a:r>
              <a:rPr lang="en-US" sz="3200" dirty="0"/>
              <a:t>five MPH competencies</a:t>
            </a:r>
          </a:p>
          <a:p>
            <a:pPr lvl="1"/>
            <a:r>
              <a:rPr lang="en-US" sz="2800" dirty="0"/>
              <a:t>Decide courses to </a:t>
            </a:r>
            <a:r>
              <a:rPr lang="en-US" sz="2800" dirty="0" smtClean="0"/>
              <a:t>embed for assessment</a:t>
            </a:r>
            <a:endParaRPr lang="en-US" sz="2800" dirty="0"/>
          </a:p>
          <a:p>
            <a:pPr lvl="1"/>
            <a:r>
              <a:rPr lang="en-US" sz="2800" dirty="0"/>
              <a:t>Create </a:t>
            </a:r>
            <a:r>
              <a:rPr lang="en-US" sz="2800" dirty="0" smtClean="0"/>
              <a:t>assessment</a:t>
            </a:r>
          </a:p>
          <a:p>
            <a:pPr lvl="1"/>
            <a:endParaRPr lang="en-US" sz="2800" dirty="0" smtClean="0"/>
          </a:p>
          <a:p>
            <a:r>
              <a:rPr lang="en-US" sz="3200" dirty="0" smtClean="0"/>
              <a:t>Develop procedures/tools for</a:t>
            </a:r>
          </a:p>
          <a:p>
            <a:pPr lvl="1"/>
            <a:r>
              <a:rPr lang="en-US" sz="2800" dirty="0" smtClean="0"/>
              <a:t>ILE</a:t>
            </a:r>
          </a:p>
          <a:p>
            <a:pPr lvl="1"/>
            <a:r>
              <a:rPr lang="en-US" sz="2800" dirty="0" err="1" smtClean="0"/>
              <a:t>GrAPEs</a:t>
            </a:r>
            <a:endParaRPr lang="en-US" sz="2800" dirty="0"/>
          </a:p>
          <a:p>
            <a:pPr marL="457200" lvl="1" indent="0">
              <a:buNone/>
            </a:pPr>
            <a:endParaRPr lang="en-US" dirty="0"/>
          </a:p>
          <a:p>
            <a:endParaRPr lang="en-US" sz="3200" dirty="0" smtClean="0"/>
          </a:p>
          <a:p>
            <a:pPr marL="0" indent="0">
              <a:buNone/>
            </a:pPr>
            <a:endParaRPr lang="en-US" sz="3200" dirty="0" smtClean="0"/>
          </a:p>
          <a:p>
            <a:pPr marL="0" indent="0">
              <a:buNone/>
            </a:pPr>
            <a:endParaRPr lang="en-US" sz="3200" dirty="0"/>
          </a:p>
          <a:p>
            <a:endParaRPr lang="en-US" sz="3200" dirty="0" smtClean="0"/>
          </a:p>
        </p:txBody>
      </p:sp>
    </p:spTree>
    <p:extLst>
      <p:ext uri="{BB962C8B-B14F-4D97-AF65-F5344CB8AC3E}">
        <p14:creationId xmlns:p14="http://schemas.microsoft.com/office/powerpoint/2010/main" val="161736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Tasks: Individual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Align courses with competencies (including ones we develop) and foundational knowledge (if applicable)</a:t>
            </a:r>
          </a:p>
          <a:p>
            <a:endParaRPr lang="en-US" sz="3200" dirty="0"/>
          </a:p>
          <a:p>
            <a:r>
              <a:rPr lang="en-US" sz="3200" dirty="0" smtClean="0"/>
              <a:t>Common learning objectives/competency alignments/assessment for core courses with multiple instructors</a:t>
            </a:r>
          </a:p>
          <a:p>
            <a:endParaRPr lang="en-US" sz="3200" dirty="0"/>
          </a:p>
          <a:p>
            <a:r>
              <a:rPr lang="en-US" sz="3200" dirty="0" smtClean="0"/>
              <a:t>Revise syllabi </a:t>
            </a:r>
            <a:endParaRPr lang="en-US" sz="3200" dirty="0"/>
          </a:p>
        </p:txBody>
      </p:sp>
    </p:spTree>
    <p:extLst>
      <p:ext uri="{BB962C8B-B14F-4D97-AF65-F5344CB8AC3E}">
        <p14:creationId xmlns:p14="http://schemas.microsoft.com/office/powerpoint/2010/main" val="123709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the Dates</a:t>
            </a:r>
            <a:endParaRPr lang="en-US" dirty="0"/>
          </a:p>
        </p:txBody>
      </p:sp>
      <p:sp>
        <p:nvSpPr>
          <p:cNvPr id="3" name="Content Placeholder 2"/>
          <p:cNvSpPr>
            <a:spLocks noGrp="1"/>
          </p:cNvSpPr>
          <p:nvPr>
            <p:ph idx="1"/>
          </p:nvPr>
        </p:nvSpPr>
        <p:spPr>
          <a:xfrm>
            <a:off x="345989" y="1334530"/>
            <a:ext cx="8798011" cy="5523470"/>
          </a:xfrm>
        </p:spPr>
        <p:txBody>
          <a:bodyPr/>
          <a:lstStyle/>
          <a:p>
            <a:pPr marL="0" indent="0">
              <a:buNone/>
            </a:pPr>
            <a:endParaRPr lang="en-US" dirty="0" smtClean="0"/>
          </a:p>
          <a:p>
            <a:pPr marL="0" indent="0">
              <a:buNone/>
            </a:pPr>
            <a:r>
              <a:rPr lang="en-US" sz="3200" dirty="0" smtClean="0"/>
              <a:t>March 24, 10 – 2:30: External Advisory Com.</a:t>
            </a:r>
          </a:p>
          <a:p>
            <a:pPr marL="0" indent="0">
              <a:buNone/>
            </a:pPr>
            <a:r>
              <a:rPr lang="en-US" sz="3200" dirty="0" smtClean="0"/>
              <a:t>March 29, 12:30 – 2:30:  Assessment Com.</a:t>
            </a:r>
          </a:p>
          <a:p>
            <a:pPr marL="0" indent="0">
              <a:buNone/>
            </a:pPr>
            <a:r>
              <a:rPr lang="en-US" sz="3200" dirty="0" smtClean="0"/>
              <a:t>April 5, 12:30 – 2:30:  Joint MPH-BSPH</a:t>
            </a:r>
          </a:p>
          <a:p>
            <a:pPr marL="0" indent="0">
              <a:buNone/>
            </a:pPr>
            <a:r>
              <a:rPr lang="en-US" sz="3200" dirty="0" smtClean="0"/>
              <a:t>April 11-13: KPHA</a:t>
            </a:r>
          </a:p>
          <a:p>
            <a:pPr marL="0" indent="0">
              <a:buNone/>
            </a:pPr>
            <a:r>
              <a:rPr lang="en-US" sz="3200" dirty="0" smtClean="0"/>
              <a:t>April 19, 12:30 – 2:30:  MPH Curriculum Com.</a:t>
            </a:r>
          </a:p>
          <a:p>
            <a:pPr marL="0" indent="0">
              <a:buNone/>
            </a:pPr>
            <a:r>
              <a:rPr lang="en-US" sz="3200" dirty="0" smtClean="0"/>
              <a:t>April 26, 12:30 – 2:30:  ILE/APE ad </a:t>
            </a:r>
            <a:r>
              <a:rPr lang="en-US" sz="3200" dirty="0" err="1" smtClean="0"/>
              <a:t>hocs</a:t>
            </a:r>
            <a:endParaRPr lang="en-US" sz="3200" dirty="0" smtClean="0"/>
          </a:p>
          <a:p>
            <a:pPr marL="0" indent="0">
              <a:buNone/>
            </a:pPr>
            <a:r>
              <a:rPr lang="en-US" sz="3200" dirty="0" smtClean="0"/>
              <a:t>May 3, 12:30 – 2:30: Diversity ad hoc</a:t>
            </a:r>
          </a:p>
          <a:p>
            <a:pPr marL="0" indent="0">
              <a:buNone/>
            </a:pPr>
            <a:r>
              <a:rPr lang="en-US" sz="3200" dirty="0" smtClean="0"/>
              <a:t>May 10: 12:30 – 2:30: Joint MPH-BSPH</a:t>
            </a:r>
            <a:endParaRPr lang="en-US" sz="3200" dirty="0"/>
          </a:p>
        </p:txBody>
      </p:sp>
    </p:spTree>
    <p:extLst>
      <p:ext uri="{BB962C8B-B14F-4D97-AF65-F5344CB8AC3E}">
        <p14:creationId xmlns:p14="http://schemas.microsoft.com/office/powerpoint/2010/main" val="1561522659"/>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2412</TotalTime>
  <Words>774</Words>
  <Application>Microsoft Office PowerPoint</Application>
  <PresentationFormat>On-screen Show (4:3)</PresentationFormat>
  <Paragraphs>67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MPH Report</vt:lpstr>
      <vt:lpstr>Updates</vt:lpstr>
      <vt:lpstr>Upcoming Tasks: Joint</vt:lpstr>
      <vt:lpstr>Upcoming Tasks: MPH </vt:lpstr>
      <vt:lpstr>Upcoming Tasks: Individual </vt:lpstr>
      <vt:lpstr>Save the Dates</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 Report</dc:title>
  <dc:creator>Gardner, Marilyn</dc:creator>
  <cp:lastModifiedBy>Gardner, Marilyn</cp:lastModifiedBy>
  <cp:revision>44</cp:revision>
  <dcterms:created xsi:type="dcterms:W3CDTF">2017-02-05T02:56:21Z</dcterms:created>
  <dcterms:modified xsi:type="dcterms:W3CDTF">2017-03-05T17:04:02Z</dcterms:modified>
</cp:coreProperties>
</file>