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7" r:id="rId3"/>
    <p:sldId id="260"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73981" autoAdjust="0"/>
  </p:normalViewPr>
  <p:slideViewPr>
    <p:cSldViewPr snapToGrid="0">
      <p:cViewPr varScale="1">
        <p:scale>
          <a:sx n="37" d="100"/>
          <a:sy n="37" d="100"/>
        </p:scale>
        <p:origin x="153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C6C48-A24C-4F04-9DC2-06770285FC28}" type="datetimeFigureOut">
              <a:rPr lang="en-US" smtClean="0"/>
              <a:t>11/16/2016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7AB4C-6C56-4390-B61D-C532F963F884}" type="slidenum">
              <a:rPr lang="en-US" smtClean="0"/>
              <a:t>‹#›</a:t>
            </a:fld>
            <a:endParaRPr lang="en-US"/>
          </a:p>
        </p:txBody>
      </p:sp>
    </p:spTree>
    <p:extLst>
      <p:ext uri="{BB962C8B-B14F-4D97-AF65-F5344CB8AC3E}">
        <p14:creationId xmlns:p14="http://schemas.microsoft.com/office/powerpoint/2010/main" val="7212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you’re all aware (hopefully!)</a:t>
            </a:r>
            <a:r>
              <a:rPr lang="en-US" baseline="0" dirty="0" smtClean="0"/>
              <a:t>, our programs were re-accredited/accredited for the next seven years – until December 2023!  Our accreditation, however, is conditional: We MUST demonstrate that we have fixed the deficiencies noted in order to maintain accreditation. We have an interim report that is due in late August of this year.  Please see the interim report work plan document hyperlinked in the agenda for details on the areas of deficiency and how we can address them.  We will be talking about this more during our January workdays.  Your input and ideas are encouraged!</a:t>
            </a:r>
            <a:endParaRPr lang="en-US" dirty="0"/>
          </a:p>
        </p:txBody>
      </p:sp>
      <p:sp>
        <p:nvSpPr>
          <p:cNvPr id="4" name="Slide Number Placeholder 3"/>
          <p:cNvSpPr>
            <a:spLocks noGrp="1"/>
          </p:cNvSpPr>
          <p:nvPr>
            <p:ph type="sldNum" sz="quarter" idx="10"/>
          </p:nvPr>
        </p:nvSpPr>
        <p:spPr/>
        <p:txBody>
          <a:bodyPr/>
          <a:lstStyle/>
          <a:p>
            <a:fld id="{A717AB4C-6C56-4390-B61D-C532F963F884}" type="slidenum">
              <a:rPr lang="en-US" smtClean="0"/>
              <a:t>2</a:t>
            </a:fld>
            <a:endParaRPr lang="en-US"/>
          </a:p>
        </p:txBody>
      </p:sp>
    </p:spTree>
    <p:extLst>
      <p:ext uri="{BB962C8B-B14F-4D97-AF65-F5344CB8AC3E}">
        <p14:creationId xmlns:p14="http://schemas.microsoft.com/office/powerpoint/2010/main" val="71592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criteria for CEPH rolled out a few weeks ago also.</a:t>
            </a:r>
            <a:r>
              <a:rPr lang="en-US" baseline="0" dirty="0" smtClean="0"/>
              <a:t>  I strongly encourage everyone to read through the new criteria, especially the parts in the “D” section, which deals with curricular issues.  We must demonstrate compliance with these new criteria by January 9, 2018.  From this point forward, we will begin working on this process. The immediate workload is going to fall primarily on those of us who teach the core MPH courses and non-concentration required BSPH courses though curricular alignments.  The good news is that there are fewer competencies…</a:t>
            </a:r>
            <a:endParaRPr lang="en-US" dirty="0"/>
          </a:p>
        </p:txBody>
      </p:sp>
      <p:sp>
        <p:nvSpPr>
          <p:cNvPr id="4" name="Slide Number Placeholder 3"/>
          <p:cNvSpPr>
            <a:spLocks noGrp="1"/>
          </p:cNvSpPr>
          <p:nvPr>
            <p:ph type="sldNum" sz="quarter" idx="10"/>
          </p:nvPr>
        </p:nvSpPr>
        <p:spPr/>
        <p:txBody>
          <a:bodyPr/>
          <a:lstStyle/>
          <a:p>
            <a:fld id="{A717AB4C-6C56-4390-B61D-C532F963F884}" type="slidenum">
              <a:rPr lang="en-US" smtClean="0"/>
              <a:t>3</a:t>
            </a:fld>
            <a:endParaRPr lang="en-US"/>
          </a:p>
        </p:txBody>
      </p:sp>
    </p:spTree>
    <p:extLst>
      <p:ext uri="{BB962C8B-B14F-4D97-AF65-F5344CB8AC3E}">
        <p14:creationId xmlns:p14="http://schemas.microsoft.com/office/powerpoint/2010/main" val="283467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illustrates the three major tasks facing us and the timeline in which they must be completed.  Our interim report does not require us to adopt the new criteria; however, there are several places where what we must do for the interim report could incorporate changes we will have to make either for the compliance report or before the next self-study’s required data reporting timeframe begins (in AY 19/20).  Thus, to be efficient, I recommend we tackle the overlapping issues concurrently whenever possible.</a:t>
            </a:r>
          </a:p>
          <a:p>
            <a:endParaRPr lang="en-US" baseline="0" dirty="0" smtClean="0"/>
          </a:p>
          <a:p>
            <a:r>
              <a:rPr lang="en-US" baseline="0" dirty="0" smtClean="0"/>
              <a:t>Please note that the number of months shown was calculated including only the contractual work-months of 9-month faculty/instructors.  </a:t>
            </a:r>
            <a:endParaRPr lang="en-US" dirty="0"/>
          </a:p>
        </p:txBody>
      </p:sp>
      <p:sp>
        <p:nvSpPr>
          <p:cNvPr id="4" name="Slide Number Placeholder 3"/>
          <p:cNvSpPr>
            <a:spLocks noGrp="1"/>
          </p:cNvSpPr>
          <p:nvPr>
            <p:ph type="sldNum" sz="quarter" idx="10"/>
          </p:nvPr>
        </p:nvSpPr>
        <p:spPr/>
        <p:txBody>
          <a:bodyPr/>
          <a:lstStyle/>
          <a:p>
            <a:fld id="{A717AB4C-6C56-4390-B61D-C532F963F884}" type="slidenum">
              <a:rPr lang="en-US" smtClean="0"/>
              <a:t>4</a:t>
            </a:fld>
            <a:endParaRPr lang="en-US"/>
          </a:p>
        </p:txBody>
      </p:sp>
    </p:spTree>
    <p:extLst>
      <p:ext uri="{BB962C8B-B14F-4D97-AF65-F5344CB8AC3E}">
        <p14:creationId xmlns:p14="http://schemas.microsoft.com/office/powerpoint/2010/main" val="141973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4F8159-854E-412A-835F-55B8F6467456}"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387192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4F8159-854E-412A-835F-55B8F6467456}"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244948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4F8159-854E-412A-835F-55B8F6467456}"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304137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4F8159-854E-412A-835F-55B8F6467456}"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187630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F8159-854E-412A-835F-55B8F6467456}"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155519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4F8159-854E-412A-835F-55B8F6467456}"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123020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4F8159-854E-412A-835F-55B8F6467456}"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248186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4F8159-854E-412A-835F-55B8F6467456}"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41872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F8159-854E-412A-835F-55B8F6467456}"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5631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F8159-854E-412A-835F-55B8F6467456}"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235888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F8159-854E-412A-835F-55B8F6467456}"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5DE45-68C5-4736-A247-5AC61E684D7A}" type="slidenum">
              <a:rPr lang="en-US" smtClean="0"/>
              <a:t>‹#›</a:t>
            </a:fld>
            <a:endParaRPr lang="en-US"/>
          </a:p>
        </p:txBody>
      </p:sp>
    </p:spTree>
    <p:extLst>
      <p:ext uri="{BB962C8B-B14F-4D97-AF65-F5344CB8AC3E}">
        <p14:creationId xmlns:p14="http://schemas.microsoft.com/office/powerpoint/2010/main" val="3047659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F8159-854E-412A-835F-55B8F6467456}" type="datetimeFigureOut">
              <a:rPr lang="en-US" smtClean="0"/>
              <a:t>11/16/2016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5DE45-68C5-4736-A247-5AC61E684D7A}" type="slidenum">
              <a:rPr lang="en-US" smtClean="0"/>
              <a:t>‹#›</a:t>
            </a:fld>
            <a:endParaRPr lang="en-US"/>
          </a:p>
        </p:txBody>
      </p:sp>
    </p:spTree>
    <p:extLst>
      <p:ext uri="{BB962C8B-B14F-4D97-AF65-F5344CB8AC3E}">
        <p14:creationId xmlns:p14="http://schemas.microsoft.com/office/powerpoint/2010/main" val="254354882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MPH Report</a:t>
            </a:r>
            <a:endParaRPr lang="en-US" dirty="0"/>
          </a:p>
        </p:txBody>
      </p:sp>
      <p:sp>
        <p:nvSpPr>
          <p:cNvPr id="3" name="Subtitle 2"/>
          <p:cNvSpPr>
            <a:spLocks noGrp="1"/>
          </p:cNvSpPr>
          <p:nvPr>
            <p:ph type="subTitle" idx="1"/>
          </p:nvPr>
        </p:nvSpPr>
        <p:spPr/>
        <p:txBody>
          <a:bodyPr/>
          <a:lstStyle/>
          <a:p>
            <a:r>
              <a:rPr lang="en-US" dirty="0" smtClean="0"/>
              <a:t>November 16, 2016</a:t>
            </a:r>
            <a:endParaRPr lang="en-US" dirty="0"/>
          </a:p>
        </p:txBody>
      </p:sp>
    </p:spTree>
    <p:extLst>
      <p:ext uri="{BB962C8B-B14F-4D97-AF65-F5344CB8AC3E}">
        <p14:creationId xmlns:p14="http://schemas.microsoft.com/office/powerpoint/2010/main" val="299103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CEPH Accreditation</a:t>
            </a:r>
            <a:endParaRPr lang="en-US" dirty="0"/>
          </a:p>
        </p:txBody>
      </p:sp>
      <p:sp>
        <p:nvSpPr>
          <p:cNvPr id="3" name="Content Placeholder 2"/>
          <p:cNvSpPr>
            <a:spLocks noGrp="1"/>
          </p:cNvSpPr>
          <p:nvPr>
            <p:ph idx="1"/>
          </p:nvPr>
        </p:nvSpPr>
        <p:spPr/>
        <p:txBody>
          <a:bodyPr/>
          <a:lstStyle/>
          <a:p>
            <a:r>
              <a:rPr lang="en-US" dirty="0" smtClean="0"/>
              <a:t>Seven year accreditation: December 2023</a:t>
            </a:r>
          </a:p>
          <a:p>
            <a:pPr lvl="1"/>
            <a:r>
              <a:rPr lang="en-US" dirty="0" smtClean="0"/>
              <a:t>MPH</a:t>
            </a:r>
          </a:p>
          <a:p>
            <a:pPr lvl="1"/>
            <a:r>
              <a:rPr lang="en-US" dirty="0" smtClean="0"/>
              <a:t>BSPH</a:t>
            </a:r>
          </a:p>
          <a:p>
            <a:r>
              <a:rPr lang="en-US" dirty="0" smtClean="0"/>
              <a:t>Conditional</a:t>
            </a:r>
            <a:endParaRPr lang="en-US" dirty="0"/>
          </a:p>
          <a:p>
            <a:pPr lvl="1"/>
            <a:r>
              <a:rPr lang="en-US" dirty="0" smtClean="0"/>
              <a:t>Demonstrate deficiencies fixed </a:t>
            </a:r>
            <a:endParaRPr lang="en-US" dirty="0">
              <a:sym typeface="Wingdings" panose="05000000000000000000" pitchFamily="2" charset="2"/>
            </a:endParaRPr>
          </a:p>
          <a:p>
            <a:pPr lvl="1"/>
            <a:endParaRPr lang="en-US" dirty="0" smtClean="0"/>
          </a:p>
          <a:p>
            <a:r>
              <a:rPr lang="en-US" dirty="0" smtClean="0"/>
              <a:t>Interim Report due August 22, 2017</a:t>
            </a:r>
            <a:endParaRPr lang="en-US" dirty="0"/>
          </a:p>
        </p:txBody>
      </p:sp>
    </p:spTree>
    <p:extLst>
      <p:ext uri="{BB962C8B-B14F-4D97-AF65-F5344CB8AC3E}">
        <p14:creationId xmlns:p14="http://schemas.microsoft.com/office/powerpoint/2010/main" val="2309727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CEPH Criteria</a:t>
            </a:r>
            <a:endParaRPr lang="en-US" dirty="0"/>
          </a:p>
        </p:txBody>
      </p:sp>
      <p:sp>
        <p:nvSpPr>
          <p:cNvPr id="3" name="Content Placeholder 2"/>
          <p:cNvSpPr>
            <a:spLocks noGrp="1"/>
          </p:cNvSpPr>
          <p:nvPr>
            <p:ph idx="1"/>
          </p:nvPr>
        </p:nvSpPr>
        <p:spPr>
          <a:xfrm>
            <a:off x="318654" y="1415078"/>
            <a:ext cx="8506691" cy="5442922"/>
          </a:xfrm>
        </p:spPr>
        <p:txBody>
          <a:bodyPr>
            <a:normAutofit/>
          </a:bodyPr>
          <a:lstStyle/>
          <a:p>
            <a:pPr marL="0" indent="0">
              <a:buNone/>
            </a:pPr>
            <a:r>
              <a:rPr lang="en-US" sz="3200" b="1" dirty="0" smtClean="0">
                <a:solidFill>
                  <a:srgbClr val="FF0000"/>
                </a:solidFill>
              </a:rPr>
              <a:t>Must demonstrate compliance by </a:t>
            </a:r>
            <a:r>
              <a:rPr lang="en-US" sz="3200" b="1" u="sng" dirty="0" smtClean="0">
                <a:solidFill>
                  <a:srgbClr val="FF0000"/>
                </a:solidFill>
              </a:rPr>
              <a:t>Jan 9, 2018 </a:t>
            </a:r>
            <a:r>
              <a:rPr lang="en-US" sz="3200" b="1" dirty="0" smtClean="0">
                <a:solidFill>
                  <a:srgbClr val="FF0000"/>
                </a:solidFill>
              </a:rPr>
              <a:t>on:</a:t>
            </a:r>
            <a:endParaRPr lang="en-US" dirty="0" smtClean="0"/>
          </a:p>
          <a:p>
            <a:r>
              <a:rPr lang="en-US" dirty="0" smtClean="0"/>
              <a:t>MPH Curriculum</a:t>
            </a:r>
          </a:p>
          <a:p>
            <a:pPr lvl="1"/>
            <a:r>
              <a:rPr lang="en-US" dirty="0" smtClean="0"/>
              <a:t>Foundational Public Health Knowledge </a:t>
            </a:r>
          </a:p>
          <a:p>
            <a:pPr lvl="1"/>
            <a:r>
              <a:rPr lang="en-US" dirty="0" smtClean="0"/>
              <a:t>Foundational </a:t>
            </a:r>
            <a:r>
              <a:rPr lang="en-US" dirty="0"/>
              <a:t>C</a:t>
            </a:r>
            <a:r>
              <a:rPr lang="en-US" dirty="0" smtClean="0"/>
              <a:t>ompetencies</a:t>
            </a:r>
          </a:p>
          <a:p>
            <a:pPr lvl="1"/>
            <a:r>
              <a:rPr lang="en-US" dirty="0" smtClean="0"/>
              <a:t>Applied Practice Experiences</a:t>
            </a:r>
          </a:p>
          <a:p>
            <a:pPr lvl="1"/>
            <a:r>
              <a:rPr lang="en-US" dirty="0" smtClean="0"/>
              <a:t>Integrative Learning Experience</a:t>
            </a:r>
          </a:p>
          <a:p>
            <a:r>
              <a:rPr lang="en-US" dirty="0" smtClean="0"/>
              <a:t>BSPH Curriculum</a:t>
            </a:r>
          </a:p>
          <a:p>
            <a:pPr lvl="1"/>
            <a:r>
              <a:rPr lang="en-US" dirty="0" smtClean="0"/>
              <a:t>Foundational Domains</a:t>
            </a:r>
          </a:p>
          <a:p>
            <a:pPr lvl="1"/>
            <a:r>
              <a:rPr lang="en-US" dirty="0" smtClean="0"/>
              <a:t>Foundational Competencies</a:t>
            </a:r>
          </a:p>
          <a:p>
            <a:pPr lvl="1"/>
            <a:r>
              <a:rPr lang="en-US" dirty="0" smtClean="0"/>
              <a:t>Cross-cutting Concepts &amp; Experiences</a:t>
            </a:r>
          </a:p>
          <a:p>
            <a:pPr lvl="1"/>
            <a:r>
              <a:rPr lang="en-US" dirty="0" smtClean="0"/>
              <a:t>Cumulative &amp; Experiential Activities</a:t>
            </a:r>
          </a:p>
          <a:p>
            <a:pPr marL="0" indent="0">
              <a:buNone/>
            </a:pPr>
            <a:r>
              <a:rPr lang="en-US" dirty="0" smtClean="0">
                <a:solidFill>
                  <a:srgbClr val="FF0000"/>
                </a:solidFill>
              </a:rPr>
              <a:t>Three years data for 2023 self-study on all new criteria</a:t>
            </a:r>
          </a:p>
          <a:p>
            <a:endParaRPr lang="en-US" dirty="0"/>
          </a:p>
        </p:txBody>
      </p:sp>
    </p:spTree>
    <p:extLst>
      <p:ext uri="{BB962C8B-B14F-4D97-AF65-F5344CB8AC3E}">
        <p14:creationId xmlns:p14="http://schemas.microsoft.com/office/powerpoint/2010/main" val="393838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05620" y="681731"/>
            <a:ext cx="4281000" cy="3880212"/>
          </a:xfrm>
          <a:prstGeom prst="ellipse">
            <a:avLst/>
          </a:prstGeom>
          <a:solidFill>
            <a:schemeClr val="accent1">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72506" y="1841973"/>
            <a:ext cx="3158726" cy="1754326"/>
          </a:xfrm>
          <a:prstGeom prst="rect">
            <a:avLst/>
          </a:prstGeom>
          <a:noFill/>
        </p:spPr>
        <p:txBody>
          <a:bodyPr wrap="square" rtlCol="0">
            <a:spAutoFit/>
          </a:bodyPr>
          <a:lstStyle/>
          <a:p>
            <a:pPr algn="ctr"/>
            <a:r>
              <a:rPr lang="en-US" sz="3600" dirty="0" smtClean="0"/>
              <a:t>Interim Report:</a:t>
            </a:r>
          </a:p>
          <a:p>
            <a:pPr algn="ctr"/>
            <a:r>
              <a:rPr lang="en-US" sz="3600" dirty="0" smtClean="0"/>
              <a:t>Address</a:t>
            </a:r>
          </a:p>
          <a:p>
            <a:pPr algn="ctr"/>
            <a:r>
              <a:rPr lang="en-US" sz="3600" dirty="0" smtClean="0"/>
              <a:t>Deficiencies</a:t>
            </a:r>
          </a:p>
        </p:txBody>
      </p:sp>
      <p:sp>
        <p:nvSpPr>
          <p:cNvPr id="7" name="Oval 6"/>
          <p:cNvSpPr/>
          <p:nvPr/>
        </p:nvSpPr>
        <p:spPr>
          <a:xfrm>
            <a:off x="4063505" y="681731"/>
            <a:ext cx="4710122" cy="3991857"/>
          </a:xfrm>
          <a:prstGeom prst="ellipse">
            <a:avLst/>
          </a:prstGeom>
          <a:solidFill>
            <a:schemeClr val="accent4">
              <a:lumMod val="60000"/>
              <a:lumOff val="40000"/>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73637" y="990345"/>
            <a:ext cx="2912973" cy="1200329"/>
          </a:xfrm>
          <a:prstGeom prst="rect">
            <a:avLst/>
          </a:prstGeom>
          <a:noFill/>
        </p:spPr>
        <p:txBody>
          <a:bodyPr wrap="square" rtlCol="0">
            <a:spAutoFit/>
          </a:bodyPr>
          <a:lstStyle/>
          <a:p>
            <a:pPr algn="ctr"/>
            <a:r>
              <a:rPr lang="en-US" sz="3600" dirty="0" smtClean="0"/>
              <a:t>Adopt New Criteria</a:t>
            </a:r>
            <a:endParaRPr lang="en-US" sz="3600" dirty="0"/>
          </a:p>
        </p:txBody>
      </p:sp>
      <p:sp>
        <p:nvSpPr>
          <p:cNvPr id="3" name="Oval 2"/>
          <p:cNvSpPr/>
          <p:nvPr/>
        </p:nvSpPr>
        <p:spPr>
          <a:xfrm>
            <a:off x="4352976" y="2057791"/>
            <a:ext cx="2791558" cy="2431985"/>
          </a:xfrm>
          <a:prstGeom prst="ellipse">
            <a:avLst/>
          </a:prstGeom>
          <a:solidFill>
            <a:schemeClr val="accent4">
              <a:lumMod val="40000"/>
              <a:lumOff val="60000"/>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32299" y="2389822"/>
            <a:ext cx="2287660" cy="1569660"/>
          </a:xfrm>
          <a:prstGeom prst="rect">
            <a:avLst/>
          </a:prstGeom>
          <a:noFill/>
        </p:spPr>
        <p:txBody>
          <a:bodyPr wrap="square" rtlCol="0">
            <a:spAutoFit/>
          </a:bodyPr>
          <a:lstStyle/>
          <a:p>
            <a:pPr algn="ctr"/>
            <a:r>
              <a:rPr lang="en-US" sz="3200" dirty="0" smtClean="0"/>
              <a:t>Compliance Report: Curricula</a:t>
            </a:r>
            <a:endParaRPr lang="en-US" sz="3200" dirty="0"/>
          </a:p>
        </p:txBody>
      </p:sp>
      <p:sp>
        <p:nvSpPr>
          <p:cNvPr id="8" name="TextBox 7"/>
          <p:cNvSpPr txBox="1"/>
          <p:nvPr/>
        </p:nvSpPr>
        <p:spPr>
          <a:xfrm>
            <a:off x="263769" y="4728969"/>
            <a:ext cx="8634046" cy="954107"/>
          </a:xfrm>
          <a:prstGeom prst="rect">
            <a:avLst/>
          </a:prstGeom>
          <a:noFill/>
        </p:spPr>
        <p:txBody>
          <a:bodyPr wrap="square" rtlCol="0">
            <a:spAutoFit/>
          </a:bodyPr>
          <a:lstStyle/>
          <a:p>
            <a:r>
              <a:rPr lang="en-US" sz="2800" dirty="0" smtClean="0">
                <a:solidFill>
                  <a:srgbClr val="FFC000"/>
                </a:solidFill>
              </a:rPr>
              <a:t>Now-----------------------------Aug-------------Jan--------------Aug</a:t>
            </a:r>
          </a:p>
          <a:p>
            <a:r>
              <a:rPr lang="en-US" sz="2800" dirty="0">
                <a:solidFill>
                  <a:srgbClr val="FFC000"/>
                </a:solidFill>
              </a:rPr>
              <a:t>	</a:t>
            </a:r>
            <a:r>
              <a:rPr lang="en-US" sz="2800" dirty="0" smtClean="0">
                <a:solidFill>
                  <a:srgbClr val="FFC000"/>
                </a:solidFill>
              </a:rPr>
              <a:t>			  2017              2018                2019</a:t>
            </a:r>
            <a:endParaRPr lang="en-US" sz="2800" dirty="0">
              <a:solidFill>
                <a:srgbClr val="FFC000"/>
              </a:solidFill>
            </a:endParaRPr>
          </a:p>
        </p:txBody>
      </p:sp>
      <p:sp>
        <p:nvSpPr>
          <p:cNvPr id="10" name="TextBox 9"/>
          <p:cNvSpPr txBox="1"/>
          <p:nvPr/>
        </p:nvSpPr>
        <p:spPr>
          <a:xfrm>
            <a:off x="481665" y="5615417"/>
            <a:ext cx="8662335" cy="1200329"/>
          </a:xfrm>
          <a:prstGeom prst="rect">
            <a:avLst/>
          </a:prstGeom>
          <a:noFill/>
        </p:spPr>
        <p:txBody>
          <a:bodyPr wrap="square" rtlCol="0">
            <a:spAutoFit/>
          </a:bodyPr>
          <a:lstStyle/>
          <a:p>
            <a:r>
              <a:rPr lang="en-US" sz="2400" dirty="0" smtClean="0"/>
              <a:t>---------------------------------------6 months</a:t>
            </a:r>
          </a:p>
          <a:p>
            <a:r>
              <a:rPr lang="en-US" sz="2400" dirty="0" smtClean="0"/>
              <a:t>----------------------------------------------------------10 months</a:t>
            </a:r>
          </a:p>
          <a:p>
            <a:r>
              <a:rPr lang="en-US" sz="2400" dirty="0" smtClean="0"/>
              <a:t>----------------------------------------------------------------------------22 months</a:t>
            </a:r>
            <a:endParaRPr lang="en-US" sz="2400" dirty="0"/>
          </a:p>
        </p:txBody>
      </p:sp>
      <p:sp>
        <p:nvSpPr>
          <p:cNvPr id="12" name="TextBox 11"/>
          <p:cNvSpPr txBox="1"/>
          <p:nvPr/>
        </p:nvSpPr>
        <p:spPr>
          <a:xfrm>
            <a:off x="1421277" y="53878"/>
            <a:ext cx="6378316" cy="769441"/>
          </a:xfrm>
          <a:prstGeom prst="rect">
            <a:avLst/>
          </a:prstGeom>
          <a:noFill/>
        </p:spPr>
        <p:txBody>
          <a:bodyPr wrap="square" rtlCol="0">
            <a:spAutoFit/>
          </a:bodyPr>
          <a:lstStyle/>
          <a:p>
            <a:pPr algn="ctr"/>
            <a:r>
              <a:rPr lang="en-US" sz="4400" dirty="0" smtClean="0"/>
              <a:t>Tasks &amp; Timeline</a:t>
            </a:r>
            <a:endParaRPr lang="en-US" sz="4400" dirty="0"/>
          </a:p>
        </p:txBody>
      </p:sp>
    </p:spTree>
    <p:extLst>
      <p:ext uri="{BB962C8B-B14F-4D97-AF65-F5344CB8AC3E}">
        <p14:creationId xmlns:p14="http://schemas.microsoft.com/office/powerpoint/2010/main" val="17430895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TotalTime>
  <Words>432</Words>
  <Application>Microsoft Office PowerPoint</Application>
  <PresentationFormat>On-screen Show (4:3)</PresentationFormat>
  <Paragraphs>42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MPH Report</vt:lpstr>
      <vt:lpstr>CEPH Accreditation</vt:lpstr>
      <vt:lpstr>2016 CEPH Criteria</vt:lpstr>
      <vt:lpstr>PowerPoint Presentation</vt:lpstr>
    </vt:vector>
  </TitlesOfParts>
  <Company>Western Kentucky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MPH Report</dc:title>
  <dc:creator>Gardner, Marilyn</dc:creator>
  <cp:lastModifiedBy>Gardner, Marilyn</cp:lastModifiedBy>
  <cp:revision>18</cp:revision>
  <dcterms:created xsi:type="dcterms:W3CDTF">2016-11-05T13:13:08Z</dcterms:created>
  <dcterms:modified xsi:type="dcterms:W3CDTF">2016-11-16T14:34:02Z</dcterms:modified>
</cp:coreProperties>
</file>