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3" r:id="rId3"/>
    <p:sldId id="264" r:id="rId4"/>
    <p:sldId id="261" r:id="rId5"/>
    <p:sldId id="262"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63883" autoAdjust="0"/>
  </p:normalViewPr>
  <p:slideViewPr>
    <p:cSldViewPr snapToGrid="0">
      <p:cViewPr varScale="1">
        <p:scale>
          <a:sx n="32" d="100"/>
          <a:sy n="32" d="100"/>
        </p:scale>
        <p:origin x="1694" y="34"/>
      </p:cViewPr>
      <p:guideLst/>
    </p:cSldViewPr>
  </p:slideViewPr>
  <p:notesTextViewPr>
    <p:cViewPr>
      <p:scale>
        <a:sx n="1" d="1"/>
        <a:sy n="1" d="1"/>
      </p:scale>
      <p:origin x="0" y="-87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A1E4A7-79EB-4C57-B4F2-36A60AFD5B13}" type="datetimeFigureOut">
              <a:rPr lang="en-US" smtClean="0"/>
              <a:t>9/9/2017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642DE-FBB0-471B-AE26-BDAEF1335802}" type="slidenum">
              <a:rPr lang="en-US" smtClean="0"/>
              <a:t>‹#›</a:t>
            </a:fld>
            <a:endParaRPr lang="en-US"/>
          </a:p>
        </p:txBody>
      </p:sp>
    </p:spTree>
    <p:extLst>
      <p:ext uri="{BB962C8B-B14F-4D97-AF65-F5344CB8AC3E}">
        <p14:creationId xmlns:p14="http://schemas.microsoft.com/office/powerpoint/2010/main" val="276440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9642DE-FBB0-471B-AE26-BDAEF1335802}" type="slidenum">
              <a:rPr lang="en-US" smtClean="0"/>
              <a:t>1</a:t>
            </a:fld>
            <a:endParaRPr lang="en-US"/>
          </a:p>
        </p:txBody>
      </p:sp>
    </p:spTree>
    <p:extLst>
      <p:ext uri="{BB962C8B-B14F-4D97-AF65-F5344CB8AC3E}">
        <p14:creationId xmlns:p14="http://schemas.microsoft.com/office/powerpoint/2010/main" val="1955887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report today will focus on tasks that we need to complete this fall.</a:t>
            </a:r>
            <a:endParaRPr lang="en-US" dirty="0"/>
          </a:p>
        </p:txBody>
      </p:sp>
      <p:sp>
        <p:nvSpPr>
          <p:cNvPr id="4" name="Slide Number Placeholder 3"/>
          <p:cNvSpPr>
            <a:spLocks noGrp="1"/>
          </p:cNvSpPr>
          <p:nvPr>
            <p:ph type="sldNum" sz="quarter" idx="10"/>
          </p:nvPr>
        </p:nvSpPr>
        <p:spPr/>
        <p:txBody>
          <a:bodyPr/>
          <a:lstStyle/>
          <a:p>
            <a:fld id="{C49642DE-FBB0-471B-AE26-BDAEF1335802}" type="slidenum">
              <a:rPr lang="en-US" smtClean="0"/>
              <a:t>2</a:t>
            </a:fld>
            <a:endParaRPr lang="en-US"/>
          </a:p>
        </p:txBody>
      </p:sp>
    </p:spTree>
    <p:extLst>
      <p:ext uri="{BB962C8B-B14F-4D97-AF65-F5344CB8AC3E}">
        <p14:creationId xmlns:p14="http://schemas.microsoft.com/office/powerpoint/2010/main" val="2450287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CEPH</a:t>
            </a:r>
            <a:r>
              <a:rPr lang="en-US" baseline="0" dirty="0" smtClean="0"/>
              <a:t>-Related:  Our interim report was submitted on time, and we should hear back after the fall board meeting whether we’ve adequately addressed the deficiencies noted in the self-study.  I will share the results as soon as they are sent to me.</a:t>
            </a:r>
          </a:p>
          <a:p>
            <a:endParaRPr lang="en-US" baseline="0" dirty="0" smtClean="0"/>
          </a:p>
          <a:p>
            <a:r>
              <a:rPr lang="en-US" baseline="0" dirty="0" smtClean="0"/>
              <a:t>Grace and I will have annual reports due by December 8</a:t>
            </a:r>
            <a:r>
              <a:rPr lang="en-US" baseline="30000" dirty="0" smtClean="0"/>
              <a:t>th</a:t>
            </a:r>
            <a:r>
              <a:rPr lang="en-US" baseline="0" dirty="0" smtClean="0"/>
              <a:t>.  The annual reports look at newly matriculated numbers, graduation rates, and post-graduation outcomes (job, continuing education, etc.).  We may reach out to you about students…</a:t>
            </a:r>
          </a:p>
          <a:p>
            <a:endParaRPr lang="en-US" baseline="0" dirty="0" smtClean="0"/>
          </a:p>
          <a:p>
            <a:r>
              <a:rPr lang="en-US" dirty="0" smtClean="0"/>
              <a:t>Our curricular</a:t>
            </a:r>
            <a:r>
              <a:rPr lang="en-US" baseline="0" dirty="0" smtClean="0"/>
              <a:t> compliance report is also due in December.  On the MPH side, we have to identify the classes and specific assessments being used to meet the 22 CEPH and five WKU competencies, as well as the courses being used to meet the foundational knowledge.  I will need for each of you to please send me your aligned syllabi for the core MPH courses, as well as the specific assessments being used for the each of the competencies your course is assigned.  </a:t>
            </a:r>
            <a:r>
              <a:rPr lang="en-US" b="1" baseline="0" dirty="0" smtClean="0"/>
              <a:t>Please have these to me by the beginning of next week</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49642DE-FBB0-471B-AE26-BDAEF1335802}" type="slidenum">
              <a:rPr lang="en-US" smtClean="0"/>
              <a:t>3</a:t>
            </a:fld>
            <a:endParaRPr lang="en-US"/>
          </a:p>
        </p:txBody>
      </p:sp>
    </p:spTree>
    <p:extLst>
      <p:ext uri="{BB962C8B-B14F-4D97-AF65-F5344CB8AC3E}">
        <p14:creationId xmlns:p14="http://schemas.microsoft.com/office/powerpoint/2010/main" val="2325195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9642DE-FBB0-471B-AE26-BDAEF1335802}" type="slidenum">
              <a:rPr lang="en-US" smtClean="0"/>
              <a:t>4</a:t>
            </a:fld>
            <a:endParaRPr lang="en-US"/>
          </a:p>
        </p:txBody>
      </p:sp>
    </p:spTree>
    <p:extLst>
      <p:ext uri="{BB962C8B-B14F-4D97-AF65-F5344CB8AC3E}">
        <p14:creationId xmlns:p14="http://schemas.microsoft.com/office/powerpoint/2010/main" val="589327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committed</a:t>
            </a:r>
            <a:r>
              <a:rPr lang="en-US" baseline="0" dirty="0" smtClean="0"/>
              <a:t> to keeping course load at three and honoring buyout/released time commitments.  This has created a bit of a problem for our policies and procedures as doing so has removed some of our faculty from “primary” status.  Today, there are three motions to change p/p to accommodate this issue. </a:t>
            </a:r>
          </a:p>
          <a:p>
            <a:endParaRPr lang="en-US" baseline="0" dirty="0" smtClean="0"/>
          </a:p>
          <a:p>
            <a:r>
              <a:rPr lang="en-US" baseline="0" dirty="0" smtClean="0"/>
              <a:t>This is also a challenge to both the MPH and BSPH program insomuch as we are down faculty as well as faculty time.  Thus, the priority for now has to be in staffing the MPH core courses first, then the required BSPH courses next.  </a:t>
            </a:r>
          </a:p>
          <a:p>
            <a:endParaRPr lang="en-US" baseline="0" dirty="0" smtClean="0"/>
          </a:p>
          <a:p>
            <a:r>
              <a:rPr lang="en-US" baseline="0" dirty="0" smtClean="0"/>
              <a:t>Also, because of the competency requirements, it’s important to have core courses be taught by our t/t-t faculty to ensure competency compliance. We also need to ensure that our online students are getting the same/equivalent  class, assessments, and experiences as our f2f students.</a:t>
            </a:r>
          </a:p>
          <a:p>
            <a:endParaRPr lang="en-US" baseline="0" dirty="0" smtClean="0"/>
          </a:p>
          <a:p>
            <a:r>
              <a:rPr lang="en-US" baseline="0" dirty="0" smtClean="0"/>
              <a:t>Additionally, the draft policy on course formats was approved by the faculty senate in August.  Most likely it will go into effect in fall 2018.  In order to be counted as a non-distance course, more than 50% of instruction must be in a synchronous classroom setting.</a:t>
            </a:r>
            <a:endParaRPr lang="en-US" dirty="0"/>
          </a:p>
        </p:txBody>
      </p:sp>
      <p:sp>
        <p:nvSpPr>
          <p:cNvPr id="4" name="Slide Number Placeholder 3"/>
          <p:cNvSpPr>
            <a:spLocks noGrp="1"/>
          </p:cNvSpPr>
          <p:nvPr>
            <p:ph type="sldNum" sz="quarter" idx="10"/>
          </p:nvPr>
        </p:nvSpPr>
        <p:spPr/>
        <p:txBody>
          <a:bodyPr/>
          <a:lstStyle/>
          <a:p>
            <a:fld id="{C49642DE-FBB0-471B-AE26-BDAEF1335802}" type="slidenum">
              <a:rPr lang="en-US" smtClean="0"/>
              <a:t>5</a:t>
            </a:fld>
            <a:endParaRPr lang="en-US"/>
          </a:p>
        </p:txBody>
      </p:sp>
    </p:spTree>
    <p:extLst>
      <p:ext uri="{BB962C8B-B14F-4D97-AF65-F5344CB8AC3E}">
        <p14:creationId xmlns:p14="http://schemas.microsoft.com/office/powerpoint/2010/main" val="2223274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online MPH is an</a:t>
            </a:r>
            <a:r>
              <a:rPr lang="en-US" baseline="0" dirty="0" smtClean="0"/>
              <a:t> incubated program.  Students who are in this program are charged a surcharge.  Part of the $$ generated is fed back into the program.  This is why for each course taught online, we have to have a separate “on the books” section for the online MPH students only. Despite a meeting with folks from enrollment management, IT, DELO, and the grad school last spring, there is still no institutional way of identifying or tracking the online students, which means part of what I’m tasked to do is keep a list and ensure people are enrolled in the correct sections of courses.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At the faculty level, the two online sections add up to one course.  Last spring we capped grad enrollments at 25, and I’ve spilt that enrollment between the sections.  Unless you’re teaching in overload by teaching the 25-students class, there is no additional pay for teaching in the online MPH program. It’s just considered one class and should be reported on your workload forms as such.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of writing, the budget for this year has not been approved.  Despite being responsible for the program, I have no control of the budget. However, the priority is increasing staffing.  Because of how the budget has been parceled out, there is not enough for a t-t faculty position, but there is enough to hire a f/t instructor to help offset the loss of t-t faculty courses in BSPH program by teaching the online MPH courses. I’m hoping we will have the clearance to begin recruiting soon.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 also asked for a student worker to assist with social media for the PH programs. Once hired, the plan is to highlight different projects that are going on, </a:t>
            </a:r>
            <a:r>
              <a:rPr lang="en-US" baseline="0" dirty="0" err="1" smtClean="0"/>
              <a:t>GrAPEs</a:t>
            </a:r>
            <a:r>
              <a:rPr lang="en-US" baseline="0" dirty="0" smtClean="0"/>
              <a:t>, PH initiatives, etc., </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49642DE-FBB0-471B-AE26-BDAEF1335802}" type="slidenum">
              <a:rPr lang="en-US" smtClean="0"/>
              <a:t>6</a:t>
            </a:fld>
            <a:endParaRPr lang="en-US"/>
          </a:p>
        </p:txBody>
      </p:sp>
    </p:spTree>
    <p:extLst>
      <p:ext uri="{BB962C8B-B14F-4D97-AF65-F5344CB8AC3E}">
        <p14:creationId xmlns:p14="http://schemas.microsoft.com/office/powerpoint/2010/main" val="330530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8739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D6BCDE2-DD86-4C0C-87F7-838CCC34F670}" type="datetimeFigureOut">
              <a:rPr lang="en-US" smtClean="0"/>
              <a:t>9/9/2017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BFF0BAB-4C87-421A-BD54-72B2B65593C6}" type="slidenum">
              <a:rPr lang="en-US" smtClean="0"/>
              <a:t>‹#›</a:t>
            </a:fld>
            <a:endParaRPr lang="en-US"/>
          </a:p>
        </p:txBody>
      </p:sp>
    </p:spTree>
    <p:extLst>
      <p:ext uri="{BB962C8B-B14F-4D97-AF65-F5344CB8AC3E}">
        <p14:creationId xmlns:p14="http://schemas.microsoft.com/office/powerpoint/2010/main" val="337191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D6BCDE2-DD86-4C0C-87F7-838CCC34F670}" type="datetimeFigureOut">
              <a:rPr lang="en-US" smtClean="0"/>
              <a:t>9/9/2017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BFF0BAB-4C87-421A-BD54-72B2B65593C6}" type="slidenum">
              <a:rPr lang="en-US" smtClean="0"/>
              <a:t>‹#›</a:t>
            </a:fld>
            <a:endParaRPr lang="en-US"/>
          </a:p>
        </p:txBody>
      </p:sp>
    </p:spTree>
    <p:extLst>
      <p:ext uri="{BB962C8B-B14F-4D97-AF65-F5344CB8AC3E}">
        <p14:creationId xmlns:p14="http://schemas.microsoft.com/office/powerpoint/2010/main" val="2063131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7818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7774" y="117271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507774" y="4025448"/>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69630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D6BCDE2-DD86-4C0C-87F7-838CCC34F670}" type="datetimeFigureOut">
              <a:rPr lang="en-US" smtClean="0"/>
              <a:t>9/9/2017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BFF0BAB-4C87-421A-BD54-72B2B65593C6}" type="slidenum">
              <a:rPr lang="en-US" smtClean="0"/>
              <a:t>‹#›</a:t>
            </a:fld>
            <a:endParaRPr lang="en-US"/>
          </a:p>
        </p:txBody>
      </p:sp>
    </p:spTree>
    <p:extLst>
      <p:ext uri="{BB962C8B-B14F-4D97-AF65-F5344CB8AC3E}">
        <p14:creationId xmlns:p14="http://schemas.microsoft.com/office/powerpoint/2010/main" val="181353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BFF0BAB-4C87-421A-BD54-72B2B65593C6}" type="slidenum">
              <a:rPr lang="en-US" smtClean="0"/>
              <a:t>‹#›</a:t>
            </a:fld>
            <a:endParaRPr lang="en-US"/>
          </a:p>
        </p:txBody>
      </p:sp>
    </p:spTree>
    <p:extLst>
      <p:ext uri="{BB962C8B-B14F-4D97-AF65-F5344CB8AC3E}">
        <p14:creationId xmlns:p14="http://schemas.microsoft.com/office/powerpoint/2010/main" val="2025860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89325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746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D6BCDE2-DD86-4C0C-87F7-838CCC34F670}" type="datetimeFigureOut">
              <a:rPr lang="en-US" smtClean="0"/>
              <a:t>9/9/2017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BFF0BAB-4C87-421A-BD54-72B2B65593C6}" type="slidenum">
              <a:rPr lang="en-US" smtClean="0"/>
              <a:t>‹#›</a:t>
            </a:fld>
            <a:endParaRPr lang="en-US"/>
          </a:p>
        </p:txBody>
      </p:sp>
    </p:spTree>
    <p:extLst>
      <p:ext uri="{BB962C8B-B14F-4D97-AF65-F5344CB8AC3E}">
        <p14:creationId xmlns:p14="http://schemas.microsoft.com/office/powerpoint/2010/main" val="542504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D6BCDE2-DD86-4C0C-87F7-838CCC34F670}" type="datetimeFigureOut">
              <a:rPr lang="en-US" smtClean="0"/>
              <a:t>9/9/2017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BFF0BAB-4C87-421A-BD54-72B2B65593C6}" type="slidenum">
              <a:rPr lang="en-US" smtClean="0"/>
              <a:t>‹#›</a:t>
            </a:fld>
            <a:endParaRPr lang="en-US"/>
          </a:p>
        </p:txBody>
      </p:sp>
    </p:spTree>
    <p:extLst>
      <p:ext uri="{BB962C8B-B14F-4D97-AF65-F5344CB8AC3E}">
        <p14:creationId xmlns:p14="http://schemas.microsoft.com/office/powerpoint/2010/main" val="161868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374786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08613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ku.edu/senate/archives/archives_2017/e-2-policy-1-4130-course-section-delivery-mode-definitions-and-relationship-to-distance-education.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MPH Report</a:t>
            </a:r>
            <a:endParaRPr lang="en-US" dirty="0"/>
          </a:p>
        </p:txBody>
      </p:sp>
      <p:sp>
        <p:nvSpPr>
          <p:cNvPr id="3" name="Subtitle 2"/>
          <p:cNvSpPr>
            <a:spLocks noGrp="1"/>
          </p:cNvSpPr>
          <p:nvPr>
            <p:ph type="subTitle" idx="1"/>
          </p:nvPr>
        </p:nvSpPr>
        <p:spPr/>
        <p:txBody>
          <a:bodyPr/>
          <a:lstStyle/>
          <a:p>
            <a:r>
              <a:rPr lang="en-US" dirty="0" smtClean="0"/>
              <a:t>September 2017</a:t>
            </a:r>
            <a:endParaRPr lang="en-US" dirty="0"/>
          </a:p>
        </p:txBody>
      </p:sp>
    </p:spTree>
    <p:extLst>
      <p:ext uri="{BB962C8B-B14F-4D97-AF65-F5344CB8AC3E}">
        <p14:creationId xmlns:p14="http://schemas.microsoft.com/office/powerpoint/2010/main" val="14757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Fall Tasks</a:t>
            </a:r>
            <a:endParaRPr lang="en-US" dirty="0"/>
          </a:p>
        </p:txBody>
      </p:sp>
      <p:sp>
        <p:nvSpPr>
          <p:cNvPr id="6" name="Content Placeholder 5"/>
          <p:cNvSpPr>
            <a:spLocks noGrp="1"/>
          </p:cNvSpPr>
          <p:nvPr>
            <p:ph idx="1"/>
          </p:nvPr>
        </p:nvSpPr>
        <p:spPr/>
        <p:txBody>
          <a:bodyPr/>
          <a:lstStyle/>
          <a:p>
            <a:r>
              <a:rPr lang="en-US" dirty="0" smtClean="0"/>
              <a:t>CEPH Annual Report </a:t>
            </a:r>
          </a:p>
          <a:p>
            <a:r>
              <a:rPr lang="en-US" dirty="0" smtClean="0"/>
              <a:t>CEPH Compliance Report</a:t>
            </a:r>
          </a:p>
          <a:p>
            <a:r>
              <a:rPr lang="en-US" dirty="0" smtClean="0"/>
              <a:t>Enrollment Issues</a:t>
            </a:r>
          </a:p>
          <a:p>
            <a:r>
              <a:rPr lang="en-US" dirty="0" smtClean="0"/>
              <a:t>Staffing Issues</a:t>
            </a:r>
          </a:p>
          <a:p>
            <a:pPr lvl="1"/>
            <a:r>
              <a:rPr lang="en-US" dirty="0" smtClean="0"/>
              <a:t>P/P Revisions</a:t>
            </a:r>
          </a:p>
          <a:p>
            <a:pPr lvl="1"/>
            <a:r>
              <a:rPr lang="en-US" dirty="0" smtClean="0"/>
              <a:t>Committee Assignments</a:t>
            </a:r>
          </a:p>
          <a:p>
            <a:pPr marL="0" indent="0">
              <a:buNone/>
            </a:pPr>
            <a:endParaRPr lang="en-US" dirty="0"/>
          </a:p>
        </p:txBody>
      </p:sp>
    </p:spTree>
    <p:extLst>
      <p:ext uri="{BB962C8B-B14F-4D97-AF65-F5344CB8AC3E}">
        <p14:creationId xmlns:p14="http://schemas.microsoft.com/office/powerpoint/2010/main" val="367222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CEPH</a:t>
            </a:r>
            <a:endParaRPr lang="en-US" dirty="0"/>
          </a:p>
        </p:txBody>
      </p:sp>
      <p:sp>
        <p:nvSpPr>
          <p:cNvPr id="5" name="Content Placeholder 4"/>
          <p:cNvSpPr>
            <a:spLocks noGrp="1"/>
          </p:cNvSpPr>
          <p:nvPr>
            <p:ph idx="1"/>
          </p:nvPr>
        </p:nvSpPr>
        <p:spPr>
          <a:xfrm>
            <a:off x="628650" y="1552578"/>
            <a:ext cx="7886700" cy="3747861"/>
          </a:xfrm>
        </p:spPr>
        <p:txBody>
          <a:bodyPr/>
          <a:lstStyle/>
          <a:p>
            <a:r>
              <a:rPr lang="en-US" dirty="0" smtClean="0"/>
              <a:t>Interim report update</a:t>
            </a:r>
          </a:p>
          <a:p>
            <a:r>
              <a:rPr lang="en-US" dirty="0" smtClean="0"/>
              <a:t>Annual report: MPH and BSPH coordinators</a:t>
            </a:r>
          </a:p>
          <a:p>
            <a:r>
              <a:rPr lang="en-US" dirty="0" smtClean="0"/>
              <a:t>Compliance </a:t>
            </a:r>
            <a:r>
              <a:rPr lang="en-US" dirty="0"/>
              <a:t>report due in December</a:t>
            </a:r>
          </a:p>
          <a:p>
            <a:pPr lvl="1"/>
            <a:r>
              <a:rPr lang="en-US" dirty="0"/>
              <a:t>Syllabi from all ten core courses</a:t>
            </a:r>
          </a:p>
          <a:p>
            <a:pPr lvl="1"/>
            <a:r>
              <a:rPr lang="en-US" dirty="0"/>
              <a:t>Assessment alignments </a:t>
            </a:r>
          </a:p>
          <a:p>
            <a:pPr lvl="1"/>
            <a:r>
              <a:rPr lang="en-US" dirty="0"/>
              <a:t>Copies of aligned assessments</a:t>
            </a:r>
          </a:p>
          <a:p>
            <a:endParaRPr lang="en-US" dirty="0"/>
          </a:p>
        </p:txBody>
      </p:sp>
    </p:spTree>
    <p:extLst>
      <p:ext uri="{BB962C8B-B14F-4D97-AF65-F5344CB8AC3E}">
        <p14:creationId xmlns:p14="http://schemas.microsoft.com/office/powerpoint/2010/main" val="49057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 Issues </a:t>
            </a:r>
            <a:endParaRPr lang="en-US" dirty="0"/>
          </a:p>
        </p:txBody>
      </p:sp>
      <p:sp>
        <p:nvSpPr>
          <p:cNvPr id="3" name="Content Placeholder 2"/>
          <p:cNvSpPr>
            <a:spLocks noGrp="1"/>
          </p:cNvSpPr>
          <p:nvPr>
            <p:ph idx="1"/>
          </p:nvPr>
        </p:nvSpPr>
        <p:spPr/>
        <p:txBody>
          <a:bodyPr/>
          <a:lstStyle/>
          <a:p>
            <a:r>
              <a:rPr lang="en-US" dirty="0" smtClean="0"/>
              <a:t>JUMP program</a:t>
            </a:r>
          </a:p>
          <a:p>
            <a:r>
              <a:rPr lang="en-US" dirty="0" smtClean="0"/>
              <a:t>UK med school</a:t>
            </a:r>
          </a:p>
          <a:p>
            <a:r>
              <a:rPr lang="en-US" dirty="0" smtClean="0"/>
              <a:t>Enrollment caps</a:t>
            </a:r>
            <a:endParaRPr lang="en-US" dirty="0"/>
          </a:p>
        </p:txBody>
      </p:sp>
    </p:spTree>
    <p:extLst>
      <p:ext uri="{BB962C8B-B14F-4D97-AF65-F5344CB8AC3E}">
        <p14:creationId xmlns:p14="http://schemas.microsoft.com/office/powerpoint/2010/main" val="4257811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Issues</a:t>
            </a:r>
            <a:endParaRPr lang="en-US" dirty="0"/>
          </a:p>
        </p:txBody>
      </p:sp>
      <p:sp>
        <p:nvSpPr>
          <p:cNvPr id="3" name="Content Placeholder 2"/>
          <p:cNvSpPr>
            <a:spLocks noGrp="1"/>
          </p:cNvSpPr>
          <p:nvPr>
            <p:ph idx="1"/>
          </p:nvPr>
        </p:nvSpPr>
        <p:spPr>
          <a:xfrm>
            <a:off x="628650" y="1690689"/>
            <a:ext cx="7886700" cy="3747861"/>
          </a:xfrm>
        </p:spPr>
        <p:txBody>
          <a:bodyPr/>
          <a:lstStyle/>
          <a:p>
            <a:r>
              <a:rPr lang="en-US" dirty="0" smtClean="0"/>
              <a:t>Course loads</a:t>
            </a:r>
          </a:p>
          <a:p>
            <a:pPr lvl="1"/>
            <a:r>
              <a:rPr lang="en-US" dirty="0" smtClean="0"/>
              <a:t>P/P</a:t>
            </a:r>
          </a:p>
          <a:p>
            <a:r>
              <a:rPr lang="en-US" dirty="0" smtClean="0"/>
              <a:t>Required MPH </a:t>
            </a:r>
            <a:r>
              <a:rPr lang="en-US" dirty="0" smtClean="0">
                <a:sym typeface="Wingdings" panose="05000000000000000000" pitchFamily="2" charset="2"/>
              </a:rPr>
              <a:t> Required BSPH </a:t>
            </a:r>
          </a:p>
          <a:p>
            <a:r>
              <a:rPr lang="en-US" dirty="0" smtClean="0">
                <a:sym typeface="Wingdings" panose="05000000000000000000" pitchFamily="2" charset="2"/>
              </a:rPr>
              <a:t>Stable staffing of core courses</a:t>
            </a:r>
          </a:p>
          <a:p>
            <a:pPr lvl="1"/>
            <a:r>
              <a:rPr lang="en-US" dirty="0" smtClean="0">
                <a:sym typeface="Wingdings" panose="05000000000000000000" pitchFamily="2" charset="2"/>
              </a:rPr>
              <a:t>Alignment</a:t>
            </a:r>
          </a:p>
          <a:p>
            <a:r>
              <a:rPr lang="en-US" dirty="0" smtClean="0">
                <a:sym typeface="Wingdings" panose="05000000000000000000" pitchFamily="2" charset="2"/>
                <a:hlinkClick r:id="rId3"/>
              </a:rPr>
              <a:t>Course format policies</a:t>
            </a:r>
            <a:endParaRPr lang="en-US" dirty="0" smtClean="0">
              <a:sym typeface="Wingdings" panose="05000000000000000000" pitchFamily="2" charset="2"/>
            </a:endParaRPr>
          </a:p>
          <a:p>
            <a:r>
              <a:rPr lang="en-US" dirty="0" smtClean="0">
                <a:sym typeface="Wingdings" panose="05000000000000000000" pitchFamily="2" charset="2"/>
              </a:rPr>
              <a:t>Committee Assignments</a:t>
            </a:r>
          </a:p>
        </p:txBody>
      </p:sp>
    </p:spTree>
    <p:extLst>
      <p:ext uri="{BB962C8B-B14F-4D97-AF65-F5344CB8AC3E}">
        <p14:creationId xmlns:p14="http://schemas.microsoft.com/office/powerpoint/2010/main" val="241677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4494"/>
            <a:ext cx="7886700" cy="1325563"/>
          </a:xfrm>
        </p:spPr>
        <p:txBody>
          <a:bodyPr/>
          <a:lstStyle/>
          <a:p>
            <a:r>
              <a:rPr lang="en-US" dirty="0" smtClean="0"/>
              <a:t>Online MPH</a:t>
            </a:r>
            <a:endParaRPr lang="en-US" dirty="0"/>
          </a:p>
        </p:txBody>
      </p:sp>
      <p:sp>
        <p:nvSpPr>
          <p:cNvPr id="3" name="Content Placeholder 2"/>
          <p:cNvSpPr>
            <a:spLocks noGrp="1"/>
          </p:cNvSpPr>
          <p:nvPr>
            <p:ph idx="1"/>
          </p:nvPr>
        </p:nvSpPr>
        <p:spPr>
          <a:xfrm>
            <a:off x="436145" y="1257552"/>
            <a:ext cx="7886700" cy="4469480"/>
          </a:xfrm>
        </p:spPr>
        <p:txBody>
          <a:bodyPr>
            <a:normAutofit lnSpcReduction="10000"/>
          </a:bodyPr>
          <a:lstStyle/>
          <a:p>
            <a:r>
              <a:rPr lang="en-US" dirty="0" smtClean="0"/>
              <a:t>Incubated Program</a:t>
            </a:r>
          </a:p>
          <a:p>
            <a:pPr lvl="1"/>
            <a:r>
              <a:rPr lang="en-US" dirty="0" smtClean="0"/>
              <a:t>Surcharge</a:t>
            </a:r>
          </a:p>
          <a:p>
            <a:pPr lvl="2"/>
            <a:r>
              <a:rPr lang="en-US" dirty="0" smtClean="0"/>
              <a:t>Track student enrollment</a:t>
            </a:r>
          </a:p>
          <a:p>
            <a:pPr lvl="1"/>
            <a:r>
              <a:rPr lang="en-US" dirty="0" smtClean="0"/>
              <a:t>Grad classes capped at 25</a:t>
            </a:r>
          </a:p>
          <a:p>
            <a:pPr lvl="2"/>
            <a:r>
              <a:rPr lang="en-US" dirty="0" smtClean="0"/>
              <a:t>F2f = 1 section @ 25 students</a:t>
            </a:r>
          </a:p>
          <a:p>
            <a:pPr lvl="2"/>
            <a:r>
              <a:rPr lang="en-US" dirty="0" smtClean="0"/>
              <a:t>Online = 2 sections that total 25 students</a:t>
            </a:r>
          </a:p>
          <a:p>
            <a:r>
              <a:rPr lang="en-US" dirty="0" smtClean="0"/>
              <a:t>Admitted 28 to online MPH this fall (all p/t)</a:t>
            </a:r>
          </a:p>
          <a:p>
            <a:r>
              <a:rPr lang="en-US" dirty="0"/>
              <a:t> </a:t>
            </a:r>
            <a:r>
              <a:rPr lang="en-US" dirty="0" smtClean="0"/>
              <a:t>Budget: William and Vijay</a:t>
            </a:r>
          </a:p>
          <a:p>
            <a:pPr lvl="1"/>
            <a:r>
              <a:rPr lang="en-US" dirty="0" smtClean="0"/>
              <a:t>Instructor to offset MPH course</a:t>
            </a:r>
          </a:p>
          <a:p>
            <a:pPr lvl="1"/>
            <a:r>
              <a:rPr lang="en-US" dirty="0" smtClean="0"/>
              <a:t>10 </a:t>
            </a:r>
            <a:r>
              <a:rPr lang="en-US" dirty="0" err="1" smtClean="0"/>
              <a:t>hr</a:t>
            </a:r>
            <a:r>
              <a:rPr lang="en-US" dirty="0" smtClean="0"/>
              <a:t> student worker: Social media</a:t>
            </a:r>
          </a:p>
          <a:p>
            <a:pPr marL="0" indent="0">
              <a:buNone/>
            </a:pPr>
            <a:endParaRPr lang="en-US" dirty="0"/>
          </a:p>
        </p:txBody>
      </p:sp>
    </p:spTree>
    <p:extLst>
      <p:ext uri="{BB962C8B-B14F-4D97-AF65-F5344CB8AC3E}">
        <p14:creationId xmlns:p14="http://schemas.microsoft.com/office/powerpoint/2010/main" val="1050057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13147</TotalTime>
  <Words>877</Words>
  <Application>Microsoft Office PowerPoint</Application>
  <PresentationFormat>On-screen Show (4:3)</PresentationFormat>
  <Paragraphs>65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MPH Report</vt:lpstr>
      <vt:lpstr>Fall Tasks</vt:lpstr>
      <vt:lpstr>CEPH</vt:lpstr>
      <vt:lpstr>Enrollment Issues </vt:lpstr>
      <vt:lpstr>Staffing Issues</vt:lpstr>
      <vt:lpstr>Online MPH</vt:lpstr>
    </vt:vector>
  </TitlesOfParts>
  <Company>Western Kentucky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MPH</dc:title>
  <dc:creator>Gardner, Marilyn</dc:creator>
  <cp:lastModifiedBy>Gardner, Marilyn</cp:lastModifiedBy>
  <cp:revision>210</cp:revision>
  <dcterms:created xsi:type="dcterms:W3CDTF">2017-08-17T01:05:05Z</dcterms:created>
  <dcterms:modified xsi:type="dcterms:W3CDTF">2017-09-12T19:07:09Z</dcterms:modified>
</cp:coreProperties>
</file>