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292" r:id="rId2"/>
    <p:sldId id="296" r:id="rId3"/>
    <p:sldId id="294" r:id="rId4"/>
    <p:sldId id="290" r:id="rId5"/>
    <p:sldId id="289" r:id="rId6"/>
    <p:sldId id="302" r:id="rId7"/>
    <p:sldId id="295" r:id="rId8"/>
    <p:sldId id="281" r:id="rId9"/>
    <p:sldId id="305" r:id="rId10"/>
    <p:sldId id="307" r:id="rId11"/>
    <p:sldId id="306" r:id="rId12"/>
    <p:sldId id="282" r:id="rId13"/>
    <p:sldId id="299" r:id="rId14"/>
    <p:sldId id="304" r:id="rId15"/>
    <p:sldId id="286" r:id="rId16"/>
    <p:sldId id="293" r:id="rId17"/>
    <p:sldId id="291" r:id="rId18"/>
    <p:sldId id="288" r:id="rId19"/>
    <p:sldId id="301" r:id="rId20"/>
    <p:sldId id="300" r:id="rId21"/>
    <p:sldId id="298" r:id="rId22"/>
    <p:sldId id="303" r:id="rId23"/>
    <p:sldId id="287" r:id="rId24"/>
    <p:sldId id="283" r:id="rId25"/>
    <p:sldId id="285" r:id="rId26"/>
    <p:sldId id="284"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varScale="1">
        <p:scale>
          <a:sx n="69" d="100"/>
          <a:sy n="69" d="100"/>
        </p:scale>
        <p:origin x="624" y="44"/>
      </p:cViewPr>
      <p:guideLst>
        <p:guide orient="horz" pos="2160"/>
        <p:guide pos="3840"/>
      </p:guideLst>
    </p:cSldViewPr>
  </p:slideViewPr>
  <p:notesTextViewPr>
    <p:cViewPr>
      <p:scale>
        <a:sx n="1" d="1"/>
        <a:sy n="1" d="1"/>
      </p:scale>
      <p:origin x="0" y="0"/>
    </p:cViewPr>
  </p:notesTextViewPr>
  <p:notesViewPr>
    <p:cSldViewPr snapToGrid="0">
      <p:cViewPr varScale="1">
        <p:scale>
          <a:sx n="40" d="100"/>
          <a:sy n="40" d="100"/>
        </p:scale>
        <p:origin x="229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379503-4687-47B0-BDDA-B8229D89AD0F}" type="datetimeFigureOut">
              <a:rPr lang="en-US" smtClean="0"/>
              <a:t>12/13/2018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9ECFD1-9FC5-421D-8B7D-4B6F2CB5CDBE}" type="slidenum">
              <a:rPr lang="en-US" smtClean="0"/>
              <a:t>‹#›</a:t>
            </a:fld>
            <a:endParaRPr lang="en-US"/>
          </a:p>
        </p:txBody>
      </p:sp>
    </p:spTree>
    <p:extLst>
      <p:ext uri="{BB962C8B-B14F-4D97-AF65-F5344CB8AC3E}">
        <p14:creationId xmlns:p14="http://schemas.microsoft.com/office/powerpoint/2010/main" val="20513950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37344643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34766694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242209022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332243031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267317152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23277245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35598730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112181888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129730709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225180981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ECC2C-664A-4A59-86CD-47DED3BD4DAC}" type="datetimeFigureOut">
              <a:rPr lang="en-US" smtClean="0"/>
              <a:t>12/13/2018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732938-7CC9-4930-AF45-04756FF80FCD}" type="slidenum">
              <a:rPr lang="en-US" smtClean="0"/>
              <a:t>‹#›</a:t>
            </a:fld>
            <a:endParaRPr lang="en-US"/>
          </a:p>
        </p:txBody>
      </p:sp>
    </p:spTree>
    <p:extLst>
      <p:ext uri="{BB962C8B-B14F-4D97-AF65-F5344CB8AC3E}">
        <p14:creationId xmlns:p14="http://schemas.microsoft.com/office/powerpoint/2010/main" val="48159434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529" y="-297"/>
            <a:ext cx="12193057" cy="6858594"/>
          </a:xfrm>
          <a:prstGeom prst="rect">
            <a:avLst/>
          </a:prstGeom>
        </p:spPr>
      </p:pic>
    </p:spTree>
    <p:extLst>
      <p:ext uri="{BB962C8B-B14F-4D97-AF65-F5344CB8AC3E}">
        <p14:creationId xmlns:p14="http://schemas.microsoft.com/office/powerpoint/2010/main" val="204255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8" cy="6857998"/>
          </a:xfrm>
          <a:prstGeom prst="rect">
            <a:avLst/>
          </a:prstGeom>
        </p:spPr>
      </p:pic>
      <p:grpSp>
        <p:nvGrpSpPr>
          <p:cNvPr id="5" name="Group 4"/>
          <p:cNvGrpSpPr/>
          <p:nvPr/>
        </p:nvGrpSpPr>
        <p:grpSpPr>
          <a:xfrm>
            <a:off x="285136" y="1951673"/>
            <a:ext cx="11621729" cy="2954655"/>
            <a:chOff x="285136" y="2058272"/>
            <a:chExt cx="11621729" cy="2954655"/>
          </a:xfrm>
        </p:grpSpPr>
        <p:sp>
          <p:nvSpPr>
            <p:cNvPr id="7" name="TextBox 6"/>
            <p:cNvSpPr txBox="1"/>
            <p:nvPr/>
          </p:nvSpPr>
          <p:spPr>
            <a:xfrm>
              <a:off x="1480457" y="3073935"/>
              <a:ext cx="9231086" cy="1938992"/>
            </a:xfrm>
            <a:prstGeom prst="rect">
              <a:avLst/>
            </a:prstGeom>
            <a:noFill/>
          </p:spPr>
          <p:txBody>
            <a:bodyPr wrap="square" rtlCol="0">
              <a:spAutoFit/>
            </a:bodyPr>
            <a:lstStyle/>
            <a:p>
              <a:pPr algn="ctr"/>
              <a:r>
                <a:rPr lang="en-US" sz="6000" dirty="0" smtClean="0">
                  <a:solidFill>
                    <a:schemeClr val="bg1"/>
                  </a:solidFill>
                </a:rPr>
                <a:t>Award &amp; Hooding Ceremony </a:t>
              </a:r>
            </a:p>
            <a:p>
              <a:pPr algn="ctr"/>
              <a:r>
                <a:rPr lang="en-US" sz="6000" dirty="0" smtClean="0">
                  <a:solidFill>
                    <a:schemeClr val="bg1"/>
                  </a:solidFill>
                </a:rPr>
                <a:t>December 14, 2018</a:t>
              </a:r>
              <a:endParaRPr lang="en-US" sz="6000" dirty="0">
                <a:solidFill>
                  <a:schemeClr val="bg1"/>
                </a:solidFill>
              </a:endParaRPr>
            </a:p>
          </p:txBody>
        </p:sp>
        <p:sp>
          <p:nvSpPr>
            <p:cNvPr id="2" name="TextBox 1"/>
            <p:cNvSpPr txBox="1"/>
            <p:nvPr/>
          </p:nvSpPr>
          <p:spPr>
            <a:xfrm>
              <a:off x="285136" y="2058272"/>
              <a:ext cx="11621729" cy="1015663"/>
            </a:xfrm>
            <a:prstGeom prst="rect">
              <a:avLst/>
            </a:prstGeom>
            <a:noFill/>
          </p:spPr>
          <p:txBody>
            <a:bodyPr wrap="square" rtlCol="0">
              <a:spAutoFit/>
            </a:bodyPr>
            <a:lstStyle/>
            <a:p>
              <a:pPr algn="ctr"/>
              <a:r>
                <a:rPr lang="en-US" sz="6000" dirty="0" smtClean="0">
                  <a:solidFill>
                    <a:schemeClr val="bg1"/>
                  </a:solidFill>
                </a:rPr>
                <a:t>Department of Public Health </a:t>
              </a:r>
              <a:endParaRPr lang="en-US" sz="6000" dirty="0">
                <a:solidFill>
                  <a:schemeClr val="bg1"/>
                </a:solidFill>
              </a:endParaRPr>
            </a:p>
          </p:txBody>
        </p:sp>
      </p:grpSp>
    </p:spTree>
    <p:extLst>
      <p:ext uri="{BB962C8B-B14F-4D97-AF65-F5344CB8AC3E}">
        <p14:creationId xmlns:p14="http://schemas.microsoft.com/office/powerpoint/2010/main" val="132417072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2" name="TextBox 1"/>
          <p:cNvSpPr txBox="1"/>
          <p:nvPr/>
        </p:nvSpPr>
        <p:spPr>
          <a:xfrm>
            <a:off x="252511" y="398206"/>
            <a:ext cx="11621729" cy="830997"/>
          </a:xfrm>
          <a:prstGeom prst="rect">
            <a:avLst/>
          </a:prstGeom>
          <a:noFill/>
        </p:spPr>
        <p:txBody>
          <a:bodyPr wrap="square" rtlCol="0">
            <a:spAutoFit/>
          </a:bodyPr>
          <a:lstStyle/>
          <a:p>
            <a:r>
              <a:rPr lang="en-US" sz="4800" dirty="0" smtClean="0">
                <a:solidFill>
                  <a:schemeClr val="bg1"/>
                </a:solidFill>
              </a:rPr>
              <a:t>Matthew Jarboe</a:t>
            </a:r>
            <a:endParaRPr lang="en-US" sz="28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89" r="11878"/>
          <a:stretch/>
        </p:blipFill>
        <p:spPr>
          <a:xfrm>
            <a:off x="6257797" y="1583653"/>
            <a:ext cx="5343076" cy="3690694"/>
          </a:xfrm>
          <a:prstGeom prst="rect">
            <a:avLst/>
          </a:prstGeom>
        </p:spPr>
      </p:pic>
      <p:sp>
        <p:nvSpPr>
          <p:cNvPr id="8" name="TextBox 7"/>
          <p:cNvSpPr txBox="1"/>
          <p:nvPr/>
        </p:nvSpPr>
        <p:spPr>
          <a:xfrm>
            <a:off x="280219" y="1164545"/>
            <a:ext cx="6046838" cy="646331"/>
          </a:xfrm>
          <a:prstGeom prst="rect">
            <a:avLst/>
          </a:prstGeom>
          <a:noFill/>
        </p:spPr>
        <p:txBody>
          <a:bodyPr wrap="square" rtlCol="0">
            <a:spAutoFit/>
          </a:bodyPr>
          <a:lstStyle/>
          <a:p>
            <a:r>
              <a:rPr lang="en-US" sz="3600" dirty="0" smtClean="0">
                <a:solidFill>
                  <a:schemeClr val="bg1"/>
                </a:solidFill>
              </a:rPr>
              <a:t>Clarkson, Kentucky</a:t>
            </a:r>
            <a:endParaRPr lang="en-US" sz="2800" dirty="0">
              <a:solidFill>
                <a:schemeClr val="bg1"/>
              </a:solidFill>
            </a:endParaRPr>
          </a:p>
        </p:txBody>
      </p:sp>
    </p:spTree>
    <p:extLst>
      <p:ext uri="{BB962C8B-B14F-4D97-AF65-F5344CB8AC3E}">
        <p14:creationId xmlns:p14="http://schemas.microsoft.com/office/powerpoint/2010/main" val="360967760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7" name="TextBox 6"/>
          <p:cNvSpPr txBox="1"/>
          <p:nvPr/>
        </p:nvSpPr>
        <p:spPr>
          <a:xfrm>
            <a:off x="280220" y="1162806"/>
            <a:ext cx="5660061" cy="2862322"/>
          </a:xfrm>
          <a:prstGeom prst="rect">
            <a:avLst/>
          </a:prstGeom>
          <a:noFill/>
        </p:spPr>
        <p:txBody>
          <a:bodyPr wrap="square" rtlCol="0">
            <a:spAutoFit/>
          </a:bodyPr>
          <a:lstStyle/>
          <a:p>
            <a:r>
              <a:rPr lang="en-US" sz="3600" dirty="0" smtClean="0">
                <a:solidFill>
                  <a:schemeClr val="bg1"/>
                </a:solidFill>
              </a:rPr>
              <a:t>Jeffersonville, Indiana</a:t>
            </a:r>
            <a:endParaRPr lang="en-US" sz="3600" dirty="0">
              <a:solidFill>
                <a:schemeClr val="bg1"/>
              </a:solidFill>
            </a:endParaRPr>
          </a:p>
          <a:p>
            <a:endParaRPr lang="en-US" sz="3600" dirty="0">
              <a:solidFill>
                <a:schemeClr val="bg1"/>
              </a:solidFill>
            </a:endParaRPr>
          </a:p>
          <a:p>
            <a:r>
              <a:rPr lang="en-US" sz="3600" dirty="0" smtClean="0">
                <a:solidFill>
                  <a:schemeClr val="bg1"/>
                </a:solidFill>
              </a:rPr>
              <a:t>The </a:t>
            </a:r>
            <a:r>
              <a:rPr lang="en-US" sz="3600" dirty="0">
                <a:solidFill>
                  <a:schemeClr val="bg1"/>
                </a:solidFill>
              </a:rPr>
              <a:t>only things in life you regret are the risks you didn’t </a:t>
            </a:r>
            <a:r>
              <a:rPr lang="en-US" sz="3600" dirty="0" smtClean="0">
                <a:solidFill>
                  <a:schemeClr val="bg1"/>
                </a:solidFill>
              </a:rPr>
              <a:t>take.</a:t>
            </a:r>
            <a:endParaRPr lang="en-US" sz="2800" dirty="0">
              <a:solidFill>
                <a:schemeClr val="bg1"/>
              </a:solidFill>
            </a:endParaRPr>
          </a:p>
        </p:txBody>
      </p:sp>
      <p:sp>
        <p:nvSpPr>
          <p:cNvPr id="2" name="TextBox 1"/>
          <p:cNvSpPr txBox="1"/>
          <p:nvPr/>
        </p:nvSpPr>
        <p:spPr>
          <a:xfrm>
            <a:off x="243275" y="398206"/>
            <a:ext cx="11621729" cy="830997"/>
          </a:xfrm>
          <a:prstGeom prst="rect">
            <a:avLst/>
          </a:prstGeom>
          <a:noFill/>
        </p:spPr>
        <p:txBody>
          <a:bodyPr wrap="square" rtlCol="0">
            <a:spAutoFit/>
          </a:bodyPr>
          <a:lstStyle/>
          <a:p>
            <a:r>
              <a:rPr lang="en-US" sz="4800" dirty="0" smtClean="0">
                <a:solidFill>
                  <a:schemeClr val="bg1"/>
                </a:solidFill>
              </a:rPr>
              <a:t>Kelsey Marie Julius</a:t>
            </a:r>
            <a:endParaRPr lang="en-US" sz="28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519" y="896380"/>
            <a:ext cx="5065241" cy="5065241"/>
          </a:xfrm>
          <a:prstGeom prst="rect">
            <a:avLst/>
          </a:prstGeom>
        </p:spPr>
      </p:pic>
    </p:spTree>
    <p:extLst>
      <p:ext uri="{BB962C8B-B14F-4D97-AF65-F5344CB8AC3E}">
        <p14:creationId xmlns:p14="http://schemas.microsoft.com/office/powerpoint/2010/main" val="241219854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69794" y="1161163"/>
            <a:ext cx="6046838" cy="3293209"/>
          </a:xfrm>
          <a:prstGeom prst="rect">
            <a:avLst/>
          </a:prstGeom>
          <a:noFill/>
        </p:spPr>
        <p:txBody>
          <a:bodyPr wrap="square" rtlCol="0">
            <a:spAutoFit/>
          </a:bodyPr>
          <a:lstStyle/>
          <a:p>
            <a:r>
              <a:rPr lang="en-US" sz="3600" dirty="0">
                <a:solidFill>
                  <a:schemeClr val="bg1"/>
                </a:solidFill>
              </a:rPr>
              <a:t>Nashville, </a:t>
            </a:r>
            <a:r>
              <a:rPr lang="en-US" sz="3600" dirty="0" smtClean="0">
                <a:solidFill>
                  <a:schemeClr val="bg1"/>
                </a:solidFill>
              </a:rPr>
              <a:t>Tennessee</a:t>
            </a:r>
            <a:endParaRPr lang="en-US" sz="3600" dirty="0">
              <a:solidFill>
                <a:schemeClr val="bg1"/>
              </a:solidFill>
            </a:endParaRPr>
          </a:p>
          <a:p>
            <a:endParaRPr lang="en-US" sz="3600" dirty="0">
              <a:solidFill>
                <a:schemeClr val="bg1"/>
              </a:solidFill>
            </a:endParaRPr>
          </a:p>
          <a:p>
            <a:r>
              <a:rPr lang="en-US" sz="3600" dirty="0">
                <a:solidFill>
                  <a:schemeClr val="bg1"/>
                </a:solidFill>
              </a:rPr>
              <a:t>“Intelligence plus character, that is the goal of true </a:t>
            </a:r>
            <a:r>
              <a:rPr lang="en-US" sz="3600" dirty="0" smtClean="0">
                <a:solidFill>
                  <a:schemeClr val="bg1"/>
                </a:solidFill>
              </a:rPr>
              <a:t>education.”</a:t>
            </a:r>
            <a:endParaRPr lang="en-US" sz="3600" dirty="0">
              <a:solidFill>
                <a:schemeClr val="bg1"/>
              </a:solidFill>
            </a:endParaRPr>
          </a:p>
          <a:p>
            <a:r>
              <a:rPr lang="en-US" sz="2800" dirty="0" smtClean="0">
                <a:solidFill>
                  <a:schemeClr val="bg1"/>
                </a:solidFill>
              </a:rPr>
              <a:t>		-</a:t>
            </a:r>
            <a:r>
              <a:rPr lang="en-US" sz="2800" dirty="0">
                <a:solidFill>
                  <a:schemeClr val="bg1"/>
                </a:solidFill>
              </a:rPr>
              <a:t>Dr. Martin Luther King, Jr.</a:t>
            </a:r>
          </a:p>
        </p:txBody>
      </p:sp>
      <p:sp>
        <p:nvSpPr>
          <p:cNvPr id="2" name="TextBox 1"/>
          <p:cNvSpPr txBox="1"/>
          <p:nvPr/>
        </p:nvSpPr>
        <p:spPr>
          <a:xfrm>
            <a:off x="252511" y="398206"/>
            <a:ext cx="11621729" cy="830997"/>
          </a:xfrm>
          <a:prstGeom prst="rect">
            <a:avLst/>
          </a:prstGeom>
          <a:noFill/>
        </p:spPr>
        <p:txBody>
          <a:bodyPr wrap="square" rtlCol="0">
            <a:spAutoFit/>
          </a:bodyPr>
          <a:lstStyle/>
          <a:p>
            <a:r>
              <a:rPr lang="en-US" sz="4800" dirty="0">
                <a:solidFill>
                  <a:schemeClr val="bg1"/>
                </a:solidFill>
              </a:rPr>
              <a:t>Dr. Preeti Kumar</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D819771-23E2-4840-B13E-78106B9FB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22" t="570" r="31995" b="22890"/>
          <a:stretch/>
        </p:blipFill>
        <p:spPr>
          <a:xfrm>
            <a:off x="6604897" y="1036470"/>
            <a:ext cx="5001509" cy="4785061"/>
          </a:xfrm>
          <a:prstGeom prst="rect">
            <a:avLst/>
          </a:prstGeom>
        </p:spPr>
      </p:pic>
    </p:spTree>
    <p:extLst>
      <p:ext uri="{BB962C8B-B14F-4D97-AF65-F5344CB8AC3E}">
        <p14:creationId xmlns:p14="http://schemas.microsoft.com/office/powerpoint/2010/main" val="394631960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5136" y="1166476"/>
            <a:ext cx="6416144" cy="2739211"/>
          </a:xfrm>
          <a:prstGeom prst="rect">
            <a:avLst/>
          </a:prstGeom>
          <a:noFill/>
        </p:spPr>
        <p:txBody>
          <a:bodyPr wrap="square" rtlCol="0">
            <a:spAutoFit/>
          </a:bodyPr>
          <a:lstStyle/>
          <a:p>
            <a:r>
              <a:rPr lang="en-US" sz="3600" dirty="0" smtClean="0">
                <a:solidFill>
                  <a:schemeClr val="bg1"/>
                </a:solidFill>
              </a:rPr>
              <a:t>Owensboro, Kentucky</a:t>
            </a:r>
          </a:p>
          <a:p>
            <a:endParaRPr lang="en-US" sz="3600" dirty="0">
              <a:solidFill>
                <a:schemeClr val="bg1"/>
              </a:solidFill>
            </a:endParaRPr>
          </a:p>
          <a:p>
            <a:r>
              <a:rPr lang="en-US" sz="3600" dirty="0" smtClean="0">
                <a:solidFill>
                  <a:schemeClr val="bg1"/>
                </a:solidFill>
              </a:rPr>
              <a:t>“Things are only impossible until they’re not.”</a:t>
            </a:r>
          </a:p>
          <a:p>
            <a:r>
              <a:rPr lang="en-US" sz="2800" dirty="0" smtClean="0">
                <a:solidFill>
                  <a:schemeClr val="bg1"/>
                </a:solidFill>
              </a:rPr>
              <a:t>	    -</a:t>
            </a:r>
            <a:r>
              <a:rPr lang="en-US" sz="2800" dirty="0">
                <a:solidFill>
                  <a:schemeClr val="bg1"/>
                </a:solidFill>
              </a:rPr>
              <a:t>Patrick Stewart as Jean-Luc Picard</a:t>
            </a:r>
            <a:endParaRPr lang="en-US" sz="3600" dirty="0" smtClean="0">
              <a:solidFill>
                <a:schemeClr val="bg1"/>
              </a:solidFill>
            </a:endParaRPr>
          </a:p>
        </p:txBody>
      </p:sp>
      <p:sp>
        <p:nvSpPr>
          <p:cNvPr id="2" name="TextBox 1"/>
          <p:cNvSpPr txBox="1"/>
          <p:nvPr/>
        </p:nvSpPr>
        <p:spPr>
          <a:xfrm>
            <a:off x="257428" y="398206"/>
            <a:ext cx="11621729" cy="830997"/>
          </a:xfrm>
          <a:prstGeom prst="rect">
            <a:avLst/>
          </a:prstGeom>
          <a:noFill/>
        </p:spPr>
        <p:txBody>
          <a:bodyPr wrap="square" rtlCol="0">
            <a:spAutoFit/>
          </a:bodyPr>
          <a:lstStyle/>
          <a:p>
            <a:r>
              <a:rPr lang="en-US" sz="4800" dirty="0" smtClean="0">
                <a:solidFill>
                  <a:schemeClr val="bg1"/>
                </a:solidFill>
              </a:rPr>
              <a:t>Dariush Shafa</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429" y="915600"/>
            <a:ext cx="3351200" cy="5026800"/>
          </a:xfrm>
          <a:prstGeom prst="rect">
            <a:avLst/>
          </a:prstGeom>
          <a:ln>
            <a:solidFill>
              <a:schemeClr val="bg1"/>
            </a:solidFill>
          </a:ln>
        </p:spPr>
      </p:pic>
    </p:spTree>
    <p:extLst>
      <p:ext uri="{BB962C8B-B14F-4D97-AF65-F5344CB8AC3E}">
        <p14:creationId xmlns:p14="http://schemas.microsoft.com/office/powerpoint/2010/main" val="252680594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7" name="TextBox 6"/>
          <p:cNvSpPr txBox="1"/>
          <p:nvPr/>
        </p:nvSpPr>
        <p:spPr>
          <a:xfrm>
            <a:off x="280220" y="1166841"/>
            <a:ext cx="6046838" cy="4524315"/>
          </a:xfrm>
          <a:prstGeom prst="rect">
            <a:avLst/>
          </a:prstGeom>
          <a:noFill/>
        </p:spPr>
        <p:txBody>
          <a:bodyPr wrap="square" rtlCol="0">
            <a:spAutoFit/>
          </a:bodyPr>
          <a:lstStyle/>
          <a:p>
            <a:r>
              <a:rPr lang="en-US" sz="3600" dirty="0" smtClean="0">
                <a:solidFill>
                  <a:schemeClr val="bg1"/>
                </a:solidFill>
              </a:rPr>
              <a:t>Owensboro</a:t>
            </a:r>
            <a:r>
              <a:rPr lang="en-US" sz="3600" dirty="0">
                <a:solidFill>
                  <a:schemeClr val="bg1"/>
                </a:solidFill>
              </a:rPr>
              <a:t>, </a:t>
            </a:r>
            <a:r>
              <a:rPr lang="en-US" sz="3600" dirty="0" smtClean="0">
                <a:solidFill>
                  <a:schemeClr val="bg1"/>
                </a:solidFill>
              </a:rPr>
              <a:t>Kentucky</a:t>
            </a:r>
            <a:endParaRPr lang="en-US" sz="3600" dirty="0">
              <a:solidFill>
                <a:schemeClr val="bg1"/>
              </a:solidFill>
            </a:endParaRPr>
          </a:p>
          <a:p>
            <a:endParaRPr lang="en-US" sz="3600" dirty="0">
              <a:solidFill>
                <a:schemeClr val="bg1"/>
              </a:solidFill>
            </a:endParaRPr>
          </a:p>
          <a:p>
            <a:r>
              <a:rPr lang="en-US" sz="3600" dirty="0" smtClean="0">
                <a:solidFill>
                  <a:schemeClr val="bg1"/>
                </a:solidFill>
              </a:rPr>
              <a:t>Industries </a:t>
            </a:r>
            <a:r>
              <a:rPr lang="en-US" sz="3600" dirty="0">
                <a:solidFill>
                  <a:schemeClr val="bg1"/>
                </a:solidFill>
              </a:rPr>
              <a:t>and opinions are ever-changing and difficult to navigate.  As leaders, we work in hope that our decisions </a:t>
            </a:r>
            <a:r>
              <a:rPr lang="en-US" sz="3600" dirty="0" smtClean="0">
                <a:solidFill>
                  <a:schemeClr val="bg1"/>
                </a:solidFill>
              </a:rPr>
              <a:t>may </a:t>
            </a:r>
            <a:r>
              <a:rPr lang="en-US" sz="3600" dirty="0">
                <a:solidFill>
                  <a:schemeClr val="bg1"/>
                </a:solidFill>
              </a:rPr>
              <a:t>rudder a positive direction for those we influence</a:t>
            </a:r>
            <a:r>
              <a:rPr lang="en-US" sz="3600" dirty="0" smtClean="0">
                <a:solidFill>
                  <a:schemeClr val="bg1"/>
                </a:solidFill>
              </a:rPr>
              <a:t>.</a:t>
            </a:r>
            <a:endParaRPr lang="en-US" sz="3600" dirty="0">
              <a:solidFill>
                <a:schemeClr val="bg1"/>
              </a:solidFill>
            </a:endParaRPr>
          </a:p>
        </p:txBody>
      </p:sp>
      <p:sp>
        <p:nvSpPr>
          <p:cNvPr id="2" name="TextBox 1"/>
          <p:cNvSpPr txBox="1"/>
          <p:nvPr/>
        </p:nvSpPr>
        <p:spPr>
          <a:xfrm>
            <a:off x="280219" y="398206"/>
            <a:ext cx="11621729" cy="830997"/>
          </a:xfrm>
          <a:prstGeom prst="rect">
            <a:avLst/>
          </a:prstGeom>
          <a:noFill/>
        </p:spPr>
        <p:txBody>
          <a:bodyPr wrap="square" rtlCol="0">
            <a:spAutoFit/>
          </a:bodyPr>
          <a:lstStyle/>
          <a:p>
            <a:r>
              <a:rPr lang="en-US" sz="4800" dirty="0">
                <a:solidFill>
                  <a:schemeClr val="bg1"/>
                </a:solidFill>
              </a:rPr>
              <a:t>Charles W. </a:t>
            </a:r>
            <a:r>
              <a:rPr lang="en-US" sz="4800" dirty="0" smtClean="0">
                <a:solidFill>
                  <a:schemeClr val="bg1"/>
                </a:solidFill>
              </a:rPr>
              <a:t>Shepherd</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766C71A-EA34-FB46-ABE6-84F7EC65E441}"/>
              </a:ext>
            </a:extLst>
          </p:cNvPr>
          <p:cNvPicPr>
            <a:picLocks noChangeAspect="1"/>
          </p:cNvPicPr>
          <p:nvPr/>
        </p:nvPicPr>
        <p:blipFill>
          <a:blip r:embed="rId3"/>
          <a:stretch>
            <a:fillRect/>
          </a:stretch>
        </p:blipFill>
        <p:spPr>
          <a:xfrm>
            <a:off x="7202473" y="1399309"/>
            <a:ext cx="3832322" cy="4270513"/>
          </a:xfrm>
          <a:prstGeom prst="rect">
            <a:avLst/>
          </a:prstGeom>
        </p:spPr>
      </p:pic>
    </p:spTree>
    <p:extLst>
      <p:ext uri="{BB962C8B-B14F-4D97-AF65-F5344CB8AC3E}">
        <p14:creationId xmlns:p14="http://schemas.microsoft.com/office/powerpoint/2010/main" val="27787067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65315"/>
            <a:ext cx="6194471" cy="2739211"/>
          </a:xfrm>
          <a:prstGeom prst="rect">
            <a:avLst/>
          </a:prstGeom>
          <a:noFill/>
        </p:spPr>
        <p:txBody>
          <a:bodyPr wrap="square" rtlCol="0">
            <a:spAutoFit/>
          </a:bodyPr>
          <a:lstStyle/>
          <a:p>
            <a:r>
              <a:rPr lang="en-US" sz="3600" dirty="0">
                <a:solidFill>
                  <a:schemeClr val="bg1"/>
                </a:solidFill>
              </a:rPr>
              <a:t>S</a:t>
            </a:r>
            <a:r>
              <a:rPr lang="en-US" altLang="zh-CN" sz="3600" dirty="0">
                <a:solidFill>
                  <a:schemeClr val="bg1"/>
                </a:solidFill>
              </a:rPr>
              <a:t>hanghai,</a:t>
            </a:r>
            <a:r>
              <a:rPr lang="zh-CN" altLang="en-US" sz="3600" dirty="0">
                <a:solidFill>
                  <a:schemeClr val="bg1"/>
                </a:solidFill>
              </a:rPr>
              <a:t> </a:t>
            </a:r>
            <a:r>
              <a:rPr lang="en-US" altLang="zh-CN" sz="3600" dirty="0">
                <a:solidFill>
                  <a:schemeClr val="bg1"/>
                </a:solidFill>
              </a:rPr>
              <a:t>China</a:t>
            </a:r>
            <a:endParaRPr lang="en-US" sz="3600" dirty="0">
              <a:solidFill>
                <a:schemeClr val="bg1"/>
              </a:solidFill>
            </a:endParaRPr>
          </a:p>
          <a:p>
            <a:endParaRPr lang="en-US" sz="3600" dirty="0">
              <a:solidFill>
                <a:schemeClr val="bg1"/>
              </a:solidFill>
            </a:endParaRPr>
          </a:p>
          <a:p>
            <a:r>
              <a:rPr lang="en-US" sz="3600" dirty="0" smtClean="0">
                <a:solidFill>
                  <a:schemeClr val="bg1"/>
                </a:solidFill>
              </a:rPr>
              <a:t>“W</a:t>
            </a:r>
            <a:r>
              <a:rPr lang="en-US" altLang="zh-CN" sz="3600" dirty="0" smtClean="0">
                <a:solidFill>
                  <a:schemeClr val="bg1"/>
                </a:solidFill>
              </a:rPr>
              <a:t>hat </a:t>
            </a:r>
            <a:r>
              <a:rPr lang="en-US" altLang="zh-CN" sz="3600" dirty="0">
                <a:solidFill>
                  <a:schemeClr val="bg1"/>
                </a:solidFill>
              </a:rPr>
              <a:t>doesn’t kill you makes you stronger</a:t>
            </a:r>
            <a:r>
              <a:rPr lang="en-US" altLang="zh-CN" sz="3600" dirty="0" smtClean="0">
                <a:solidFill>
                  <a:schemeClr val="bg1"/>
                </a:solidFill>
              </a:rPr>
              <a:t>.”</a:t>
            </a:r>
            <a:endParaRPr lang="en-US" altLang="zh-CN" sz="3600" dirty="0">
              <a:solidFill>
                <a:schemeClr val="bg1"/>
              </a:solidFill>
            </a:endParaRPr>
          </a:p>
          <a:p>
            <a:pPr algn="r"/>
            <a:r>
              <a:rPr lang="en-US" altLang="zh-CN" sz="2800" dirty="0" smtClean="0">
                <a:solidFill>
                  <a:schemeClr val="bg1"/>
                </a:solidFill>
              </a:rPr>
              <a:t>-Kelly </a:t>
            </a:r>
            <a:r>
              <a:rPr lang="en-US" altLang="zh-CN" sz="2800" dirty="0">
                <a:solidFill>
                  <a:schemeClr val="bg1"/>
                </a:solidFill>
              </a:rPr>
              <a:t>Clarkson</a:t>
            </a:r>
            <a:endParaRPr lang="en-US" sz="2800" dirty="0">
              <a:solidFill>
                <a:schemeClr val="bg1"/>
              </a:solidFill>
            </a:endParaRPr>
          </a:p>
        </p:txBody>
      </p:sp>
      <p:sp>
        <p:nvSpPr>
          <p:cNvPr id="2" name="TextBox 1"/>
          <p:cNvSpPr txBox="1"/>
          <p:nvPr/>
        </p:nvSpPr>
        <p:spPr>
          <a:xfrm>
            <a:off x="280219" y="398206"/>
            <a:ext cx="11621729" cy="830997"/>
          </a:xfrm>
          <a:prstGeom prst="rect">
            <a:avLst/>
          </a:prstGeom>
          <a:noFill/>
        </p:spPr>
        <p:txBody>
          <a:bodyPr wrap="square" rtlCol="0">
            <a:spAutoFit/>
          </a:bodyPr>
          <a:lstStyle/>
          <a:p>
            <a:r>
              <a:rPr lang="en-US" sz="4800" dirty="0">
                <a:solidFill>
                  <a:schemeClr val="bg1"/>
                </a:solidFill>
              </a:rPr>
              <a:t>S</a:t>
            </a:r>
            <a:r>
              <a:rPr lang="en-US" altLang="zh-CN" sz="4800" dirty="0">
                <a:solidFill>
                  <a:schemeClr val="bg1"/>
                </a:solidFill>
              </a:rPr>
              <a:t>hengjia Wan</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D087119D-7E79-4675-AE83-BB6CD6741F94}"/>
              </a:ext>
            </a:extLst>
          </p:cNvPr>
          <p:cNvPicPr>
            <a:picLocks noChangeAspect="1"/>
          </p:cNvPicPr>
          <p:nvPr/>
        </p:nvPicPr>
        <p:blipFill rotWithShape="1">
          <a:blip r:embed="rId3">
            <a:extLst>
              <a:ext uri="{28A0092B-C50C-407E-A947-70E740481C1C}">
                <a14:useLocalDpi xmlns:a14="http://schemas.microsoft.com/office/drawing/2010/main" val="0"/>
              </a:ext>
            </a:extLst>
          </a:blip>
          <a:srcRect l="4956" t="3104" r="4739" b="4095"/>
          <a:stretch/>
        </p:blipFill>
        <p:spPr>
          <a:xfrm>
            <a:off x="7435664" y="1009073"/>
            <a:ext cx="3317414" cy="4839855"/>
          </a:xfrm>
          <a:prstGeom prst="rect">
            <a:avLst/>
          </a:prstGeom>
        </p:spPr>
      </p:pic>
    </p:spTree>
    <p:extLst>
      <p:ext uri="{BB962C8B-B14F-4D97-AF65-F5344CB8AC3E}">
        <p14:creationId xmlns:p14="http://schemas.microsoft.com/office/powerpoint/2010/main" val="378985379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1201"/>
            <a:ext cx="10515600" cy="975599"/>
          </a:xfrm>
        </p:spPr>
        <p:txBody>
          <a:bodyPr/>
          <a:lstStyle/>
          <a:p>
            <a:pPr algn="ctr"/>
            <a:r>
              <a:rPr lang="en-US" sz="6000" b="1" dirty="0" smtClean="0">
                <a:solidFill>
                  <a:schemeClr val="bg1"/>
                </a:solidFill>
              </a:rPr>
              <a:t>Master of Public Health Graduates</a:t>
            </a:r>
            <a:endParaRPr lang="en-US" sz="6000" b="1" dirty="0">
              <a:solidFill>
                <a:schemeClr val="bg1"/>
              </a:solidFill>
            </a:endParaRPr>
          </a:p>
        </p:txBody>
      </p:sp>
    </p:spTree>
    <p:extLst>
      <p:ext uri="{BB962C8B-B14F-4D97-AF65-F5344CB8AC3E}">
        <p14:creationId xmlns:p14="http://schemas.microsoft.com/office/powerpoint/2010/main" val="250448616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5136" y="1163494"/>
            <a:ext cx="5811885" cy="2862322"/>
          </a:xfrm>
          <a:prstGeom prst="rect">
            <a:avLst/>
          </a:prstGeom>
          <a:noFill/>
        </p:spPr>
        <p:txBody>
          <a:bodyPr wrap="square" rtlCol="0">
            <a:spAutoFit/>
          </a:bodyPr>
          <a:lstStyle/>
          <a:p>
            <a:r>
              <a:rPr lang="en-US" sz="3600" dirty="0">
                <a:solidFill>
                  <a:schemeClr val="bg1"/>
                </a:solidFill>
              </a:rPr>
              <a:t>Madisonville, </a:t>
            </a:r>
            <a:r>
              <a:rPr lang="en-US" sz="3600" dirty="0" smtClean="0">
                <a:solidFill>
                  <a:schemeClr val="bg1"/>
                </a:solidFill>
              </a:rPr>
              <a:t>Kentucky</a:t>
            </a:r>
            <a:endParaRPr lang="en-US" sz="3600" dirty="0">
              <a:solidFill>
                <a:schemeClr val="bg1"/>
              </a:solidFill>
            </a:endParaRPr>
          </a:p>
          <a:p>
            <a:endParaRPr lang="en-US" sz="3600" dirty="0">
              <a:solidFill>
                <a:schemeClr val="bg1"/>
              </a:solidFill>
            </a:endParaRPr>
          </a:p>
          <a:p>
            <a:r>
              <a:rPr lang="en-US" sz="3600" dirty="0" smtClean="0">
                <a:solidFill>
                  <a:schemeClr val="bg1"/>
                </a:solidFill>
              </a:rPr>
              <a:t>The moment </a:t>
            </a:r>
            <a:r>
              <a:rPr lang="en-US" sz="3600" dirty="0">
                <a:solidFill>
                  <a:schemeClr val="bg1"/>
                </a:solidFill>
              </a:rPr>
              <a:t>you make contact with your future…EVERYTHING </a:t>
            </a:r>
            <a:r>
              <a:rPr lang="en-US" sz="3600" dirty="0" smtClean="0">
                <a:solidFill>
                  <a:schemeClr val="bg1"/>
                </a:solidFill>
              </a:rPr>
              <a:t>changes.</a:t>
            </a:r>
            <a:endParaRPr lang="en-US" sz="3600" dirty="0">
              <a:solidFill>
                <a:schemeClr val="bg1"/>
              </a:solidFill>
            </a:endParaRPr>
          </a:p>
        </p:txBody>
      </p:sp>
      <p:sp>
        <p:nvSpPr>
          <p:cNvPr id="2" name="TextBox 1"/>
          <p:cNvSpPr txBox="1"/>
          <p:nvPr/>
        </p:nvSpPr>
        <p:spPr>
          <a:xfrm>
            <a:off x="266664" y="397153"/>
            <a:ext cx="11621729" cy="830997"/>
          </a:xfrm>
          <a:prstGeom prst="rect">
            <a:avLst/>
          </a:prstGeom>
          <a:noFill/>
        </p:spPr>
        <p:txBody>
          <a:bodyPr wrap="square" rtlCol="0">
            <a:spAutoFit/>
          </a:bodyPr>
          <a:lstStyle/>
          <a:p>
            <a:r>
              <a:rPr lang="en-US" sz="4800" dirty="0">
                <a:solidFill>
                  <a:schemeClr val="bg1"/>
                </a:solidFill>
              </a:rPr>
              <a:t>DeSha Regina Adegun</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C0A411B-1B6C-4053-A763-6F002C92F1F7}"/>
              </a:ext>
            </a:extLst>
          </p:cNvPr>
          <p:cNvPicPr>
            <a:picLocks noChangeAspect="1"/>
          </p:cNvPicPr>
          <p:nvPr/>
        </p:nvPicPr>
        <p:blipFill rotWithShape="1">
          <a:blip r:embed="rId3">
            <a:extLst>
              <a:ext uri="{28A0092B-C50C-407E-A947-70E740481C1C}">
                <a14:useLocalDpi xmlns:a14="http://schemas.microsoft.com/office/drawing/2010/main" val="0"/>
              </a:ext>
            </a:extLst>
          </a:blip>
          <a:srcRect l="11278"/>
          <a:stretch/>
        </p:blipFill>
        <p:spPr>
          <a:xfrm>
            <a:off x="6234545" y="1268361"/>
            <a:ext cx="5376884" cy="4321278"/>
          </a:xfrm>
          <a:prstGeom prst="rect">
            <a:avLst/>
          </a:prstGeom>
        </p:spPr>
      </p:pic>
    </p:spTree>
    <p:extLst>
      <p:ext uri="{BB962C8B-B14F-4D97-AF65-F5344CB8AC3E}">
        <p14:creationId xmlns:p14="http://schemas.microsoft.com/office/powerpoint/2010/main" val="404163325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77941" y="1172666"/>
            <a:ext cx="5901188" cy="2862322"/>
          </a:xfrm>
          <a:prstGeom prst="rect">
            <a:avLst/>
          </a:prstGeom>
          <a:noFill/>
        </p:spPr>
        <p:txBody>
          <a:bodyPr wrap="square" rtlCol="0">
            <a:spAutoFit/>
          </a:bodyPr>
          <a:lstStyle/>
          <a:p>
            <a:r>
              <a:rPr lang="en-US" sz="3600" dirty="0">
                <a:solidFill>
                  <a:schemeClr val="bg1"/>
                </a:solidFill>
              </a:rPr>
              <a:t>Louisville, </a:t>
            </a:r>
            <a:r>
              <a:rPr lang="en-US" sz="3600" dirty="0" smtClean="0">
                <a:solidFill>
                  <a:schemeClr val="bg1"/>
                </a:solidFill>
              </a:rPr>
              <a:t>Kentucky </a:t>
            </a:r>
            <a:endParaRPr lang="en-US" sz="3600" dirty="0">
              <a:solidFill>
                <a:schemeClr val="bg1"/>
              </a:solidFill>
            </a:endParaRPr>
          </a:p>
          <a:p>
            <a:endParaRPr lang="en-US" sz="3600" dirty="0">
              <a:solidFill>
                <a:schemeClr val="bg1"/>
              </a:solidFill>
            </a:endParaRPr>
          </a:p>
          <a:p>
            <a:r>
              <a:rPr lang="en-US" sz="3600" dirty="0" smtClean="0">
                <a:solidFill>
                  <a:schemeClr val="bg1"/>
                </a:solidFill>
              </a:rPr>
              <a:t>“It’s </a:t>
            </a:r>
            <a:r>
              <a:rPr lang="en-US" sz="3600" dirty="0">
                <a:solidFill>
                  <a:schemeClr val="bg1"/>
                </a:solidFill>
              </a:rPr>
              <a:t>kind of fun to do the impossible</a:t>
            </a:r>
            <a:r>
              <a:rPr lang="en-US" sz="3600" dirty="0" smtClean="0">
                <a:solidFill>
                  <a:schemeClr val="bg1"/>
                </a:solidFill>
              </a:rPr>
              <a:t>.”</a:t>
            </a:r>
            <a:endParaRPr lang="en-US" sz="3600" dirty="0">
              <a:solidFill>
                <a:schemeClr val="bg1"/>
              </a:solidFill>
            </a:endParaRPr>
          </a:p>
          <a:p>
            <a:r>
              <a:rPr lang="en-US" sz="3600" dirty="0">
                <a:solidFill>
                  <a:schemeClr val="bg1"/>
                </a:solidFill>
              </a:rPr>
              <a:t>                          </a:t>
            </a:r>
            <a:r>
              <a:rPr lang="en-US" sz="3600" dirty="0" smtClean="0">
                <a:solidFill>
                  <a:schemeClr val="bg1"/>
                </a:solidFill>
              </a:rPr>
              <a:t>		 </a:t>
            </a:r>
            <a:r>
              <a:rPr lang="en-US" sz="2800" dirty="0" smtClean="0">
                <a:solidFill>
                  <a:schemeClr val="bg1"/>
                </a:solidFill>
              </a:rPr>
              <a:t>-</a:t>
            </a:r>
            <a:r>
              <a:rPr lang="en-US" sz="2800" dirty="0">
                <a:solidFill>
                  <a:schemeClr val="bg1"/>
                </a:solidFill>
              </a:rPr>
              <a:t>Walt Disney</a:t>
            </a:r>
          </a:p>
        </p:txBody>
      </p:sp>
      <p:sp>
        <p:nvSpPr>
          <p:cNvPr id="2" name="TextBox 1"/>
          <p:cNvSpPr txBox="1"/>
          <p:nvPr/>
        </p:nvSpPr>
        <p:spPr>
          <a:xfrm>
            <a:off x="257428" y="387855"/>
            <a:ext cx="11621729" cy="830997"/>
          </a:xfrm>
          <a:prstGeom prst="rect">
            <a:avLst/>
          </a:prstGeom>
          <a:noFill/>
        </p:spPr>
        <p:txBody>
          <a:bodyPr wrap="square" rtlCol="0">
            <a:spAutoFit/>
          </a:bodyPr>
          <a:lstStyle/>
          <a:p>
            <a:r>
              <a:rPr lang="en-US" sz="4800" dirty="0">
                <a:solidFill>
                  <a:schemeClr val="bg1"/>
                </a:solidFill>
              </a:rPr>
              <a:t>Katie Bennett</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AB9AF8C-A1DA-43A7-9EB4-25031FD7F893}"/>
              </a:ext>
            </a:extLst>
          </p:cNvPr>
          <p:cNvPicPr>
            <a:picLocks noChangeAspect="1"/>
          </p:cNvPicPr>
          <p:nvPr/>
        </p:nvPicPr>
        <p:blipFill rotWithShape="1">
          <a:blip r:embed="rId3"/>
          <a:srcRect l="2994" r="9886"/>
          <a:stretch/>
        </p:blipFill>
        <p:spPr>
          <a:xfrm>
            <a:off x="6234547" y="1223010"/>
            <a:ext cx="5375564" cy="4411980"/>
          </a:xfrm>
          <a:prstGeom prst="rect">
            <a:avLst/>
          </a:prstGeom>
        </p:spPr>
      </p:pic>
    </p:spTree>
    <p:extLst>
      <p:ext uri="{BB962C8B-B14F-4D97-AF65-F5344CB8AC3E}">
        <p14:creationId xmlns:p14="http://schemas.microsoft.com/office/powerpoint/2010/main" val="376366700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64545"/>
            <a:ext cx="6046838" cy="3970318"/>
          </a:xfrm>
          <a:prstGeom prst="rect">
            <a:avLst/>
          </a:prstGeom>
          <a:noFill/>
        </p:spPr>
        <p:txBody>
          <a:bodyPr wrap="square" rtlCol="0">
            <a:spAutoFit/>
          </a:bodyPr>
          <a:lstStyle/>
          <a:p>
            <a:r>
              <a:rPr lang="en-US" sz="3600" dirty="0" smtClean="0">
                <a:solidFill>
                  <a:schemeClr val="bg1"/>
                </a:solidFill>
              </a:rPr>
              <a:t>Bowling Green, Kentucky</a:t>
            </a:r>
          </a:p>
          <a:p>
            <a:endParaRPr lang="en-US" sz="3600" dirty="0">
              <a:solidFill>
                <a:schemeClr val="bg1"/>
              </a:solidFill>
            </a:endParaRPr>
          </a:p>
          <a:p>
            <a:r>
              <a:rPr lang="en-US" sz="3600" dirty="0">
                <a:solidFill>
                  <a:schemeClr val="bg1"/>
                </a:solidFill>
              </a:rPr>
              <a:t>“Of all the forms of inequality, injustice in health care is the most shocking and inhumane.” </a:t>
            </a:r>
            <a:endParaRPr lang="en-US" sz="3600" dirty="0" smtClean="0">
              <a:solidFill>
                <a:schemeClr val="bg1"/>
              </a:solidFill>
            </a:endParaRPr>
          </a:p>
          <a:p>
            <a:r>
              <a:rPr lang="en-US" sz="3600" dirty="0">
                <a:solidFill>
                  <a:schemeClr val="bg1"/>
                </a:solidFill>
              </a:rPr>
              <a:t>	</a:t>
            </a:r>
            <a:r>
              <a:rPr lang="en-US" sz="3600" dirty="0" smtClean="0">
                <a:solidFill>
                  <a:schemeClr val="bg1"/>
                </a:solidFill>
              </a:rPr>
              <a:t>	  </a:t>
            </a:r>
            <a:r>
              <a:rPr lang="en-US" sz="2800" dirty="0" smtClean="0">
                <a:solidFill>
                  <a:schemeClr val="bg1"/>
                </a:solidFill>
              </a:rPr>
              <a:t>-</a:t>
            </a:r>
            <a:r>
              <a:rPr lang="en-US" sz="2800" dirty="0">
                <a:solidFill>
                  <a:schemeClr val="bg1"/>
                </a:solidFill>
              </a:rPr>
              <a:t>Dr. Martin </a:t>
            </a:r>
            <a:r>
              <a:rPr lang="en-US" sz="2800" dirty="0" smtClean="0">
                <a:solidFill>
                  <a:schemeClr val="bg1"/>
                </a:solidFill>
              </a:rPr>
              <a:t>Luther King Jr.</a:t>
            </a:r>
            <a:r>
              <a:rPr lang="en-US" sz="2800" b="1" dirty="0">
                <a:solidFill>
                  <a:schemeClr val="bg1"/>
                </a:solidFill>
              </a:rPr>
              <a:t> </a:t>
            </a:r>
            <a:endParaRPr lang="en-US" sz="3600" dirty="0" smtClean="0">
              <a:solidFill>
                <a:schemeClr val="bg1"/>
              </a:solidFill>
            </a:endParaRPr>
          </a:p>
        </p:txBody>
      </p:sp>
      <p:sp>
        <p:nvSpPr>
          <p:cNvPr id="2" name="TextBox 1"/>
          <p:cNvSpPr txBox="1"/>
          <p:nvPr/>
        </p:nvSpPr>
        <p:spPr>
          <a:xfrm>
            <a:off x="280219" y="398206"/>
            <a:ext cx="11621729" cy="830997"/>
          </a:xfrm>
          <a:prstGeom prst="rect">
            <a:avLst/>
          </a:prstGeom>
          <a:noFill/>
        </p:spPr>
        <p:txBody>
          <a:bodyPr wrap="square" rtlCol="0">
            <a:spAutoFit/>
          </a:bodyPr>
          <a:lstStyle/>
          <a:p>
            <a:r>
              <a:rPr lang="en-US" sz="4800" dirty="0" smtClean="0">
                <a:solidFill>
                  <a:schemeClr val="bg1"/>
                </a:solidFill>
              </a:rPr>
              <a:t>Susan Eagle</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18" r="16373"/>
          <a:stretch/>
        </p:blipFill>
        <p:spPr>
          <a:xfrm>
            <a:off x="6985773" y="1268361"/>
            <a:ext cx="4627117" cy="4321278"/>
          </a:xfrm>
          <a:prstGeom prst="rect">
            <a:avLst/>
          </a:prstGeom>
        </p:spPr>
      </p:pic>
    </p:spTree>
    <p:extLst>
      <p:ext uri="{BB962C8B-B14F-4D97-AF65-F5344CB8AC3E}">
        <p14:creationId xmlns:p14="http://schemas.microsoft.com/office/powerpoint/2010/main" val="415326879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727" y="710045"/>
            <a:ext cx="7250547" cy="54379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080" y="444446"/>
            <a:ext cx="3991841" cy="59691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7363" y="355022"/>
            <a:ext cx="8197274" cy="61479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022023" y="1123517"/>
            <a:ext cx="6147955" cy="461096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61762658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5"/>
                                        </p:tgtEl>
                                      </p:cBhvr>
                                    </p:animEffect>
                                    <p:set>
                                      <p:cBhvr>
                                        <p:cTn id="36" dur="1" fill="hold">
                                          <p:stCondLst>
                                            <p:cond delay="1999"/>
                                          </p:stCondLst>
                                        </p:cTn>
                                        <p:tgtEl>
                                          <p:spTgt spid="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6"/>
                                        </p:tgtEl>
                                      </p:cBhvr>
                                    </p:animEffect>
                                    <p:set>
                                      <p:cBhvr>
                                        <p:cTn id="4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54693"/>
            <a:ext cx="7436763" cy="5509200"/>
          </a:xfrm>
          <a:prstGeom prst="rect">
            <a:avLst/>
          </a:prstGeom>
          <a:noFill/>
        </p:spPr>
        <p:txBody>
          <a:bodyPr wrap="square" rtlCol="0">
            <a:spAutoFit/>
          </a:bodyPr>
          <a:lstStyle/>
          <a:p>
            <a:r>
              <a:rPr lang="en-US" sz="3600" dirty="0" smtClean="0">
                <a:solidFill>
                  <a:schemeClr val="bg1"/>
                </a:solidFill>
              </a:rPr>
              <a:t>University Place, Washington</a:t>
            </a:r>
          </a:p>
          <a:p>
            <a:endParaRPr lang="en-US" sz="3600" dirty="0">
              <a:solidFill>
                <a:schemeClr val="bg1"/>
              </a:solidFill>
            </a:endParaRPr>
          </a:p>
          <a:p>
            <a:r>
              <a:rPr lang="en-US" sz="3600" dirty="0" smtClean="0">
                <a:solidFill>
                  <a:schemeClr val="bg1"/>
                </a:solidFill>
              </a:rPr>
              <a:t>“All courses of action are risky, so prudence is not in avoiding danger (it’s impossible), but calculating risk and acting decisively. Make mistakes of ambition and not mistakes of sloth. Develop the strength to do bold things, not the strength to suffer.”</a:t>
            </a:r>
          </a:p>
          <a:p>
            <a:r>
              <a:rPr lang="en-US" sz="2800" dirty="0" smtClean="0">
                <a:solidFill>
                  <a:schemeClr val="bg1"/>
                </a:solidFill>
              </a:rPr>
              <a:t>	         -</a:t>
            </a:r>
            <a:r>
              <a:rPr lang="en-US" sz="2800" dirty="0" err="1" smtClean="0">
                <a:solidFill>
                  <a:schemeClr val="bg1"/>
                </a:solidFill>
              </a:rPr>
              <a:t>Niccolo</a:t>
            </a:r>
            <a:r>
              <a:rPr lang="en-US" sz="2800" dirty="0" smtClean="0">
                <a:solidFill>
                  <a:schemeClr val="bg1"/>
                </a:solidFill>
              </a:rPr>
              <a:t> Machiavelli, </a:t>
            </a:r>
            <a:r>
              <a:rPr lang="en-US" sz="2800" i="1" dirty="0" smtClean="0">
                <a:solidFill>
                  <a:schemeClr val="bg1"/>
                </a:solidFill>
              </a:rPr>
              <a:t>The Prince (1513)</a:t>
            </a:r>
            <a:endParaRPr lang="en-US" sz="2800" dirty="0" smtClean="0">
              <a:solidFill>
                <a:schemeClr val="bg1"/>
              </a:solidFill>
            </a:endParaRPr>
          </a:p>
        </p:txBody>
      </p:sp>
      <p:sp>
        <p:nvSpPr>
          <p:cNvPr id="2" name="TextBox 1"/>
          <p:cNvSpPr txBox="1"/>
          <p:nvPr/>
        </p:nvSpPr>
        <p:spPr>
          <a:xfrm>
            <a:off x="261747" y="398206"/>
            <a:ext cx="11621729" cy="830997"/>
          </a:xfrm>
          <a:prstGeom prst="rect">
            <a:avLst/>
          </a:prstGeom>
          <a:noFill/>
        </p:spPr>
        <p:txBody>
          <a:bodyPr wrap="square" rtlCol="0">
            <a:spAutoFit/>
          </a:bodyPr>
          <a:lstStyle/>
          <a:p>
            <a:r>
              <a:rPr lang="en-US" sz="4800" dirty="0" smtClean="0">
                <a:solidFill>
                  <a:schemeClr val="bg1"/>
                </a:solidFill>
              </a:rPr>
              <a:t>Derek Hickey</a:t>
            </a:r>
            <a:endParaRPr lang="en-US" sz="2800" dirty="0">
              <a:solidFill>
                <a:schemeClr val="bg1"/>
              </a:solidFill>
            </a:endParaRPr>
          </a:p>
        </p:txBody>
      </p:sp>
      <p:pic>
        <p:nvPicPr>
          <p:cNvPr id="8" name="Picture 7" descr="thumbnail.jpeg"/>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8047289" y="1155096"/>
            <a:ext cx="3562758" cy="4547809"/>
          </a:xfrm>
          <a:prstGeom prst="rect">
            <a:avLst/>
          </a:prstGeom>
        </p:spPr>
      </p:pic>
    </p:spTree>
    <p:extLst>
      <p:ext uri="{BB962C8B-B14F-4D97-AF65-F5344CB8AC3E}">
        <p14:creationId xmlns:p14="http://schemas.microsoft.com/office/powerpoint/2010/main" val="12223711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7" name="TextBox 6"/>
          <p:cNvSpPr txBox="1"/>
          <p:nvPr/>
        </p:nvSpPr>
        <p:spPr>
          <a:xfrm>
            <a:off x="280219" y="1163564"/>
            <a:ext cx="7161494" cy="5139869"/>
          </a:xfrm>
          <a:prstGeom prst="rect">
            <a:avLst/>
          </a:prstGeom>
          <a:noFill/>
        </p:spPr>
        <p:txBody>
          <a:bodyPr wrap="square" rtlCol="0">
            <a:spAutoFit/>
          </a:bodyPr>
          <a:lstStyle/>
          <a:p>
            <a:r>
              <a:rPr lang="en-US" sz="3600" dirty="0" smtClean="0">
                <a:solidFill>
                  <a:schemeClr val="bg1"/>
                </a:solidFill>
              </a:rPr>
              <a:t>Laurel, Maryland</a:t>
            </a:r>
          </a:p>
          <a:p>
            <a:endParaRPr lang="en-US" sz="3600" dirty="0" smtClean="0">
              <a:solidFill>
                <a:schemeClr val="bg1"/>
              </a:solidFill>
            </a:endParaRPr>
          </a:p>
          <a:p>
            <a:r>
              <a:rPr lang="en-US" sz="3200" dirty="0" smtClean="0">
                <a:solidFill>
                  <a:schemeClr val="bg1"/>
                </a:solidFill>
              </a:rPr>
              <a:t>I </a:t>
            </a:r>
            <a:r>
              <a:rPr lang="en-US" sz="3200" dirty="0">
                <a:solidFill>
                  <a:schemeClr val="bg1"/>
                </a:solidFill>
              </a:rPr>
              <a:t>want to thank my family for the support </a:t>
            </a:r>
            <a:r>
              <a:rPr lang="en-US" sz="3200" dirty="0" smtClean="0">
                <a:solidFill>
                  <a:schemeClr val="bg1"/>
                </a:solidFill>
              </a:rPr>
              <a:t>and personal sacrifice for allowing me the time to start and finish my MPH.  I want to thank all the professors, especially Dr. Gardner, for being patient and providing guidance when I needed it.  Lastly, I would like to thank Mr. Hickey for introducing me to the WKU program.</a:t>
            </a:r>
            <a:endParaRPr lang="en-US" sz="4000" dirty="0" smtClean="0">
              <a:solidFill>
                <a:schemeClr val="bg1"/>
              </a:solidFill>
            </a:endParaRPr>
          </a:p>
        </p:txBody>
      </p:sp>
      <p:sp>
        <p:nvSpPr>
          <p:cNvPr id="2" name="TextBox 1"/>
          <p:cNvSpPr txBox="1"/>
          <p:nvPr/>
        </p:nvSpPr>
        <p:spPr>
          <a:xfrm>
            <a:off x="261747" y="398206"/>
            <a:ext cx="11621729" cy="830997"/>
          </a:xfrm>
          <a:prstGeom prst="rect">
            <a:avLst/>
          </a:prstGeom>
          <a:noFill/>
        </p:spPr>
        <p:txBody>
          <a:bodyPr wrap="square" rtlCol="0">
            <a:spAutoFit/>
          </a:bodyPr>
          <a:lstStyle/>
          <a:p>
            <a:r>
              <a:rPr lang="en-US" sz="4800" dirty="0" smtClean="0">
                <a:solidFill>
                  <a:schemeClr val="bg1"/>
                </a:solidFill>
              </a:rPr>
              <a:t>Ronald R Johnson Jr</a:t>
            </a:r>
            <a:r>
              <a:rPr lang="en-US" sz="4800" dirty="0">
                <a:solidFill>
                  <a:schemeClr val="bg1"/>
                </a:solidFill>
              </a:rPr>
              <a:t>	</a:t>
            </a:r>
            <a:r>
              <a:rPr lang="en-US" sz="4800" dirty="0" smtClean="0">
                <a:solidFill>
                  <a:schemeClr val="bg1"/>
                </a:solidFill>
              </a:rPr>
              <a:t>	</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155" t="4651" r="23499"/>
          <a:stretch/>
        </p:blipFill>
        <p:spPr>
          <a:xfrm>
            <a:off x="8021177" y="614602"/>
            <a:ext cx="3413638" cy="5628796"/>
          </a:xfrm>
          <a:prstGeom prst="rect">
            <a:avLst/>
          </a:prstGeom>
        </p:spPr>
      </p:pic>
    </p:spTree>
    <p:extLst>
      <p:ext uri="{BB962C8B-B14F-4D97-AF65-F5344CB8AC3E}">
        <p14:creationId xmlns:p14="http://schemas.microsoft.com/office/powerpoint/2010/main" val="116704025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67352" y="1152803"/>
            <a:ext cx="6046838" cy="3416320"/>
          </a:xfrm>
          <a:prstGeom prst="rect">
            <a:avLst/>
          </a:prstGeom>
          <a:noFill/>
        </p:spPr>
        <p:txBody>
          <a:bodyPr wrap="square" rtlCol="0">
            <a:spAutoFit/>
          </a:bodyPr>
          <a:lstStyle/>
          <a:p>
            <a:r>
              <a:rPr lang="en-US" sz="3600" dirty="0">
                <a:solidFill>
                  <a:schemeClr val="bg1"/>
                </a:solidFill>
              </a:rPr>
              <a:t>Martin, Tennessee</a:t>
            </a:r>
          </a:p>
          <a:p>
            <a:endParaRPr lang="en-US" sz="3600" dirty="0">
              <a:solidFill>
                <a:schemeClr val="bg1"/>
              </a:solidFill>
            </a:endParaRPr>
          </a:p>
          <a:p>
            <a:r>
              <a:rPr lang="en-US" sz="3600" dirty="0">
                <a:solidFill>
                  <a:schemeClr val="bg1"/>
                </a:solidFill>
              </a:rPr>
              <a:t>“Screws fall out all the time, the world’s an imperfect place.”</a:t>
            </a:r>
          </a:p>
          <a:p>
            <a:pPr algn="r"/>
            <a:r>
              <a:rPr lang="en-US" sz="2800" dirty="0">
                <a:solidFill>
                  <a:schemeClr val="bg1"/>
                </a:solidFill>
              </a:rPr>
              <a:t>– John Bender</a:t>
            </a:r>
          </a:p>
        </p:txBody>
      </p:sp>
      <p:sp>
        <p:nvSpPr>
          <p:cNvPr id="2" name="TextBox 1"/>
          <p:cNvSpPr txBox="1"/>
          <p:nvPr/>
        </p:nvSpPr>
        <p:spPr>
          <a:xfrm>
            <a:off x="261747" y="398206"/>
            <a:ext cx="11621729" cy="830997"/>
          </a:xfrm>
          <a:prstGeom prst="rect">
            <a:avLst/>
          </a:prstGeom>
          <a:noFill/>
        </p:spPr>
        <p:txBody>
          <a:bodyPr wrap="square" rtlCol="0">
            <a:spAutoFit/>
          </a:bodyPr>
          <a:lstStyle/>
          <a:p>
            <a:r>
              <a:rPr lang="en-US" sz="4800" dirty="0">
                <a:solidFill>
                  <a:schemeClr val="bg1"/>
                </a:solidFill>
              </a:rPr>
              <a:t>Hunter Evan Laws</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DD8B91-A0C9-C642-8F01-AC24A613FC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47" t="22579" r="11326" b="14410"/>
          <a:stretch/>
        </p:blipFill>
        <p:spPr>
          <a:xfrm>
            <a:off x="6974345" y="1266022"/>
            <a:ext cx="4636008" cy="4325957"/>
          </a:xfrm>
          <a:prstGeom prst="rect">
            <a:avLst/>
          </a:prstGeom>
        </p:spPr>
      </p:pic>
    </p:spTree>
    <p:extLst>
      <p:ext uri="{BB962C8B-B14F-4D97-AF65-F5344CB8AC3E}">
        <p14:creationId xmlns:p14="http://schemas.microsoft.com/office/powerpoint/2010/main" val="23102963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5900" y="1162157"/>
            <a:ext cx="6129816" cy="4154984"/>
          </a:xfrm>
          <a:prstGeom prst="rect">
            <a:avLst/>
          </a:prstGeom>
          <a:noFill/>
        </p:spPr>
        <p:txBody>
          <a:bodyPr wrap="square" rtlCol="0">
            <a:spAutoFit/>
          </a:bodyPr>
          <a:lstStyle/>
          <a:p>
            <a:r>
              <a:rPr lang="en-US" sz="3600" dirty="0" smtClean="0">
                <a:solidFill>
                  <a:schemeClr val="bg1"/>
                </a:solidFill>
              </a:rPr>
              <a:t>Bowling Green, Kentucky</a:t>
            </a:r>
          </a:p>
          <a:p>
            <a:endParaRPr lang="en-US" sz="3600" dirty="0">
              <a:solidFill>
                <a:schemeClr val="bg1"/>
              </a:solidFill>
            </a:endParaRPr>
          </a:p>
          <a:p>
            <a:r>
              <a:rPr lang="en-US" sz="3600" dirty="0" smtClean="0">
                <a:solidFill>
                  <a:schemeClr val="bg1"/>
                </a:solidFill>
              </a:rPr>
              <a:t>“Be bold, but wary! Keep up your merry hearts, and ride to meet your fortune!” </a:t>
            </a:r>
          </a:p>
          <a:p>
            <a:pPr algn="r"/>
            <a:r>
              <a:rPr lang="en-US" sz="2800" dirty="0">
                <a:solidFill>
                  <a:schemeClr val="bg1"/>
                </a:solidFill>
              </a:rPr>
              <a:t>-</a:t>
            </a:r>
            <a:r>
              <a:rPr lang="en-US" sz="2800" dirty="0" smtClean="0">
                <a:solidFill>
                  <a:schemeClr val="bg1"/>
                </a:solidFill>
              </a:rPr>
              <a:t>Tom </a:t>
            </a:r>
            <a:r>
              <a:rPr lang="en-US" sz="2800" dirty="0" err="1" smtClean="0">
                <a:solidFill>
                  <a:schemeClr val="bg1"/>
                </a:solidFill>
              </a:rPr>
              <a:t>Bombadil</a:t>
            </a:r>
            <a:endParaRPr lang="en-US" sz="2800" dirty="0" smtClean="0">
              <a:solidFill>
                <a:schemeClr val="bg1"/>
              </a:solidFill>
            </a:endParaRPr>
          </a:p>
          <a:p>
            <a:pPr algn="r"/>
            <a:r>
              <a:rPr lang="en-US" sz="2800" dirty="0" smtClean="0">
                <a:solidFill>
                  <a:schemeClr val="bg1"/>
                </a:solidFill>
              </a:rPr>
              <a:t>Lord of the Rings </a:t>
            </a:r>
          </a:p>
          <a:p>
            <a:pPr algn="r"/>
            <a:r>
              <a:rPr lang="en-US" sz="2800" dirty="0" smtClean="0">
                <a:solidFill>
                  <a:schemeClr val="bg1"/>
                </a:solidFill>
              </a:rPr>
              <a:t>The Fellowship of the Ring</a:t>
            </a:r>
          </a:p>
        </p:txBody>
      </p:sp>
      <p:sp>
        <p:nvSpPr>
          <p:cNvPr id="2" name="TextBox 1"/>
          <p:cNvSpPr txBox="1"/>
          <p:nvPr/>
        </p:nvSpPr>
        <p:spPr>
          <a:xfrm>
            <a:off x="285136" y="387916"/>
            <a:ext cx="11621729" cy="830997"/>
          </a:xfrm>
          <a:prstGeom prst="rect">
            <a:avLst/>
          </a:prstGeom>
          <a:noFill/>
        </p:spPr>
        <p:txBody>
          <a:bodyPr wrap="square" rtlCol="0">
            <a:spAutoFit/>
          </a:bodyPr>
          <a:lstStyle/>
          <a:p>
            <a:r>
              <a:rPr lang="en-US" sz="4800" dirty="0" smtClean="0">
                <a:solidFill>
                  <a:schemeClr val="bg1"/>
                </a:solidFill>
              </a:rPr>
              <a:t>Catherine M. Malin </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3127" t="2881" r="8691" b="2379"/>
          <a:stretch/>
        </p:blipFill>
        <p:spPr>
          <a:xfrm>
            <a:off x="6873760" y="1240971"/>
            <a:ext cx="4725202" cy="4376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132829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63709"/>
            <a:ext cx="6416145" cy="4216539"/>
          </a:xfrm>
          <a:prstGeom prst="rect">
            <a:avLst/>
          </a:prstGeom>
          <a:noFill/>
        </p:spPr>
        <p:txBody>
          <a:bodyPr wrap="square" rtlCol="0">
            <a:spAutoFit/>
          </a:bodyPr>
          <a:lstStyle/>
          <a:p>
            <a:r>
              <a:rPr lang="en-US" sz="3600" dirty="0" smtClean="0">
                <a:solidFill>
                  <a:schemeClr val="bg1"/>
                </a:solidFill>
              </a:rPr>
              <a:t>Lexington, Kentucky</a:t>
            </a:r>
          </a:p>
          <a:p>
            <a:endParaRPr lang="en-US" sz="3600" dirty="0">
              <a:solidFill>
                <a:schemeClr val="bg1"/>
              </a:solidFill>
            </a:endParaRPr>
          </a:p>
          <a:p>
            <a:r>
              <a:rPr lang="en-US" sz="3600" dirty="0" smtClean="0">
                <a:solidFill>
                  <a:schemeClr val="bg1"/>
                </a:solidFill>
              </a:rPr>
              <a:t>“I’d rather attempt to do something great and fail than to attempt to do nothing and succeed.</a:t>
            </a:r>
            <a:r>
              <a:rPr lang="en-US" sz="4400" dirty="0" smtClean="0">
                <a:solidFill>
                  <a:schemeClr val="bg1"/>
                </a:solidFill>
              </a:rPr>
              <a:t>” </a:t>
            </a:r>
          </a:p>
          <a:p>
            <a:r>
              <a:rPr lang="en-US" sz="4400" dirty="0">
                <a:solidFill>
                  <a:schemeClr val="bg1"/>
                </a:solidFill>
              </a:rPr>
              <a:t>	</a:t>
            </a:r>
            <a:r>
              <a:rPr lang="en-US" sz="4400" dirty="0" smtClean="0">
                <a:solidFill>
                  <a:schemeClr val="bg1"/>
                </a:solidFill>
              </a:rPr>
              <a:t>		     </a:t>
            </a:r>
            <a:r>
              <a:rPr lang="en-US" sz="2800" dirty="0" smtClean="0">
                <a:solidFill>
                  <a:schemeClr val="bg1"/>
                </a:solidFill>
              </a:rPr>
              <a:t>–Robert H. Schuller</a:t>
            </a:r>
          </a:p>
        </p:txBody>
      </p:sp>
      <p:sp>
        <p:nvSpPr>
          <p:cNvPr id="2" name="TextBox 1"/>
          <p:cNvSpPr txBox="1"/>
          <p:nvPr/>
        </p:nvSpPr>
        <p:spPr>
          <a:xfrm>
            <a:off x="280219" y="388970"/>
            <a:ext cx="11621729" cy="830997"/>
          </a:xfrm>
          <a:prstGeom prst="rect">
            <a:avLst/>
          </a:prstGeom>
          <a:noFill/>
        </p:spPr>
        <p:txBody>
          <a:bodyPr wrap="square" rtlCol="0">
            <a:spAutoFit/>
          </a:bodyPr>
          <a:lstStyle/>
          <a:p>
            <a:r>
              <a:rPr lang="en-US" sz="4800" dirty="0" smtClean="0">
                <a:solidFill>
                  <a:schemeClr val="bg1"/>
                </a:solidFill>
              </a:rPr>
              <a:t>Andrea K. McCubbin</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7439122" y="920692"/>
            <a:ext cx="3339714" cy="5016616"/>
          </a:xfrm>
          <a:prstGeom prst="rect">
            <a:avLst/>
          </a:prstGeom>
        </p:spPr>
      </p:pic>
    </p:spTree>
    <p:extLst>
      <p:ext uri="{BB962C8B-B14F-4D97-AF65-F5344CB8AC3E}">
        <p14:creationId xmlns:p14="http://schemas.microsoft.com/office/powerpoint/2010/main" val="285953742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67342" y="1166843"/>
            <a:ext cx="6946258" cy="4524315"/>
          </a:xfrm>
          <a:prstGeom prst="rect">
            <a:avLst/>
          </a:prstGeom>
          <a:noFill/>
        </p:spPr>
        <p:txBody>
          <a:bodyPr wrap="square" rtlCol="0">
            <a:spAutoFit/>
          </a:bodyPr>
          <a:lstStyle/>
          <a:p>
            <a:r>
              <a:rPr lang="en-US" sz="3600" dirty="0" smtClean="0">
                <a:solidFill>
                  <a:schemeClr val="bg1"/>
                </a:solidFill>
              </a:rPr>
              <a:t>Cincinnati, Ohio</a:t>
            </a:r>
          </a:p>
          <a:p>
            <a:endParaRPr lang="en-US" sz="3600" dirty="0">
              <a:solidFill>
                <a:schemeClr val="bg1"/>
              </a:solidFill>
            </a:endParaRPr>
          </a:p>
          <a:p>
            <a:r>
              <a:rPr lang="en-US" sz="3600" dirty="0" smtClean="0">
                <a:solidFill>
                  <a:schemeClr val="bg1"/>
                </a:solidFill>
              </a:rPr>
              <a:t>“Where you invest your love, you invest your life.”</a:t>
            </a:r>
          </a:p>
          <a:p>
            <a:r>
              <a:rPr lang="en-US" sz="2800" dirty="0" smtClean="0">
                <a:solidFill>
                  <a:schemeClr val="bg1"/>
                </a:solidFill>
              </a:rPr>
              <a:t>				</a:t>
            </a:r>
            <a:r>
              <a:rPr lang="mr-IN" sz="2800" dirty="0" smtClean="0">
                <a:solidFill>
                  <a:schemeClr val="bg1"/>
                </a:solidFill>
              </a:rPr>
              <a:t>–</a:t>
            </a:r>
            <a:r>
              <a:rPr lang="en-US" sz="2800" dirty="0" smtClean="0">
                <a:solidFill>
                  <a:schemeClr val="bg1"/>
                </a:solidFill>
              </a:rPr>
              <a:t>Mumford &amp; Sons</a:t>
            </a:r>
          </a:p>
          <a:p>
            <a:endParaRPr lang="en-US" sz="3600" dirty="0">
              <a:solidFill>
                <a:schemeClr val="bg1"/>
              </a:solidFill>
            </a:endParaRPr>
          </a:p>
          <a:p>
            <a:r>
              <a:rPr lang="en-US" sz="3600" dirty="0" smtClean="0">
                <a:solidFill>
                  <a:schemeClr val="bg1"/>
                </a:solidFill>
              </a:rPr>
              <a:t>Thank you to my family for all of your support! </a:t>
            </a:r>
          </a:p>
        </p:txBody>
      </p:sp>
      <p:sp>
        <p:nvSpPr>
          <p:cNvPr id="2" name="TextBox 1"/>
          <p:cNvSpPr txBox="1"/>
          <p:nvPr/>
        </p:nvSpPr>
        <p:spPr>
          <a:xfrm>
            <a:off x="280219" y="388970"/>
            <a:ext cx="11621729" cy="830997"/>
          </a:xfrm>
          <a:prstGeom prst="rect">
            <a:avLst/>
          </a:prstGeom>
          <a:noFill/>
        </p:spPr>
        <p:txBody>
          <a:bodyPr wrap="square" rtlCol="0">
            <a:spAutoFit/>
          </a:bodyPr>
          <a:lstStyle/>
          <a:p>
            <a:r>
              <a:rPr lang="en-US" sz="4800" dirty="0" smtClean="0">
                <a:solidFill>
                  <a:schemeClr val="bg1"/>
                </a:solidFill>
              </a:rPr>
              <a:t>Kelsey </a:t>
            </a:r>
            <a:r>
              <a:rPr lang="en-US" sz="4800" dirty="0" err="1" smtClean="0">
                <a:solidFill>
                  <a:schemeClr val="bg1"/>
                </a:solidFill>
              </a:rPr>
              <a:t>Otten</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2461" y="837710"/>
            <a:ext cx="3886936" cy="5182581"/>
          </a:xfrm>
          <a:prstGeom prst="rect">
            <a:avLst/>
          </a:prstGeom>
        </p:spPr>
      </p:pic>
    </p:spTree>
    <p:extLst>
      <p:ext uri="{BB962C8B-B14F-4D97-AF65-F5344CB8AC3E}">
        <p14:creationId xmlns:p14="http://schemas.microsoft.com/office/powerpoint/2010/main" val="263076419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59928"/>
            <a:ext cx="6249890" cy="3293209"/>
          </a:xfrm>
          <a:prstGeom prst="rect">
            <a:avLst/>
          </a:prstGeom>
          <a:noFill/>
        </p:spPr>
        <p:txBody>
          <a:bodyPr wrap="square" rtlCol="0">
            <a:spAutoFit/>
          </a:bodyPr>
          <a:lstStyle/>
          <a:p>
            <a:r>
              <a:rPr lang="en-US" sz="3600" dirty="0" smtClean="0">
                <a:solidFill>
                  <a:schemeClr val="bg1"/>
                </a:solidFill>
              </a:rPr>
              <a:t>Owensboro, Kentucky</a:t>
            </a:r>
          </a:p>
          <a:p>
            <a:endParaRPr lang="en-US" sz="3600" dirty="0" smtClean="0">
              <a:solidFill>
                <a:schemeClr val="bg1"/>
              </a:solidFill>
            </a:endParaRPr>
          </a:p>
          <a:p>
            <a:r>
              <a:rPr lang="en-US" sz="3600" dirty="0" smtClean="0">
                <a:solidFill>
                  <a:schemeClr val="bg1"/>
                </a:solidFill>
              </a:rPr>
              <a:t>“The best way to find yourself is to lose yourself in the service of others.”</a:t>
            </a:r>
            <a:r>
              <a:rPr lang="en-US" sz="3600" dirty="0">
                <a:solidFill>
                  <a:schemeClr val="bg1"/>
                </a:solidFill>
              </a:rPr>
              <a:t> </a:t>
            </a:r>
            <a:endParaRPr lang="en-US" sz="3600" dirty="0" smtClean="0">
              <a:solidFill>
                <a:schemeClr val="bg1"/>
              </a:solidFill>
            </a:endParaRPr>
          </a:p>
          <a:p>
            <a:r>
              <a:rPr lang="en-US" sz="2800" dirty="0" smtClean="0">
                <a:solidFill>
                  <a:schemeClr val="bg1"/>
                </a:solidFill>
              </a:rPr>
              <a:t>			</a:t>
            </a:r>
            <a:r>
              <a:rPr lang="mr-IN" sz="2800" dirty="0" smtClean="0">
                <a:solidFill>
                  <a:schemeClr val="bg1"/>
                </a:solidFill>
              </a:rPr>
              <a:t>–</a:t>
            </a:r>
            <a:r>
              <a:rPr lang="en-US" sz="2800" dirty="0" smtClean="0">
                <a:solidFill>
                  <a:schemeClr val="bg1"/>
                </a:solidFill>
              </a:rPr>
              <a:t>Mahatma Gandhi</a:t>
            </a:r>
          </a:p>
        </p:txBody>
      </p:sp>
      <p:sp>
        <p:nvSpPr>
          <p:cNvPr id="2" name="TextBox 1"/>
          <p:cNvSpPr txBox="1"/>
          <p:nvPr/>
        </p:nvSpPr>
        <p:spPr>
          <a:xfrm>
            <a:off x="280219" y="388970"/>
            <a:ext cx="11621729" cy="830997"/>
          </a:xfrm>
          <a:prstGeom prst="rect">
            <a:avLst/>
          </a:prstGeom>
          <a:noFill/>
        </p:spPr>
        <p:txBody>
          <a:bodyPr wrap="square" rtlCol="0">
            <a:spAutoFit/>
          </a:bodyPr>
          <a:lstStyle/>
          <a:p>
            <a:r>
              <a:rPr lang="en-US" sz="4800" dirty="0" smtClean="0">
                <a:solidFill>
                  <a:schemeClr val="bg1"/>
                </a:solidFill>
              </a:rPr>
              <a:t>Neha </a:t>
            </a:r>
            <a:r>
              <a:rPr lang="en-US" sz="4800" dirty="0" err="1" smtClean="0">
                <a:solidFill>
                  <a:schemeClr val="bg1"/>
                </a:solidFill>
              </a:rPr>
              <a:t>Kishor</a:t>
            </a:r>
            <a:r>
              <a:rPr lang="en-US" sz="4800" dirty="0" smtClean="0">
                <a:solidFill>
                  <a:schemeClr val="bg1"/>
                </a:solidFill>
              </a:rPr>
              <a:t> Vora</a:t>
            </a:r>
            <a:endParaRPr lang="en-US" sz="2800" dirty="0">
              <a:solidFill>
                <a:schemeClr val="bg1"/>
              </a:solidFill>
            </a:endParaRPr>
          </a:p>
        </p:txBody>
      </p:sp>
      <p:pic>
        <p:nvPicPr>
          <p:cNvPr id="3" name="Picture 2"/>
          <p:cNvPicPr>
            <a:picLocks noChangeAspect="1"/>
          </p:cNvPicPr>
          <p:nvPr/>
        </p:nvPicPr>
        <p:blipFill>
          <a:blip r:embed="rId3"/>
          <a:stretch>
            <a:fillRect/>
          </a:stretch>
        </p:blipFill>
        <p:spPr>
          <a:xfrm>
            <a:off x="7711579" y="1236161"/>
            <a:ext cx="3905573" cy="4385678"/>
          </a:xfrm>
          <a:prstGeom prst="rect">
            <a:avLst/>
          </a:prstGeom>
        </p:spPr>
      </p:pic>
    </p:spTree>
    <p:extLst>
      <p:ext uri="{BB962C8B-B14F-4D97-AF65-F5344CB8AC3E}">
        <p14:creationId xmlns:p14="http://schemas.microsoft.com/office/powerpoint/2010/main" val="15882804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79618" y="1241714"/>
            <a:ext cx="5832764" cy="43745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333" t="12829" r="17575" b="18754"/>
          <a:stretch/>
        </p:blipFill>
        <p:spPr>
          <a:xfrm rot="5400000">
            <a:off x="3048000" y="1165283"/>
            <a:ext cx="6096000" cy="45274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0" y="292100"/>
            <a:ext cx="8128000" cy="6273800"/>
          </a:xfrm>
          <a:prstGeom prst="rect">
            <a:avLst/>
          </a:prstGeom>
        </p:spPr>
      </p:pic>
    </p:spTree>
    <p:extLst>
      <p:ext uri="{BB962C8B-B14F-4D97-AF65-F5344CB8AC3E}">
        <p14:creationId xmlns:p14="http://schemas.microsoft.com/office/powerpoint/2010/main" val="45156362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5"/>
                                        </p:tgtEl>
                                      </p:cBhvr>
                                    </p:animEffect>
                                    <p:set>
                                      <p:cBhvr>
                                        <p:cTn id="3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3" y="2108675"/>
            <a:ext cx="12044515" cy="2640651"/>
          </a:xfrm>
        </p:spPr>
        <p:txBody>
          <a:bodyPr/>
          <a:lstStyle/>
          <a:p>
            <a:pPr algn="ctr"/>
            <a:r>
              <a:rPr lang="en-US" sz="6000" b="1" dirty="0" smtClean="0">
                <a:solidFill>
                  <a:schemeClr val="bg1"/>
                </a:solidFill>
              </a:rPr>
              <a:t>Master of Science </a:t>
            </a:r>
            <a:br>
              <a:rPr lang="en-US" sz="6000" b="1" dirty="0" smtClean="0">
                <a:solidFill>
                  <a:schemeClr val="bg1"/>
                </a:solidFill>
              </a:rPr>
            </a:br>
            <a:r>
              <a:rPr lang="en-US" sz="6000" b="1" dirty="0" smtClean="0">
                <a:solidFill>
                  <a:schemeClr val="bg1"/>
                </a:solidFill>
              </a:rPr>
              <a:t>Environmental &amp; Occupational Health Science Graduates</a:t>
            </a:r>
            <a:endParaRPr lang="en-US" sz="6000" b="1" dirty="0">
              <a:solidFill>
                <a:schemeClr val="bg1"/>
              </a:solidFill>
            </a:endParaRPr>
          </a:p>
        </p:txBody>
      </p:sp>
    </p:spTree>
    <p:extLst>
      <p:ext uri="{BB962C8B-B14F-4D97-AF65-F5344CB8AC3E}">
        <p14:creationId xmlns:p14="http://schemas.microsoft.com/office/powerpoint/2010/main" val="19488441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2191998" cy="6857998"/>
          </a:xfrm>
          <a:prstGeom prst="rect">
            <a:avLst/>
          </a:prstGeom>
        </p:spPr>
      </p:pic>
      <p:sp>
        <p:nvSpPr>
          <p:cNvPr id="7" name="TextBox 6"/>
          <p:cNvSpPr txBox="1"/>
          <p:nvPr/>
        </p:nvSpPr>
        <p:spPr>
          <a:xfrm>
            <a:off x="290360" y="1162035"/>
            <a:ext cx="6638105" cy="3293209"/>
          </a:xfrm>
          <a:prstGeom prst="rect">
            <a:avLst/>
          </a:prstGeom>
          <a:noFill/>
        </p:spPr>
        <p:txBody>
          <a:bodyPr wrap="square" rtlCol="0">
            <a:spAutoFit/>
          </a:bodyPr>
          <a:lstStyle/>
          <a:p>
            <a:r>
              <a:rPr lang="en-US" sz="3600" dirty="0">
                <a:solidFill>
                  <a:schemeClr val="bg1"/>
                </a:solidFill>
              </a:rPr>
              <a:t>Westminster, Maryland</a:t>
            </a:r>
          </a:p>
          <a:p>
            <a:endParaRPr lang="en-US" sz="3600" dirty="0">
              <a:solidFill>
                <a:schemeClr val="bg1"/>
              </a:solidFill>
            </a:endParaRPr>
          </a:p>
          <a:p>
            <a:r>
              <a:rPr lang="en-US" sz="3600" dirty="0">
                <a:solidFill>
                  <a:schemeClr val="bg1"/>
                </a:solidFill>
              </a:rPr>
              <a:t>“What you do makes a difference, and you have to decide what kind of difference you want to </a:t>
            </a:r>
            <a:r>
              <a:rPr lang="en-US" sz="3600" dirty="0" smtClean="0">
                <a:solidFill>
                  <a:schemeClr val="bg1"/>
                </a:solidFill>
              </a:rPr>
              <a:t>make.” </a:t>
            </a:r>
            <a:endParaRPr lang="en-US" sz="3600" dirty="0">
              <a:solidFill>
                <a:schemeClr val="bg1"/>
              </a:solidFill>
            </a:endParaRPr>
          </a:p>
          <a:p>
            <a:r>
              <a:rPr lang="en-US" sz="2800" dirty="0">
                <a:solidFill>
                  <a:schemeClr val="bg1"/>
                </a:solidFill>
              </a:rPr>
              <a:t>                           </a:t>
            </a:r>
            <a:r>
              <a:rPr lang="en-US" sz="2800" dirty="0" smtClean="0">
                <a:solidFill>
                  <a:schemeClr val="bg1"/>
                </a:solidFill>
              </a:rPr>
              <a:t>	            </a:t>
            </a:r>
            <a:r>
              <a:rPr lang="en-US" sz="2800" dirty="0">
                <a:solidFill>
                  <a:schemeClr val="bg1"/>
                </a:solidFill>
              </a:rPr>
              <a:t>– Jane Goodall</a:t>
            </a:r>
          </a:p>
        </p:txBody>
      </p:sp>
      <p:sp>
        <p:nvSpPr>
          <p:cNvPr id="2" name="TextBox 1"/>
          <p:cNvSpPr txBox="1"/>
          <p:nvPr/>
        </p:nvSpPr>
        <p:spPr>
          <a:xfrm>
            <a:off x="285136" y="397151"/>
            <a:ext cx="11621729" cy="830997"/>
          </a:xfrm>
          <a:prstGeom prst="rect">
            <a:avLst/>
          </a:prstGeom>
          <a:noFill/>
        </p:spPr>
        <p:txBody>
          <a:bodyPr wrap="square" rtlCol="0">
            <a:spAutoFit/>
          </a:bodyPr>
          <a:lstStyle/>
          <a:p>
            <a:r>
              <a:rPr lang="en-US" sz="4800" dirty="0" smtClean="0">
                <a:solidFill>
                  <a:schemeClr val="bg1"/>
                </a:solidFill>
              </a:rPr>
              <a:t>Felicia Marie </a:t>
            </a:r>
            <a:r>
              <a:rPr lang="en-US" sz="4800" dirty="0" err="1" smtClean="0">
                <a:solidFill>
                  <a:schemeClr val="bg1"/>
                </a:solidFill>
              </a:rPr>
              <a:t>Merkson</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5B9F7A-ADCA-8F4A-A2DB-CC56C8E0E4D5}"/>
              </a:ext>
            </a:extLst>
          </p:cNvPr>
          <p:cNvPicPr>
            <a:picLocks noChangeAspect="1"/>
          </p:cNvPicPr>
          <p:nvPr/>
        </p:nvPicPr>
        <p:blipFill>
          <a:blip r:embed="rId3"/>
          <a:stretch>
            <a:fillRect/>
          </a:stretch>
        </p:blipFill>
        <p:spPr>
          <a:xfrm>
            <a:off x="7213600" y="745640"/>
            <a:ext cx="4397989" cy="5366720"/>
          </a:xfrm>
          <a:prstGeom prst="rect">
            <a:avLst/>
          </a:prstGeom>
        </p:spPr>
      </p:pic>
    </p:spTree>
    <p:extLst>
      <p:ext uri="{BB962C8B-B14F-4D97-AF65-F5344CB8AC3E}">
        <p14:creationId xmlns:p14="http://schemas.microsoft.com/office/powerpoint/2010/main" val="40764921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5136" y="1160013"/>
            <a:ext cx="6046838" cy="1754326"/>
          </a:xfrm>
          <a:prstGeom prst="rect">
            <a:avLst/>
          </a:prstGeom>
          <a:noFill/>
        </p:spPr>
        <p:txBody>
          <a:bodyPr wrap="square" rtlCol="0">
            <a:spAutoFit/>
          </a:bodyPr>
          <a:lstStyle/>
          <a:p>
            <a:r>
              <a:rPr lang="en-US" sz="3600" dirty="0" smtClean="0">
                <a:solidFill>
                  <a:schemeClr val="bg1"/>
                </a:solidFill>
              </a:rPr>
              <a:t>Vadodara, Gujarat, India</a:t>
            </a:r>
          </a:p>
          <a:p>
            <a:endParaRPr lang="en-US" sz="3600" dirty="0">
              <a:solidFill>
                <a:schemeClr val="bg1"/>
              </a:solidFill>
            </a:endParaRPr>
          </a:p>
          <a:p>
            <a:r>
              <a:rPr lang="en-US" sz="3600" dirty="0" smtClean="0">
                <a:solidFill>
                  <a:schemeClr val="bg1"/>
                </a:solidFill>
              </a:rPr>
              <a:t>AT </a:t>
            </a:r>
            <a:r>
              <a:rPr lang="en-US" sz="3600" dirty="0">
                <a:solidFill>
                  <a:schemeClr val="bg1"/>
                </a:solidFill>
              </a:rPr>
              <a:t>LAST, IT’S OVER</a:t>
            </a:r>
            <a:r>
              <a:rPr lang="en-US" sz="3600" dirty="0" smtClean="0">
                <a:solidFill>
                  <a:schemeClr val="bg1"/>
                </a:solidFill>
              </a:rPr>
              <a:t>.</a:t>
            </a:r>
            <a:endParaRPr lang="en-US" sz="3600" dirty="0">
              <a:solidFill>
                <a:schemeClr val="bg1"/>
              </a:solidFill>
            </a:endParaRPr>
          </a:p>
        </p:txBody>
      </p:sp>
      <p:sp>
        <p:nvSpPr>
          <p:cNvPr id="2" name="TextBox 1"/>
          <p:cNvSpPr txBox="1"/>
          <p:nvPr/>
        </p:nvSpPr>
        <p:spPr>
          <a:xfrm>
            <a:off x="285136" y="397155"/>
            <a:ext cx="11621729" cy="830997"/>
          </a:xfrm>
          <a:prstGeom prst="rect">
            <a:avLst/>
          </a:prstGeom>
          <a:noFill/>
        </p:spPr>
        <p:txBody>
          <a:bodyPr wrap="square" rtlCol="0">
            <a:spAutoFit/>
          </a:bodyPr>
          <a:lstStyle/>
          <a:p>
            <a:r>
              <a:rPr lang="en-US" sz="4800" dirty="0" err="1">
                <a:solidFill>
                  <a:schemeClr val="bg1"/>
                </a:solidFill>
              </a:rPr>
              <a:t>Ankitkumar</a:t>
            </a:r>
            <a:r>
              <a:rPr lang="en-US" sz="4800" dirty="0">
                <a:solidFill>
                  <a:schemeClr val="bg1"/>
                </a:solidFill>
              </a:rPr>
              <a:t> </a:t>
            </a:r>
            <a:r>
              <a:rPr lang="en-US" sz="4800" dirty="0" err="1">
                <a:solidFill>
                  <a:schemeClr val="bg1"/>
                </a:solidFill>
              </a:rPr>
              <a:t>Dilipkumar</a:t>
            </a:r>
            <a:r>
              <a:rPr lang="en-US" sz="4800" dirty="0">
                <a:solidFill>
                  <a:schemeClr val="bg1"/>
                </a:solidFill>
              </a:rPr>
              <a:t> Patel</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735D24D-74AC-4824-B837-15CA0A94E1BC}"/>
              </a:ext>
            </a:extLst>
          </p:cNvPr>
          <p:cNvPicPr>
            <a:picLocks noChangeAspect="1"/>
          </p:cNvPicPr>
          <p:nvPr/>
        </p:nvPicPr>
        <p:blipFill>
          <a:blip r:embed="rId3"/>
          <a:stretch>
            <a:fillRect/>
          </a:stretch>
        </p:blipFill>
        <p:spPr>
          <a:xfrm>
            <a:off x="6670746" y="1209672"/>
            <a:ext cx="3889409" cy="5080519"/>
          </a:xfrm>
          <a:prstGeom prst="rect">
            <a:avLst/>
          </a:prstGeom>
        </p:spPr>
      </p:pic>
    </p:spTree>
    <p:extLst>
      <p:ext uri="{BB962C8B-B14F-4D97-AF65-F5344CB8AC3E}">
        <p14:creationId xmlns:p14="http://schemas.microsoft.com/office/powerpoint/2010/main" val="230387030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0219" y="1158813"/>
            <a:ext cx="6046838" cy="2862322"/>
          </a:xfrm>
          <a:prstGeom prst="rect">
            <a:avLst/>
          </a:prstGeom>
          <a:noFill/>
        </p:spPr>
        <p:txBody>
          <a:bodyPr wrap="square" rtlCol="0">
            <a:spAutoFit/>
          </a:bodyPr>
          <a:lstStyle/>
          <a:p>
            <a:r>
              <a:rPr lang="en-US" sz="3600" dirty="0" err="1">
                <a:solidFill>
                  <a:schemeClr val="bg1"/>
                </a:solidFill>
              </a:rPr>
              <a:t>XiNing</a:t>
            </a:r>
            <a:r>
              <a:rPr lang="en-US" sz="3600" dirty="0">
                <a:solidFill>
                  <a:schemeClr val="bg1"/>
                </a:solidFill>
              </a:rPr>
              <a:t>, </a:t>
            </a:r>
            <a:r>
              <a:rPr lang="en-US" sz="3600" dirty="0" err="1">
                <a:solidFill>
                  <a:schemeClr val="bg1"/>
                </a:solidFill>
              </a:rPr>
              <a:t>QingHai</a:t>
            </a:r>
            <a:r>
              <a:rPr lang="en-US" sz="3600" dirty="0">
                <a:solidFill>
                  <a:schemeClr val="bg1"/>
                </a:solidFill>
              </a:rPr>
              <a:t>, </a:t>
            </a:r>
            <a:r>
              <a:rPr lang="en-US" sz="3600" dirty="0" smtClean="0">
                <a:solidFill>
                  <a:schemeClr val="bg1"/>
                </a:solidFill>
              </a:rPr>
              <a:t>China</a:t>
            </a:r>
          </a:p>
          <a:p>
            <a:endParaRPr lang="en-US" sz="3600" dirty="0">
              <a:solidFill>
                <a:schemeClr val="bg1"/>
              </a:solidFill>
            </a:endParaRPr>
          </a:p>
          <a:p>
            <a:r>
              <a:rPr lang="en-US" sz="3600" dirty="0" smtClean="0">
                <a:solidFill>
                  <a:schemeClr val="bg1"/>
                </a:solidFill>
              </a:rPr>
              <a:t>“The </a:t>
            </a:r>
            <a:r>
              <a:rPr lang="en-US" sz="3600" dirty="0">
                <a:solidFill>
                  <a:schemeClr val="bg1"/>
                </a:solidFill>
              </a:rPr>
              <a:t>best time to plant a tree was 10 years ago. The second best time is now</a:t>
            </a:r>
            <a:r>
              <a:rPr lang="en-US" sz="3600" dirty="0" smtClean="0">
                <a:solidFill>
                  <a:schemeClr val="bg1"/>
                </a:solidFill>
              </a:rPr>
              <a:t>.”</a:t>
            </a:r>
            <a:endParaRPr lang="en-US" sz="3600" dirty="0">
              <a:solidFill>
                <a:schemeClr val="bg1"/>
              </a:solidFill>
            </a:endParaRPr>
          </a:p>
        </p:txBody>
      </p:sp>
      <p:sp>
        <p:nvSpPr>
          <p:cNvPr id="2" name="TextBox 1"/>
          <p:cNvSpPr txBox="1"/>
          <p:nvPr/>
        </p:nvSpPr>
        <p:spPr>
          <a:xfrm>
            <a:off x="289455" y="398206"/>
            <a:ext cx="11621729" cy="830997"/>
          </a:xfrm>
          <a:prstGeom prst="rect">
            <a:avLst/>
          </a:prstGeom>
          <a:noFill/>
        </p:spPr>
        <p:txBody>
          <a:bodyPr wrap="square" rtlCol="0">
            <a:spAutoFit/>
          </a:bodyPr>
          <a:lstStyle/>
          <a:p>
            <a:r>
              <a:rPr lang="en-US" sz="4800" dirty="0">
                <a:solidFill>
                  <a:schemeClr val="bg1"/>
                </a:solidFill>
              </a:rPr>
              <a:t>J</a:t>
            </a:r>
            <a:r>
              <a:rPr lang="en-US" altLang="zh-CN" sz="4800" dirty="0">
                <a:solidFill>
                  <a:schemeClr val="bg1"/>
                </a:solidFill>
              </a:rPr>
              <a:t>ian Qiu</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15D27A8B-8D3F-4475-9198-D4C9AABDF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345" y="1113503"/>
            <a:ext cx="4630994" cy="4630994"/>
          </a:xfrm>
          <a:prstGeom prst="rect">
            <a:avLst/>
          </a:prstGeom>
        </p:spPr>
      </p:pic>
    </p:spTree>
    <p:extLst>
      <p:ext uri="{BB962C8B-B14F-4D97-AF65-F5344CB8AC3E}">
        <p14:creationId xmlns:p14="http://schemas.microsoft.com/office/powerpoint/2010/main" val="17195533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345"/>
            <a:ext cx="10515600" cy="1841310"/>
          </a:xfrm>
        </p:spPr>
        <p:txBody>
          <a:bodyPr/>
          <a:lstStyle/>
          <a:p>
            <a:pPr algn="ctr"/>
            <a:r>
              <a:rPr lang="en-US" sz="6000" b="1" dirty="0" smtClean="0">
                <a:solidFill>
                  <a:schemeClr val="bg1"/>
                </a:solidFill>
              </a:rPr>
              <a:t>Master of Health Administration Graduates</a:t>
            </a:r>
            <a:endParaRPr lang="en-US" sz="6000" b="1" dirty="0">
              <a:solidFill>
                <a:schemeClr val="bg1"/>
              </a:solidFill>
            </a:endParaRPr>
          </a:p>
        </p:txBody>
      </p:sp>
    </p:spTree>
    <p:extLst>
      <p:ext uri="{BB962C8B-B14F-4D97-AF65-F5344CB8AC3E}">
        <p14:creationId xmlns:p14="http://schemas.microsoft.com/office/powerpoint/2010/main" val="341748241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8"/>
          </a:xfrm>
          <a:prstGeom prst="rect">
            <a:avLst/>
          </a:prstGeom>
        </p:spPr>
      </p:pic>
      <p:sp>
        <p:nvSpPr>
          <p:cNvPr id="7" name="TextBox 6"/>
          <p:cNvSpPr txBox="1"/>
          <p:nvPr/>
        </p:nvSpPr>
        <p:spPr>
          <a:xfrm>
            <a:off x="289455" y="1164545"/>
            <a:ext cx="6554690" cy="3847207"/>
          </a:xfrm>
          <a:prstGeom prst="rect">
            <a:avLst/>
          </a:prstGeom>
          <a:noFill/>
        </p:spPr>
        <p:txBody>
          <a:bodyPr wrap="square" rtlCol="0">
            <a:spAutoFit/>
          </a:bodyPr>
          <a:lstStyle/>
          <a:p>
            <a:r>
              <a:rPr lang="en-US" sz="3600" dirty="0" smtClean="0">
                <a:solidFill>
                  <a:schemeClr val="bg1"/>
                </a:solidFill>
              </a:rPr>
              <a:t>Saudi </a:t>
            </a:r>
            <a:r>
              <a:rPr lang="en-US" sz="3600" dirty="0">
                <a:solidFill>
                  <a:schemeClr val="bg1"/>
                </a:solidFill>
              </a:rPr>
              <a:t>Arabia </a:t>
            </a:r>
          </a:p>
          <a:p>
            <a:endParaRPr lang="en-US" sz="3600" dirty="0">
              <a:solidFill>
                <a:schemeClr val="bg1"/>
              </a:solidFill>
            </a:endParaRPr>
          </a:p>
          <a:p>
            <a:r>
              <a:rPr lang="en-US" sz="3600" dirty="0">
                <a:solidFill>
                  <a:schemeClr val="bg1"/>
                </a:solidFill>
                <a:cs typeface="Times New Roman" panose="02020603050405020304" pitchFamily="18" charset="0"/>
              </a:rPr>
              <a:t>“When everything seems to be going against you, remember that the airplane takes off against the wind, not with </a:t>
            </a:r>
            <a:r>
              <a:rPr lang="en-US" sz="3600" dirty="0" smtClean="0">
                <a:solidFill>
                  <a:schemeClr val="bg1"/>
                </a:solidFill>
                <a:cs typeface="Times New Roman" panose="02020603050405020304" pitchFamily="18" charset="0"/>
              </a:rPr>
              <a:t>it.”</a:t>
            </a:r>
          </a:p>
          <a:p>
            <a:r>
              <a:rPr lang="en-US" sz="2800" dirty="0" smtClean="0">
                <a:solidFill>
                  <a:schemeClr val="bg1"/>
                </a:solidFill>
                <a:cs typeface="Times New Roman" panose="02020603050405020304" pitchFamily="18" charset="0"/>
              </a:rPr>
              <a:t>			            	-Henry </a:t>
            </a:r>
            <a:r>
              <a:rPr lang="en-US" sz="2800" dirty="0">
                <a:solidFill>
                  <a:schemeClr val="bg1"/>
                </a:solidFill>
                <a:cs typeface="Times New Roman" panose="02020603050405020304" pitchFamily="18" charset="0"/>
              </a:rPr>
              <a:t>Ford</a:t>
            </a:r>
          </a:p>
        </p:txBody>
      </p:sp>
      <p:sp>
        <p:nvSpPr>
          <p:cNvPr id="2" name="TextBox 1"/>
          <p:cNvSpPr txBox="1"/>
          <p:nvPr/>
        </p:nvSpPr>
        <p:spPr>
          <a:xfrm>
            <a:off x="261747" y="398206"/>
            <a:ext cx="11621729" cy="830997"/>
          </a:xfrm>
          <a:prstGeom prst="rect">
            <a:avLst/>
          </a:prstGeom>
          <a:noFill/>
        </p:spPr>
        <p:txBody>
          <a:bodyPr wrap="square" rtlCol="0">
            <a:spAutoFit/>
          </a:bodyPr>
          <a:lstStyle/>
          <a:p>
            <a:r>
              <a:rPr lang="en-US" sz="4800" dirty="0">
                <a:solidFill>
                  <a:schemeClr val="bg1"/>
                </a:solidFill>
              </a:rPr>
              <a:t>Hussain </a:t>
            </a:r>
            <a:r>
              <a:rPr lang="en-US" sz="4800" dirty="0" err="1">
                <a:solidFill>
                  <a:schemeClr val="bg1"/>
                </a:solidFill>
              </a:rPr>
              <a:t>Alharethi</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117EC8B-6C82-CE46-B71E-836CCA946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278" y="874912"/>
            <a:ext cx="3823855" cy="5108177"/>
          </a:xfrm>
          <a:prstGeom prst="rect">
            <a:avLst/>
          </a:prstGeom>
        </p:spPr>
      </p:pic>
    </p:spTree>
    <p:extLst>
      <p:ext uri="{BB962C8B-B14F-4D97-AF65-F5344CB8AC3E}">
        <p14:creationId xmlns:p14="http://schemas.microsoft.com/office/powerpoint/2010/main" val="154599042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235"/>
            <a:ext cx="12191998" cy="6857998"/>
          </a:xfrm>
          <a:prstGeom prst="rect">
            <a:avLst/>
          </a:prstGeom>
        </p:spPr>
      </p:pic>
      <p:sp>
        <p:nvSpPr>
          <p:cNvPr id="7" name="TextBox 6"/>
          <p:cNvSpPr txBox="1"/>
          <p:nvPr/>
        </p:nvSpPr>
        <p:spPr>
          <a:xfrm>
            <a:off x="270985" y="1163839"/>
            <a:ext cx="7626108" cy="4955203"/>
          </a:xfrm>
          <a:prstGeom prst="rect">
            <a:avLst/>
          </a:prstGeom>
          <a:noFill/>
        </p:spPr>
        <p:txBody>
          <a:bodyPr wrap="square" rtlCol="0">
            <a:spAutoFit/>
          </a:bodyPr>
          <a:lstStyle/>
          <a:p>
            <a:r>
              <a:rPr lang="en-US" sz="3600" dirty="0" smtClean="0">
                <a:solidFill>
                  <a:schemeClr val="bg1"/>
                </a:solidFill>
              </a:rPr>
              <a:t>Lebanon, Kentucky </a:t>
            </a:r>
          </a:p>
          <a:p>
            <a:endParaRPr lang="en-US" sz="3600" dirty="0" smtClean="0">
              <a:solidFill>
                <a:schemeClr val="bg1"/>
              </a:solidFill>
            </a:endParaRPr>
          </a:p>
          <a:p>
            <a:r>
              <a:rPr lang="en-US" sz="3600" dirty="0" smtClean="0">
                <a:solidFill>
                  <a:schemeClr val="bg1"/>
                </a:solidFill>
              </a:rPr>
              <a:t>“Never </a:t>
            </a:r>
            <a:r>
              <a:rPr lang="en-US" sz="3600" dirty="0">
                <a:solidFill>
                  <a:schemeClr val="bg1"/>
                </a:solidFill>
              </a:rPr>
              <a:t>stop fighting until you arrive at your destined place - that is, the unique you. Have an aim in life, continuously acquire knowledge, work hard, and have perseverance to </a:t>
            </a:r>
            <a:r>
              <a:rPr lang="en-US" sz="3600" dirty="0" smtClean="0">
                <a:solidFill>
                  <a:schemeClr val="bg1"/>
                </a:solidFill>
              </a:rPr>
              <a:t>realize </a:t>
            </a:r>
            <a:r>
              <a:rPr lang="en-US" sz="3600" dirty="0">
                <a:solidFill>
                  <a:schemeClr val="bg1"/>
                </a:solidFill>
              </a:rPr>
              <a:t>the great life</a:t>
            </a:r>
            <a:r>
              <a:rPr lang="en-US" sz="3600" dirty="0" smtClean="0">
                <a:solidFill>
                  <a:schemeClr val="bg1"/>
                </a:solidFill>
              </a:rPr>
              <a:t>.”</a:t>
            </a:r>
          </a:p>
          <a:p>
            <a:r>
              <a:rPr lang="en-US" sz="2800" dirty="0" smtClean="0">
                <a:solidFill>
                  <a:schemeClr val="bg1"/>
                </a:solidFill>
              </a:rPr>
              <a:t>				</a:t>
            </a:r>
            <a:r>
              <a:rPr lang="en-US" sz="2800" dirty="0">
                <a:solidFill>
                  <a:schemeClr val="bg1"/>
                </a:solidFill>
              </a:rPr>
              <a:t> </a:t>
            </a:r>
            <a:r>
              <a:rPr lang="en-US" sz="2800" dirty="0" smtClean="0">
                <a:solidFill>
                  <a:schemeClr val="bg1"/>
                </a:solidFill>
              </a:rPr>
              <a:t>         -</a:t>
            </a:r>
            <a:r>
              <a:rPr lang="en-US" sz="2800" dirty="0">
                <a:solidFill>
                  <a:schemeClr val="bg1"/>
                </a:solidFill>
              </a:rPr>
              <a:t>A. P. J. Abdul </a:t>
            </a:r>
            <a:r>
              <a:rPr lang="en-US" sz="2800" dirty="0" err="1">
                <a:solidFill>
                  <a:schemeClr val="bg1"/>
                </a:solidFill>
              </a:rPr>
              <a:t>Kalam</a:t>
            </a:r>
            <a:endParaRPr lang="en-US" sz="2800" dirty="0">
              <a:solidFill>
                <a:schemeClr val="bg1"/>
              </a:solidFill>
            </a:endParaRPr>
          </a:p>
        </p:txBody>
      </p:sp>
      <p:sp>
        <p:nvSpPr>
          <p:cNvPr id="2" name="TextBox 1"/>
          <p:cNvSpPr txBox="1"/>
          <p:nvPr/>
        </p:nvSpPr>
        <p:spPr>
          <a:xfrm>
            <a:off x="248191" y="396652"/>
            <a:ext cx="11621729" cy="830997"/>
          </a:xfrm>
          <a:prstGeom prst="rect">
            <a:avLst/>
          </a:prstGeom>
          <a:noFill/>
        </p:spPr>
        <p:txBody>
          <a:bodyPr wrap="square" rtlCol="0">
            <a:spAutoFit/>
          </a:bodyPr>
          <a:lstStyle/>
          <a:p>
            <a:r>
              <a:rPr lang="en-US" sz="4800" dirty="0" smtClean="0">
                <a:solidFill>
                  <a:schemeClr val="bg1"/>
                </a:solidFill>
              </a:rPr>
              <a:t>Desirae Jeanette Cocanougher</a:t>
            </a:r>
            <a:endParaRPr lang="en-US" sz="2800" dirty="0">
              <a:solidFill>
                <a:schemeClr val="bg1"/>
              </a:solidFill>
            </a:endParaRPr>
          </a:p>
        </p:txBody>
      </p:sp>
      <p:cxnSp>
        <p:nvCxnSpPr>
          <p:cNvPr id="6" name="Straight Arrow Connector 5"/>
          <p:cNvCxnSpPr/>
          <p:nvPr/>
        </p:nvCxnSpPr>
        <p:spPr>
          <a:xfrm>
            <a:off x="8397025" y="39795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7290" y="1154310"/>
            <a:ext cx="3297012" cy="4836498"/>
          </a:xfrm>
          <a:prstGeom prst="rect">
            <a:avLst/>
          </a:prstGeom>
        </p:spPr>
      </p:pic>
    </p:spTree>
    <p:extLst>
      <p:ext uri="{BB962C8B-B14F-4D97-AF65-F5344CB8AC3E}">
        <p14:creationId xmlns:p14="http://schemas.microsoft.com/office/powerpoint/2010/main" val="66768884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14812</TotalTime>
  <Words>587</Words>
  <Application>Microsoft Office PowerPoint</Application>
  <PresentationFormat>Widescreen</PresentationFormat>
  <Paragraphs>106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宋体</vt:lpstr>
      <vt:lpstr>Arial</vt:lpstr>
      <vt:lpstr>Calibri</vt:lpstr>
      <vt:lpstr>Calibri Light</vt:lpstr>
      <vt:lpstr>Mangal</vt:lpstr>
      <vt:lpstr>Times New Roman</vt:lpstr>
      <vt:lpstr>Office Theme</vt:lpstr>
      <vt:lpstr>PowerPoint Presentation</vt:lpstr>
      <vt:lpstr>PowerPoint Presentation</vt:lpstr>
      <vt:lpstr>Master of Science  Environmental &amp; Occupational Health Science Graduates</vt:lpstr>
      <vt:lpstr>PowerPoint Presentation</vt:lpstr>
      <vt:lpstr>PowerPoint Presentation</vt:lpstr>
      <vt:lpstr>PowerPoint Presentation</vt:lpstr>
      <vt:lpstr>Master of Health Administration Graduates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 of Public Health Graduates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Western Kentucky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 Nadia</dc:creator>
  <cp:lastModifiedBy>Rust, Marina</cp:lastModifiedBy>
  <cp:revision>144</cp:revision>
  <dcterms:created xsi:type="dcterms:W3CDTF">2017-04-19T23:32:58Z</dcterms:created>
  <dcterms:modified xsi:type="dcterms:W3CDTF">2018-12-13T15:27:38Z</dcterms:modified>
</cp:coreProperties>
</file>